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 id="2147483660" r:id="rId2"/>
  </p:sldMasterIdLst>
  <p:sldIdLst>
    <p:sldId id="256" r:id="rId3"/>
    <p:sldId id="257" r:id="rId4"/>
    <p:sldId id="258" r:id="rId5"/>
    <p:sldId id="270" r:id="rId6"/>
    <p:sldId id="259" r:id="rId7"/>
    <p:sldId id="260" r:id="rId8"/>
    <p:sldId id="261" r:id="rId9"/>
    <p:sldId id="262" r:id="rId10"/>
    <p:sldId id="263" r:id="rId11"/>
    <p:sldId id="264" r:id="rId12"/>
    <p:sldId id="265" r:id="rId13"/>
    <p:sldId id="266" r:id="rId14"/>
    <p:sldId id="267" r:id="rId15"/>
    <p:sldId id="268" r:id="rId16"/>
    <p:sldId id="269" r:id="rId17"/>
    <p:sldId id="271" r:id="rId18"/>
  </p:sldIdLst>
  <p:sldSz cx="18288000" cy="10287000"/>
  <p:notesSz cx="6858000" cy="9144000"/>
  <p:embeddedFontLst>
    <p:embeddedFont>
      <p:font typeface="Playwrite US Modern" pitchFamily="2" charset="0"/>
      <p:regular r:id="rId19"/>
    </p:embeddedFont>
    <p:embeddedFont>
      <p:font typeface="Quicksand Medium" pitchFamily="2" charset="77"/>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2" autoAdjust="0"/>
  </p:normalViewPr>
  <p:slideViewPr>
    <p:cSldViewPr>
      <p:cViewPr varScale="1">
        <p:scale>
          <a:sx n="71" d="100"/>
          <a:sy n="71" d="100"/>
        </p:scale>
        <p:origin x="760"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922650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835256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671018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751088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225723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35395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741828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3867781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642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pic>
        <p:nvPicPr>
          <p:cNvPr id="5" name="Picture 4" descr="A group of colorful objects&#10;&#10;Description automatically generated">
            <a:extLst>
              <a:ext uri="{FF2B5EF4-FFF2-40B4-BE49-F238E27FC236}">
                <a16:creationId xmlns:a16="http://schemas.microsoft.com/office/drawing/2014/main" id="{AFB8496F-73AB-0D5D-D5D9-5B170B8D4D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6" name="Text Placeholder 2">
            <a:extLst>
              <a:ext uri="{FF2B5EF4-FFF2-40B4-BE49-F238E27FC236}">
                <a16:creationId xmlns:a16="http://schemas.microsoft.com/office/drawing/2014/main" id="{AF83193C-2250-6443-1927-63CA0814EF21}"/>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b="1" i="0" dirty="0">
              <a:solidFill>
                <a:schemeClr val="bg1">
                  <a:lumMod val="50000"/>
                </a:schemeClr>
              </a:solidFill>
              <a:latin typeface="Playwrite US Modern" pitchFamily="2" charset="0"/>
            </a:endParaRPr>
          </a:p>
        </p:txBody>
      </p:sp>
    </p:spTree>
    <p:extLst>
      <p:ext uri="{BB962C8B-B14F-4D97-AF65-F5344CB8AC3E}">
        <p14:creationId xmlns:p14="http://schemas.microsoft.com/office/powerpoint/2010/main" val="42428338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627713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9942996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959632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72622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531282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12159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663103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39238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891510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pic>
        <p:nvPicPr>
          <p:cNvPr id="5" name="Picture 4" descr="A group of colorful objects&#10;&#10;Description automatically generated">
            <a:extLst>
              <a:ext uri="{FF2B5EF4-FFF2-40B4-BE49-F238E27FC236}">
                <a16:creationId xmlns:a16="http://schemas.microsoft.com/office/drawing/2014/main" id="{AFB8496F-73AB-0D5D-D5D9-5B170B8D4D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6" name="Text Placeholder 2">
            <a:extLst>
              <a:ext uri="{FF2B5EF4-FFF2-40B4-BE49-F238E27FC236}">
                <a16:creationId xmlns:a16="http://schemas.microsoft.com/office/drawing/2014/main" id="{AF83193C-2250-6443-1927-63CA0814EF21}"/>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b="1" i="0" dirty="0">
              <a:solidFill>
                <a:schemeClr val="bg1">
                  <a:lumMod val="50000"/>
                </a:schemeClr>
              </a:solidFill>
              <a:latin typeface="Playwrite US Modern" pitchFamily="2" charset="0"/>
            </a:endParaRPr>
          </a:p>
        </p:txBody>
      </p:sp>
    </p:spTree>
    <p:extLst>
      <p:ext uri="{BB962C8B-B14F-4D97-AF65-F5344CB8AC3E}">
        <p14:creationId xmlns:p14="http://schemas.microsoft.com/office/powerpoint/2010/main" val="2622093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28941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25034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pic>
        <p:nvPicPr>
          <p:cNvPr id="7" name="Picture 6" descr="A group of colorful objects&#10;&#10;Description automatically generated">
            <a:extLst>
              <a:ext uri="{FF2B5EF4-FFF2-40B4-BE49-F238E27FC236}">
                <a16:creationId xmlns:a16="http://schemas.microsoft.com/office/drawing/2014/main" id="{88A8A940-458C-92E7-7EE6-74CBDDA55F2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7620"/>
            <a:ext cx="1824067" cy="750888"/>
          </a:xfrm>
          <a:prstGeom prst="rect">
            <a:avLst/>
          </a:prstGeom>
        </p:spPr>
      </p:pic>
      <p:sp>
        <p:nvSpPr>
          <p:cNvPr id="8" name="Text Placeholder 2">
            <a:extLst>
              <a:ext uri="{FF2B5EF4-FFF2-40B4-BE49-F238E27FC236}">
                <a16:creationId xmlns:a16="http://schemas.microsoft.com/office/drawing/2014/main" id="{47920722-2FAF-6B6F-A29A-AE68D09C394D}"/>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29381512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
        <p:nvSpPr>
          <p:cNvPr id="8" name="Text Placeholder 2">
            <a:extLst>
              <a:ext uri="{FF2B5EF4-FFF2-40B4-BE49-F238E27FC236}">
                <a16:creationId xmlns:a16="http://schemas.microsoft.com/office/drawing/2014/main" id="{47920722-2FAF-6B6F-A29A-AE68D09C394D}"/>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25379631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4.sv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7.sv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1210213"/>
            <a:ext cx="18288000" cy="4518080"/>
          </a:xfrm>
          <a:prstGeom prst="rect">
            <a:avLst/>
          </a:prstGeom>
        </p:spPr>
        <p:txBody>
          <a:bodyPr lIns="0" tIns="0" rIns="0" bIns="0" rtlCol="0" anchor="t">
            <a:spAutoFit/>
          </a:bodyPr>
          <a:lstStyle/>
          <a:p>
            <a:pPr algn="ctr">
              <a:lnSpc>
                <a:spcPts val="18199"/>
              </a:lnSpc>
              <a:spcBef>
                <a:spcPct val="0"/>
              </a:spcBef>
            </a:pPr>
            <a:r>
              <a:rPr lang="en-US" sz="12999">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901959" y="6683898"/>
            <a:ext cx="15707296" cy="553741"/>
          </a:xfrm>
          <a:prstGeom prst="rect">
            <a:avLst/>
          </a:prstGeom>
        </p:spPr>
        <p:txBody>
          <a:bodyPr lIns="0" tIns="0" rIns="0" bIns="0" rtlCol="0" anchor="t">
            <a:spAutoFit/>
          </a:bodyPr>
          <a:lstStyle/>
          <a:p>
            <a:pPr algn="ctr">
              <a:lnSpc>
                <a:spcPts val="4480"/>
              </a:lnSpc>
              <a:spcBef>
                <a:spcPct val="0"/>
              </a:spcBef>
            </a:pPr>
            <a:r>
              <a:rPr lang="en-US" sz="3200" u="sng" dirty="0">
                <a:solidFill>
                  <a:srgbClr val="000000"/>
                </a:solidFill>
                <a:latin typeface="Playwrite US Modern"/>
                <a:ea typeface="Playwrite US Modern"/>
                <a:cs typeface="Playwrite US Modern"/>
                <a:sym typeface="Playwrite US Modern"/>
              </a:rPr>
              <a:t>To use apostrophes to show possession.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1028700" y="1535760"/>
            <a:ext cx="16139842"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extracts below are missing apostrophes. Add them in.</a:t>
            </a:r>
          </a:p>
        </p:txBody>
      </p:sp>
      <p:sp>
        <p:nvSpPr>
          <p:cNvPr id="4" name="Freeform 4"/>
          <p:cNvSpPr/>
          <p:nvPr/>
        </p:nvSpPr>
        <p:spPr>
          <a:xfrm>
            <a:off x="303375" y="2744287"/>
            <a:ext cx="2839305" cy="2399213"/>
          </a:xfrm>
          <a:custGeom>
            <a:avLst/>
            <a:gdLst/>
            <a:ahLst/>
            <a:cxnLst/>
            <a:rect l="l" t="t" r="r" b="b"/>
            <a:pathLst>
              <a:path w="2839305" h="2399213">
                <a:moveTo>
                  <a:pt x="0" y="0"/>
                </a:moveTo>
                <a:lnTo>
                  <a:pt x="2839306" y="0"/>
                </a:lnTo>
                <a:lnTo>
                  <a:pt x="2839306" y="2399213"/>
                </a:lnTo>
                <a:lnTo>
                  <a:pt x="0" y="2399213"/>
                </a:lnTo>
                <a:lnTo>
                  <a:pt x="0" y="0"/>
                </a:lnTo>
                <a:close/>
              </a:path>
            </a:pathLst>
          </a:custGeom>
          <a:blipFill>
            <a:blip r:embed="rId2"/>
            <a:stretch>
              <a:fillRect/>
            </a:stretch>
          </a:blipFill>
        </p:spPr>
        <p:txBody>
          <a:bodyPr/>
          <a:lstStyle/>
          <a:p>
            <a:endParaRPr lang="en-GB"/>
          </a:p>
        </p:txBody>
      </p:sp>
      <p:sp>
        <p:nvSpPr>
          <p:cNvPr id="5" name="TextBox 5"/>
          <p:cNvSpPr txBox="1"/>
          <p:nvPr/>
        </p:nvSpPr>
        <p:spPr>
          <a:xfrm>
            <a:off x="3305936" y="2813070"/>
            <a:ext cx="14832744" cy="2214191"/>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old mansions creaking doors and dusty corridors whispered tales of its former owners lavish lifestyle. Among the overgrown gardens tangled vines, one could still see traces of the gardeners meticulous care from years gone by</a:t>
            </a:r>
          </a:p>
        </p:txBody>
      </p:sp>
      <p:sp>
        <p:nvSpPr>
          <p:cNvPr id="6" name="Freeform 6"/>
          <p:cNvSpPr/>
          <p:nvPr/>
        </p:nvSpPr>
        <p:spPr>
          <a:xfrm>
            <a:off x="14415409" y="6374183"/>
            <a:ext cx="3349537" cy="3219742"/>
          </a:xfrm>
          <a:custGeom>
            <a:avLst/>
            <a:gdLst/>
            <a:ahLst/>
            <a:cxnLst/>
            <a:rect l="l" t="t" r="r" b="b"/>
            <a:pathLst>
              <a:path w="3349537" h="3219742">
                <a:moveTo>
                  <a:pt x="0" y="0"/>
                </a:moveTo>
                <a:lnTo>
                  <a:pt x="3349537" y="0"/>
                </a:lnTo>
                <a:lnTo>
                  <a:pt x="3349537" y="3219742"/>
                </a:lnTo>
                <a:lnTo>
                  <a:pt x="0" y="3219742"/>
                </a:lnTo>
                <a:lnTo>
                  <a:pt x="0" y="0"/>
                </a:lnTo>
                <a:close/>
              </a:path>
            </a:pathLst>
          </a:custGeom>
          <a:blipFill>
            <a:blip r:embed="rId3"/>
            <a:stretch>
              <a:fillRect/>
            </a:stretch>
          </a:blipFill>
        </p:spPr>
        <p:txBody>
          <a:bodyPr/>
          <a:lstStyle/>
          <a:p>
            <a:endParaRPr lang="en-GB"/>
          </a:p>
        </p:txBody>
      </p:sp>
      <p:sp>
        <p:nvSpPr>
          <p:cNvPr id="7" name="TextBox 7"/>
          <p:cNvSpPr txBox="1"/>
          <p:nvPr/>
        </p:nvSpPr>
        <p:spPr>
          <a:xfrm>
            <a:off x="600873" y="7606071"/>
            <a:ext cx="13814536" cy="1652229"/>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fluffy unicorns rainbow mane shimmered in the sunlight, catching the little girls eye as she reached out to pet her new friends soft fur.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1028700" y="1535760"/>
            <a:ext cx="16139842"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extracts below are missing apostrophes. Add them in.</a:t>
            </a:r>
          </a:p>
        </p:txBody>
      </p:sp>
      <p:sp>
        <p:nvSpPr>
          <p:cNvPr id="4" name="Freeform 4"/>
          <p:cNvSpPr/>
          <p:nvPr/>
        </p:nvSpPr>
        <p:spPr>
          <a:xfrm>
            <a:off x="303375" y="2744287"/>
            <a:ext cx="2839305" cy="2399213"/>
          </a:xfrm>
          <a:custGeom>
            <a:avLst/>
            <a:gdLst/>
            <a:ahLst/>
            <a:cxnLst/>
            <a:rect l="l" t="t" r="r" b="b"/>
            <a:pathLst>
              <a:path w="2839305" h="2399213">
                <a:moveTo>
                  <a:pt x="0" y="0"/>
                </a:moveTo>
                <a:lnTo>
                  <a:pt x="2839306" y="0"/>
                </a:lnTo>
                <a:lnTo>
                  <a:pt x="2839306" y="2399213"/>
                </a:lnTo>
                <a:lnTo>
                  <a:pt x="0" y="2399213"/>
                </a:lnTo>
                <a:lnTo>
                  <a:pt x="0" y="0"/>
                </a:lnTo>
                <a:close/>
              </a:path>
            </a:pathLst>
          </a:custGeom>
          <a:blipFill>
            <a:blip r:embed="rId2"/>
            <a:stretch>
              <a:fillRect/>
            </a:stretch>
          </a:blipFill>
        </p:spPr>
        <p:txBody>
          <a:bodyPr/>
          <a:lstStyle/>
          <a:p>
            <a:endParaRPr lang="en-GB"/>
          </a:p>
        </p:txBody>
      </p:sp>
      <p:sp>
        <p:nvSpPr>
          <p:cNvPr id="5" name="Freeform 5"/>
          <p:cNvSpPr/>
          <p:nvPr/>
        </p:nvSpPr>
        <p:spPr>
          <a:xfrm>
            <a:off x="14415409" y="6374183"/>
            <a:ext cx="3349537" cy="3219742"/>
          </a:xfrm>
          <a:custGeom>
            <a:avLst/>
            <a:gdLst/>
            <a:ahLst/>
            <a:cxnLst/>
            <a:rect l="l" t="t" r="r" b="b"/>
            <a:pathLst>
              <a:path w="3349537" h="3219742">
                <a:moveTo>
                  <a:pt x="0" y="0"/>
                </a:moveTo>
                <a:lnTo>
                  <a:pt x="3349537" y="0"/>
                </a:lnTo>
                <a:lnTo>
                  <a:pt x="3349537" y="3219742"/>
                </a:lnTo>
                <a:lnTo>
                  <a:pt x="0" y="3219742"/>
                </a:lnTo>
                <a:lnTo>
                  <a:pt x="0" y="0"/>
                </a:lnTo>
                <a:close/>
              </a:path>
            </a:pathLst>
          </a:custGeom>
          <a:blipFill>
            <a:blip r:embed="rId3"/>
            <a:stretch>
              <a:fillRect/>
            </a:stretch>
          </a:blipFill>
        </p:spPr>
        <p:txBody>
          <a:bodyPr/>
          <a:lstStyle/>
          <a:p>
            <a:endParaRPr lang="en-GB"/>
          </a:p>
        </p:txBody>
      </p:sp>
      <p:sp>
        <p:nvSpPr>
          <p:cNvPr id="6" name="TextBox 6"/>
          <p:cNvSpPr txBox="1"/>
          <p:nvPr/>
        </p:nvSpPr>
        <p:spPr>
          <a:xfrm>
            <a:off x="3305936" y="2813070"/>
            <a:ext cx="13953364" cy="2214191"/>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old </a:t>
            </a:r>
            <a:r>
              <a:rPr lang="en-US" sz="3200">
                <a:solidFill>
                  <a:srgbClr val="00BF63"/>
                </a:solidFill>
                <a:latin typeface="Playwrite US Modern"/>
                <a:ea typeface="Playwrite US Modern"/>
                <a:cs typeface="Playwrite US Modern"/>
                <a:sym typeface="Playwrite US Modern"/>
              </a:rPr>
              <a:t>mansion's</a:t>
            </a:r>
            <a:r>
              <a:rPr lang="en-US" sz="3200">
                <a:solidFill>
                  <a:srgbClr val="000000"/>
                </a:solidFill>
                <a:latin typeface="Playwrite US Modern"/>
                <a:ea typeface="Playwrite US Modern"/>
                <a:cs typeface="Playwrite US Modern"/>
                <a:sym typeface="Playwrite US Modern"/>
              </a:rPr>
              <a:t> creaking doors and dusty corridors whispered tales of its former </a:t>
            </a:r>
            <a:r>
              <a:rPr lang="en-US" sz="3200">
                <a:solidFill>
                  <a:srgbClr val="00BF63"/>
                </a:solidFill>
                <a:latin typeface="Playwrite US Modern"/>
                <a:ea typeface="Playwrite US Modern"/>
                <a:cs typeface="Playwrite US Modern"/>
                <a:sym typeface="Playwrite US Modern"/>
              </a:rPr>
              <a:t>owner's</a:t>
            </a:r>
            <a:r>
              <a:rPr lang="en-US" sz="3200">
                <a:solidFill>
                  <a:srgbClr val="000000"/>
                </a:solidFill>
                <a:latin typeface="Playwrite US Modern"/>
                <a:ea typeface="Playwrite US Modern"/>
                <a:cs typeface="Playwrite US Modern"/>
                <a:sym typeface="Playwrite US Modern"/>
              </a:rPr>
              <a:t> lavish lifestyle. Among the overgrown </a:t>
            </a:r>
            <a:r>
              <a:rPr lang="en-US" sz="3200">
                <a:solidFill>
                  <a:srgbClr val="00BF63"/>
                </a:solidFill>
                <a:latin typeface="Playwrite US Modern"/>
                <a:ea typeface="Playwrite US Modern"/>
                <a:cs typeface="Playwrite US Modern"/>
                <a:sym typeface="Playwrite US Modern"/>
              </a:rPr>
              <a:t>garden's</a:t>
            </a:r>
            <a:r>
              <a:rPr lang="en-US" sz="3200">
                <a:solidFill>
                  <a:srgbClr val="000000"/>
                </a:solidFill>
                <a:latin typeface="Playwrite US Modern"/>
                <a:ea typeface="Playwrite US Modern"/>
                <a:cs typeface="Playwrite US Modern"/>
                <a:sym typeface="Playwrite US Modern"/>
              </a:rPr>
              <a:t> tangled vines, one could still see traces of the </a:t>
            </a:r>
            <a:r>
              <a:rPr lang="en-US" sz="3200">
                <a:solidFill>
                  <a:srgbClr val="00BF63"/>
                </a:solidFill>
                <a:latin typeface="Playwrite US Modern"/>
                <a:ea typeface="Playwrite US Modern"/>
                <a:cs typeface="Playwrite US Modern"/>
                <a:sym typeface="Playwrite US Modern"/>
              </a:rPr>
              <a:t>gardener's</a:t>
            </a:r>
            <a:r>
              <a:rPr lang="en-US" sz="3200">
                <a:solidFill>
                  <a:srgbClr val="000000"/>
                </a:solidFill>
                <a:latin typeface="Playwrite US Modern"/>
                <a:ea typeface="Playwrite US Modern"/>
                <a:cs typeface="Playwrite US Modern"/>
                <a:sym typeface="Playwrite US Modern"/>
              </a:rPr>
              <a:t> meticulous care from years gone by</a:t>
            </a:r>
          </a:p>
        </p:txBody>
      </p:sp>
      <p:sp>
        <p:nvSpPr>
          <p:cNvPr id="7" name="TextBox 7"/>
          <p:cNvSpPr txBox="1"/>
          <p:nvPr/>
        </p:nvSpPr>
        <p:spPr>
          <a:xfrm>
            <a:off x="600873" y="7606071"/>
            <a:ext cx="12665172" cy="1652229"/>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fluffy </a:t>
            </a:r>
            <a:r>
              <a:rPr lang="en-US" sz="3200">
                <a:solidFill>
                  <a:srgbClr val="00BF63"/>
                </a:solidFill>
                <a:latin typeface="Playwrite US Modern"/>
                <a:ea typeface="Playwrite US Modern"/>
                <a:cs typeface="Playwrite US Modern"/>
                <a:sym typeface="Playwrite US Modern"/>
              </a:rPr>
              <a:t>unicorn's</a:t>
            </a:r>
            <a:r>
              <a:rPr lang="en-US" sz="3200">
                <a:solidFill>
                  <a:srgbClr val="000000"/>
                </a:solidFill>
                <a:latin typeface="Playwrite US Modern"/>
                <a:ea typeface="Playwrite US Modern"/>
                <a:cs typeface="Playwrite US Modern"/>
                <a:sym typeface="Playwrite US Modern"/>
              </a:rPr>
              <a:t> rainbow mane shimmered in the sunlight, catching the little </a:t>
            </a:r>
            <a:r>
              <a:rPr lang="en-US" sz="3200">
                <a:solidFill>
                  <a:srgbClr val="00BF63"/>
                </a:solidFill>
                <a:latin typeface="Playwrite US Modern"/>
                <a:ea typeface="Playwrite US Modern"/>
                <a:cs typeface="Playwrite US Modern"/>
                <a:sym typeface="Playwrite US Modern"/>
              </a:rPr>
              <a:t>girl's</a:t>
            </a:r>
            <a:r>
              <a:rPr lang="en-US" sz="3200">
                <a:solidFill>
                  <a:srgbClr val="000000"/>
                </a:solidFill>
                <a:latin typeface="Playwrite US Modern"/>
                <a:ea typeface="Playwrite US Modern"/>
                <a:cs typeface="Playwrite US Modern"/>
                <a:sym typeface="Playwrite US Modern"/>
              </a:rPr>
              <a:t> eye as she reached out to pet her new </a:t>
            </a:r>
            <a:r>
              <a:rPr lang="en-US" sz="3200">
                <a:solidFill>
                  <a:srgbClr val="00BF63"/>
                </a:solidFill>
                <a:latin typeface="Playwrite US Modern"/>
                <a:ea typeface="Playwrite US Modern"/>
                <a:cs typeface="Playwrite US Modern"/>
                <a:sym typeface="Playwrite US Modern"/>
              </a:rPr>
              <a:t>friend's</a:t>
            </a:r>
            <a:r>
              <a:rPr lang="en-US" sz="3200">
                <a:solidFill>
                  <a:srgbClr val="000000"/>
                </a:solidFill>
                <a:latin typeface="Playwrite US Modern"/>
                <a:ea typeface="Playwrite US Modern"/>
                <a:cs typeface="Playwrite US Modern"/>
                <a:sym typeface="Playwrite US Modern"/>
              </a:rPr>
              <a:t> soft fur.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3855" y="3610754"/>
            <a:ext cx="4533285" cy="3214085"/>
            <a:chOff x="0" y="0"/>
            <a:chExt cx="1193952" cy="846508"/>
          </a:xfrm>
        </p:grpSpPr>
        <p:sp>
          <p:nvSpPr>
            <p:cNvPr id="3" name="Freeform 3"/>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38B6FF"/>
            </a:solidFill>
          </p:spPr>
          <p:txBody>
            <a:bodyPr/>
            <a:lstStyle/>
            <a:p>
              <a:endParaRPr lang="en-GB"/>
            </a:p>
          </p:txBody>
        </p:sp>
        <p:sp>
          <p:nvSpPr>
            <p:cNvPr id="4" name="TextBox 4"/>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6862516" y="3610754"/>
            <a:ext cx="4533285" cy="3214085"/>
            <a:chOff x="0" y="0"/>
            <a:chExt cx="1193952" cy="846508"/>
          </a:xfrm>
        </p:grpSpPr>
        <p:sp>
          <p:nvSpPr>
            <p:cNvPr id="6" name="Freeform 6"/>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FF66C4"/>
            </a:solidFill>
          </p:spPr>
          <p:txBody>
            <a:bodyPr/>
            <a:lstStyle/>
            <a:p>
              <a:endParaRPr lang="en-GB"/>
            </a:p>
          </p:txBody>
        </p:sp>
        <p:sp>
          <p:nvSpPr>
            <p:cNvPr id="7" name="TextBox 7"/>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3241178" y="3610754"/>
            <a:ext cx="4533285" cy="3214085"/>
            <a:chOff x="0" y="0"/>
            <a:chExt cx="1193952" cy="846508"/>
          </a:xfrm>
        </p:grpSpPr>
        <p:sp>
          <p:nvSpPr>
            <p:cNvPr id="9" name="Freeform 9"/>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00BF63"/>
            </a:solidFill>
          </p:spPr>
          <p:txBody>
            <a:bodyPr/>
            <a:lstStyle/>
            <a:p>
              <a:endParaRPr lang="en-GB"/>
            </a:p>
          </p:txBody>
        </p:sp>
        <p:sp>
          <p:nvSpPr>
            <p:cNvPr id="10" name="TextBox 10"/>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a:off x="1046159" y="2765418"/>
            <a:ext cx="3408676" cy="1614860"/>
          </a:xfrm>
          <a:custGeom>
            <a:avLst/>
            <a:gdLst/>
            <a:ahLst/>
            <a:cxnLst/>
            <a:rect l="l" t="t" r="r" b="b"/>
            <a:pathLst>
              <a:path w="3408676" h="1614860">
                <a:moveTo>
                  <a:pt x="0" y="0"/>
                </a:moveTo>
                <a:lnTo>
                  <a:pt x="3408676" y="0"/>
                </a:lnTo>
                <a:lnTo>
                  <a:pt x="3408676" y="1614860"/>
                </a:lnTo>
                <a:lnTo>
                  <a:pt x="0" y="1614860"/>
                </a:lnTo>
                <a:lnTo>
                  <a:pt x="0" y="0"/>
                </a:lnTo>
                <a:close/>
              </a:path>
            </a:pathLst>
          </a:custGeom>
          <a:blipFill>
            <a:blip r:embed="rId2"/>
            <a:stretch>
              <a:fillRect/>
            </a:stretch>
          </a:blipFill>
        </p:spPr>
        <p:txBody>
          <a:bodyPr/>
          <a:lstStyle/>
          <a:p>
            <a:endParaRPr lang="en-GB"/>
          </a:p>
        </p:txBody>
      </p:sp>
      <p:sp>
        <p:nvSpPr>
          <p:cNvPr id="12" name="Freeform 12"/>
          <p:cNvSpPr/>
          <p:nvPr/>
        </p:nvSpPr>
        <p:spPr>
          <a:xfrm>
            <a:off x="7252878" y="2955602"/>
            <a:ext cx="3799138" cy="1424677"/>
          </a:xfrm>
          <a:custGeom>
            <a:avLst/>
            <a:gdLst/>
            <a:ahLst/>
            <a:cxnLst/>
            <a:rect l="l" t="t" r="r" b="b"/>
            <a:pathLst>
              <a:path w="3799138" h="1424677">
                <a:moveTo>
                  <a:pt x="0" y="0"/>
                </a:moveTo>
                <a:lnTo>
                  <a:pt x="3799138" y="0"/>
                </a:lnTo>
                <a:lnTo>
                  <a:pt x="3799138" y="1424676"/>
                </a:lnTo>
                <a:lnTo>
                  <a:pt x="0" y="1424676"/>
                </a:lnTo>
                <a:lnTo>
                  <a:pt x="0" y="0"/>
                </a:lnTo>
                <a:close/>
              </a:path>
            </a:pathLst>
          </a:custGeom>
          <a:blipFill>
            <a:blip r:embed="rId3"/>
            <a:stretch>
              <a:fillRect/>
            </a:stretch>
          </a:blipFill>
        </p:spPr>
        <p:txBody>
          <a:bodyPr/>
          <a:lstStyle/>
          <a:p>
            <a:endParaRPr lang="en-GB"/>
          </a:p>
        </p:txBody>
      </p:sp>
      <p:sp>
        <p:nvSpPr>
          <p:cNvPr id="13" name="Freeform 13"/>
          <p:cNvSpPr/>
          <p:nvPr/>
        </p:nvSpPr>
        <p:spPr>
          <a:xfrm>
            <a:off x="12660793" y="2955602"/>
            <a:ext cx="1951500" cy="1624624"/>
          </a:xfrm>
          <a:custGeom>
            <a:avLst/>
            <a:gdLst/>
            <a:ahLst/>
            <a:cxnLst/>
            <a:rect l="l" t="t" r="r" b="b"/>
            <a:pathLst>
              <a:path w="1951500" h="1624624">
                <a:moveTo>
                  <a:pt x="0" y="0"/>
                </a:moveTo>
                <a:lnTo>
                  <a:pt x="1951500" y="0"/>
                </a:lnTo>
                <a:lnTo>
                  <a:pt x="1951500" y="1624624"/>
                </a:lnTo>
                <a:lnTo>
                  <a:pt x="0" y="16246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4" name="TextBox 14"/>
          <p:cNvSpPr txBox="1"/>
          <p:nvPr/>
        </p:nvSpPr>
        <p:spPr>
          <a:xfrm>
            <a:off x="2245179" y="-8457496"/>
            <a:ext cx="13814536" cy="1090183"/>
          </a:xfrm>
          <a:prstGeom prst="rect">
            <a:avLst/>
          </a:prstGeom>
        </p:spPr>
        <p:txBody>
          <a:bodyPr lIns="0" tIns="0" rIns="0" bIns="0" rtlCol="0" anchor="t">
            <a:spAutoFit/>
          </a:bodyPr>
          <a:lstStyle/>
          <a:p>
            <a:pPr algn="l">
              <a:lnSpc>
                <a:spcPts val="4480"/>
              </a:lnSpc>
              <a:spcBef>
                <a:spcPct val="0"/>
              </a:spcBef>
            </a:pPr>
            <a:r>
              <a:rPr lang="en-US" sz="3200" b="1">
                <a:solidFill>
                  <a:srgbClr val="000000"/>
                </a:solidFill>
                <a:latin typeface="Quicksand Medium"/>
                <a:ea typeface="Quicksand Medium"/>
                <a:cs typeface="Quicksand Medium"/>
                <a:sym typeface="Quicksand Medium"/>
              </a:rPr>
              <a:t>The fluffy unicorns rainbow mane shimmered in the sunlight, catching the little girls eye as she reached out to pet her new friends soft fur.</a:t>
            </a:r>
          </a:p>
        </p:txBody>
      </p:sp>
      <p:sp>
        <p:nvSpPr>
          <p:cNvPr id="15" name="TextBox 15"/>
          <p:cNvSpPr txBox="1"/>
          <p:nvPr/>
        </p:nvSpPr>
        <p:spPr>
          <a:xfrm>
            <a:off x="248956" y="1799004"/>
            <a:ext cx="1779008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Who has used an apostrophe correctly? Explain why. </a:t>
            </a:r>
          </a:p>
        </p:txBody>
      </p:sp>
      <p:sp>
        <p:nvSpPr>
          <p:cNvPr id="16" name="TextBox 16"/>
          <p:cNvSpPr txBox="1"/>
          <p:nvPr/>
        </p:nvSpPr>
        <p:spPr>
          <a:xfrm>
            <a:off x="743784" y="4532601"/>
            <a:ext cx="4013427" cy="1090268"/>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pig’s were rolling in the mud.</a:t>
            </a:r>
          </a:p>
        </p:txBody>
      </p:sp>
      <p:sp>
        <p:nvSpPr>
          <p:cNvPr id="17" name="TextBox 17"/>
          <p:cNvSpPr txBox="1"/>
          <p:nvPr/>
        </p:nvSpPr>
        <p:spPr>
          <a:xfrm>
            <a:off x="7122445" y="4648893"/>
            <a:ext cx="4013427" cy="1090268"/>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Jonah’s glasses were missing.</a:t>
            </a:r>
          </a:p>
        </p:txBody>
      </p:sp>
      <p:sp>
        <p:nvSpPr>
          <p:cNvPr id="18" name="TextBox 18"/>
          <p:cNvSpPr txBox="1"/>
          <p:nvPr/>
        </p:nvSpPr>
        <p:spPr>
          <a:xfrm>
            <a:off x="13480771" y="4532601"/>
            <a:ext cx="4013427" cy="1652229"/>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In the sky, the star’s were dancing.</a:t>
            </a:r>
          </a:p>
        </p:txBody>
      </p:sp>
      <p:sp>
        <p:nvSpPr>
          <p:cNvPr id="19" name="TextBox 19"/>
          <p:cNvSpPr txBox="1"/>
          <p:nvPr/>
        </p:nvSpPr>
        <p:spPr>
          <a:xfrm>
            <a:off x="743784"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Tom</a:t>
            </a:r>
          </a:p>
        </p:txBody>
      </p:sp>
      <p:sp>
        <p:nvSpPr>
          <p:cNvPr id="20" name="TextBox 20"/>
          <p:cNvSpPr txBox="1"/>
          <p:nvPr/>
        </p:nvSpPr>
        <p:spPr>
          <a:xfrm>
            <a:off x="7122445"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Jamal</a:t>
            </a:r>
          </a:p>
        </p:txBody>
      </p:sp>
      <p:sp>
        <p:nvSpPr>
          <p:cNvPr id="21" name="TextBox 21"/>
          <p:cNvSpPr txBox="1"/>
          <p:nvPr/>
        </p:nvSpPr>
        <p:spPr>
          <a:xfrm>
            <a:off x="13480771"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Oona</a:t>
            </a:r>
          </a:p>
        </p:txBody>
      </p:sp>
      <p:sp>
        <p:nvSpPr>
          <p:cNvPr id="22" name="Freeform 22"/>
          <p:cNvSpPr/>
          <p:nvPr/>
        </p:nvSpPr>
        <p:spPr>
          <a:xfrm flipH="1" flipV="1">
            <a:off x="15822963" y="2955602"/>
            <a:ext cx="1951500" cy="1624624"/>
          </a:xfrm>
          <a:custGeom>
            <a:avLst/>
            <a:gdLst/>
            <a:ahLst/>
            <a:cxnLst/>
            <a:rect l="l" t="t" r="r" b="b"/>
            <a:pathLst>
              <a:path w="1951500" h="1624624">
                <a:moveTo>
                  <a:pt x="1951500" y="1624624"/>
                </a:moveTo>
                <a:lnTo>
                  <a:pt x="0" y="1624624"/>
                </a:lnTo>
                <a:lnTo>
                  <a:pt x="0" y="0"/>
                </a:lnTo>
                <a:lnTo>
                  <a:pt x="1951500" y="0"/>
                </a:lnTo>
                <a:lnTo>
                  <a:pt x="1951500" y="162462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23" name="TextBox 23"/>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24" name="Freeform 24"/>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25" name="TextBox 25"/>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4"/>
          <p:cNvSpPr txBox="1"/>
          <p:nvPr/>
        </p:nvSpPr>
        <p:spPr>
          <a:xfrm>
            <a:off x="2245179" y="-8457496"/>
            <a:ext cx="13814536" cy="1090183"/>
          </a:xfrm>
          <a:prstGeom prst="rect">
            <a:avLst/>
          </a:prstGeom>
        </p:spPr>
        <p:txBody>
          <a:bodyPr lIns="0" tIns="0" rIns="0" bIns="0" rtlCol="0" anchor="t">
            <a:spAutoFit/>
          </a:bodyPr>
          <a:lstStyle/>
          <a:p>
            <a:pPr algn="l">
              <a:lnSpc>
                <a:spcPts val="4480"/>
              </a:lnSpc>
              <a:spcBef>
                <a:spcPct val="0"/>
              </a:spcBef>
            </a:pPr>
            <a:r>
              <a:rPr lang="en-US" sz="3200" b="1">
                <a:solidFill>
                  <a:srgbClr val="000000"/>
                </a:solidFill>
                <a:latin typeface="Quicksand Medium"/>
                <a:ea typeface="Quicksand Medium"/>
                <a:cs typeface="Quicksand Medium"/>
                <a:sym typeface="Quicksand Medium"/>
              </a:rPr>
              <a:t>The fluffy unicorns rainbow mane shimmered in the sunlight, catching the little girls eye as she reached out to pet her new friends soft fur.</a:t>
            </a:r>
          </a:p>
        </p:txBody>
      </p:sp>
      <p:sp>
        <p:nvSpPr>
          <p:cNvPr id="22" name="TextBox 22"/>
          <p:cNvSpPr txBox="1"/>
          <p:nvPr/>
        </p:nvSpPr>
        <p:spPr>
          <a:xfrm>
            <a:off x="483855" y="7855380"/>
            <a:ext cx="4533285" cy="1652229"/>
          </a:xfrm>
          <a:prstGeom prst="rect">
            <a:avLst/>
          </a:prstGeom>
        </p:spPr>
        <p:txBody>
          <a:bodyPr lIns="0" tIns="0" rIns="0" bIns="0" rtlCol="0" anchor="t">
            <a:spAutoFit/>
          </a:bodyPr>
          <a:lstStyle/>
          <a:p>
            <a:pPr algn="ctr">
              <a:lnSpc>
                <a:spcPts val="4480"/>
              </a:lnSpc>
              <a:spcBef>
                <a:spcPct val="0"/>
              </a:spcBef>
            </a:pPr>
            <a:r>
              <a:rPr lang="en-US" sz="3200">
                <a:solidFill>
                  <a:srgbClr val="FF3131"/>
                </a:solidFill>
                <a:latin typeface="Playwrite US Modern"/>
                <a:ea typeface="Playwrite US Modern"/>
                <a:cs typeface="Playwrite US Modern"/>
                <a:sym typeface="Playwrite US Modern"/>
              </a:rPr>
              <a:t>Tom is incorrect as nothing belongs to the pigs.</a:t>
            </a:r>
          </a:p>
        </p:txBody>
      </p:sp>
      <p:sp>
        <p:nvSpPr>
          <p:cNvPr id="23" name="TextBox 23"/>
          <p:cNvSpPr txBox="1"/>
          <p:nvPr/>
        </p:nvSpPr>
        <p:spPr>
          <a:xfrm>
            <a:off x="6862516" y="7855380"/>
            <a:ext cx="4533285" cy="1652229"/>
          </a:xfrm>
          <a:prstGeom prst="rect">
            <a:avLst/>
          </a:prstGeom>
        </p:spPr>
        <p:txBody>
          <a:bodyPr lIns="0" tIns="0" rIns="0" bIns="0" rtlCol="0" anchor="t">
            <a:spAutoFit/>
          </a:bodyPr>
          <a:lstStyle/>
          <a:p>
            <a:pPr algn="ctr">
              <a:lnSpc>
                <a:spcPts val="4480"/>
              </a:lnSpc>
              <a:spcBef>
                <a:spcPct val="0"/>
              </a:spcBef>
            </a:pPr>
            <a:r>
              <a:rPr lang="en-US" sz="3200">
                <a:solidFill>
                  <a:srgbClr val="00BF63"/>
                </a:solidFill>
                <a:latin typeface="Playwrite US Modern"/>
                <a:ea typeface="Playwrite US Modern"/>
                <a:cs typeface="Playwrite US Modern"/>
                <a:sym typeface="Playwrite US Modern"/>
              </a:rPr>
              <a:t>Jamal is correct because the glasses belong to Jonah.</a:t>
            </a:r>
          </a:p>
        </p:txBody>
      </p:sp>
      <p:sp>
        <p:nvSpPr>
          <p:cNvPr id="24" name="TextBox 24"/>
          <p:cNvSpPr txBox="1"/>
          <p:nvPr/>
        </p:nvSpPr>
        <p:spPr>
          <a:xfrm>
            <a:off x="13220842" y="7855380"/>
            <a:ext cx="4533285" cy="1652229"/>
          </a:xfrm>
          <a:prstGeom prst="rect">
            <a:avLst/>
          </a:prstGeom>
        </p:spPr>
        <p:txBody>
          <a:bodyPr lIns="0" tIns="0" rIns="0" bIns="0" rtlCol="0" anchor="t">
            <a:spAutoFit/>
          </a:bodyPr>
          <a:lstStyle/>
          <a:p>
            <a:pPr algn="ctr">
              <a:lnSpc>
                <a:spcPts val="4480"/>
              </a:lnSpc>
              <a:spcBef>
                <a:spcPct val="0"/>
              </a:spcBef>
            </a:pPr>
            <a:r>
              <a:rPr lang="en-US" sz="3200" dirty="0">
                <a:solidFill>
                  <a:srgbClr val="FF3131"/>
                </a:solidFill>
                <a:latin typeface="Playwrite US Modern"/>
                <a:ea typeface="Playwrite US Modern"/>
                <a:cs typeface="Playwrite US Modern"/>
                <a:sym typeface="Playwrite US Modern"/>
              </a:rPr>
              <a:t>Oona is incorrect as nothing belongs to the stars.</a:t>
            </a:r>
          </a:p>
        </p:txBody>
      </p:sp>
      <p:sp>
        <p:nvSpPr>
          <p:cNvPr id="25" name="TextBox 25"/>
          <p:cNvSpPr txBox="1"/>
          <p:nvPr/>
        </p:nvSpPr>
        <p:spPr>
          <a:xfrm>
            <a:off x="248956" y="1799004"/>
            <a:ext cx="1779008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Who has used an apostrophe correctly? Explain why. </a:t>
            </a:r>
          </a:p>
        </p:txBody>
      </p:sp>
      <p:sp>
        <p:nvSpPr>
          <p:cNvPr id="26" name="TextBox 26"/>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grpSp>
        <p:nvGrpSpPr>
          <p:cNvPr id="27" name="Group 2">
            <a:extLst>
              <a:ext uri="{FF2B5EF4-FFF2-40B4-BE49-F238E27FC236}">
                <a16:creationId xmlns:a16="http://schemas.microsoft.com/office/drawing/2014/main" id="{DD611D1D-F529-52EF-E486-845539032166}"/>
              </a:ext>
            </a:extLst>
          </p:cNvPr>
          <p:cNvGrpSpPr/>
          <p:nvPr/>
        </p:nvGrpSpPr>
        <p:grpSpPr>
          <a:xfrm>
            <a:off x="483855" y="3610754"/>
            <a:ext cx="4533285" cy="3214085"/>
            <a:chOff x="0" y="0"/>
            <a:chExt cx="1193952" cy="846508"/>
          </a:xfrm>
        </p:grpSpPr>
        <p:sp>
          <p:nvSpPr>
            <p:cNvPr id="28" name="Freeform 3">
              <a:extLst>
                <a:ext uri="{FF2B5EF4-FFF2-40B4-BE49-F238E27FC236}">
                  <a16:creationId xmlns:a16="http://schemas.microsoft.com/office/drawing/2014/main" id="{F1DE5E91-419E-1E3E-272E-C95FC99C7CBE}"/>
                </a:ext>
              </a:extLst>
            </p:cNvPr>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38B6FF"/>
            </a:solidFill>
          </p:spPr>
          <p:txBody>
            <a:bodyPr/>
            <a:lstStyle/>
            <a:p>
              <a:endParaRPr lang="en-GB"/>
            </a:p>
          </p:txBody>
        </p:sp>
        <p:sp>
          <p:nvSpPr>
            <p:cNvPr id="29" name="TextBox 4">
              <a:extLst>
                <a:ext uri="{FF2B5EF4-FFF2-40B4-BE49-F238E27FC236}">
                  <a16:creationId xmlns:a16="http://schemas.microsoft.com/office/drawing/2014/main" id="{9195D04D-4273-1E7F-63E6-2474D0EB52F4}"/>
                </a:ext>
              </a:extLst>
            </p:cNvPr>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grpSp>
        <p:nvGrpSpPr>
          <p:cNvPr id="30" name="Group 5">
            <a:extLst>
              <a:ext uri="{FF2B5EF4-FFF2-40B4-BE49-F238E27FC236}">
                <a16:creationId xmlns:a16="http://schemas.microsoft.com/office/drawing/2014/main" id="{F7024F79-7B02-9B23-5D6B-36232977FDC7}"/>
              </a:ext>
            </a:extLst>
          </p:cNvPr>
          <p:cNvGrpSpPr/>
          <p:nvPr/>
        </p:nvGrpSpPr>
        <p:grpSpPr>
          <a:xfrm>
            <a:off x="6862516" y="3610754"/>
            <a:ext cx="4533285" cy="3214085"/>
            <a:chOff x="0" y="0"/>
            <a:chExt cx="1193952" cy="846508"/>
          </a:xfrm>
        </p:grpSpPr>
        <p:sp>
          <p:nvSpPr>
            <p:cNvPr id="31" name="Freeform 6">
              <a:extLst>
                <a:ext uri="{FF2B5EF4-FFF2-40B4-BE49-F238E27FC236}">
                  <a16:creationId xmlns:a16="http://schemas.microsoft.com/office/drawing/2014/main" id="{2B67A58B-0BBD-732A-611F-7E542721C7CB}"/>
                </a:ext>
              </a:extLst>
            </p:cNvPr>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FF66C4"/>
            </a:solidFill>
          </p:spPr>
          <p:txBody>
            <a:bodyPr/>
            <a:lstStyle/>
            <a:p>
              <a:endParaRPr lang="en-GB"/>
            </a:p>
          </p:txBody>
        </p:sp>
        <p:sp>
          <p:nvSpPr>
            <p:cNvPr id="32" name="TextBox 7">
              <a:extLst>
                <a:ext uri="{FF2B5EF4-FFF2-40B4-BE49-F238E27FC236}">
                  <a16:creationId xmlns:a16="http://schemas.microsoft.com/office/drawing/2014/main" id="{3D22BCE7-17DF-F6E9-9F3F-A5DB76A5BC18}"/>
                </a:ext>
              </a:extLst>
            </p:cNvPr>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grpSp>
        <p:nvGrpSpPr>
          <p:cNvPr id="33" name="Group 8">
            <a:extLst>
              <a:ext uri="{FF2B5EF4-FFF2-40B4-BE49-F238E27FC236}">
                <a16:creationId xmlns:a16="http://schemas.microsoft.com/office/drawing/2014/main" id="{52464C24-5453-EB15-649D-4505CFA33332}"/>
              </a:ext>
            </a:extLst>
          </p:cNvPr>
          <p:cNvGrpSpPr/>
          <p:nvPr/>
        </p:nvGrpSpPr>
        <p:grpSpPr>
          <a:xfrm>
            <a:off x="13241178" y="3610754"/>
            <a:ext cx="4533285" cy="3214085"/>
            <a:chOff x="0" y="0"/>
            <a:chExt cx="1193952" cy="846508"/>
          </a:xfrm>
        </p:grpSpPr>
        <p:sp>
          <p:nvSpPr>
            <p:cNvPr id="34" name="Freeform 9">
              <a:extLst>
                <a:ext uri="{FF2B5EF4-FFF2-40B4-BE49-F238E27FC236}">
                  <a16:creationId xmlns:a16="http://schemas.microsoft.com/office/drawing/2014/main" id="{72230A91-D1FC-DA50-ECA8-C915A8375F4B}"/>
                </a:ext>
              </a:extLst>
            </p:cNvPr>
            <p:cNvSpPr/>
            <p:nvPr/>
          </p:nvSpPr>
          <p:spPr>
            <a:xfrm>
              <a:off x="0" y="0"/>
              <a:ext cx="1193952" cy="846508"/>
            </a:xfrm>
            <a:custGeom>
              <a:avLst/>
              <a:gdLst/>
              <a:ahLst/>
              <a:cxnLst/>
              <a:rect l="l" t="t" r="r" b="b"/>
              <a:pathLst>
                <a:path w="1193952" h="846508">
                  <a:moveTo>
                    <a:pt x="87098" y="0"/>
                  </a:moveTo>
                  <a:lnTo>
                    <a:pt x="1106854" y="0"/>
                  </a:lnTo>
                  <a:cubicBezTo>
                    <a:pt x="1154957" y="0"/>
                    <a:pt x="1193952" y="38995"/>
                    <a:pt x="1193952" y="87098"/>
                  </a:cubicBezTo>
                  <a:lnTo>
                    <a:pt x="1193952" y="759410"/>
                  </a:lnTo>
                  <a:cubicBezTo>
                    <a:pt x="1193952" y="807513"/>
                    <a:pt x="1154957" y="846508"/>
                    <a:pt x="1106854" y="846508"/>
                  </a:cubicBezTo>
                  <a:lnTo>
                    <a:pt x="87098" y="846508"/>
                  </a:lnTo>
                  <a:cubicBezTo>
                    <a:pt x="38995" y="846508"/>
                    <a:pt x="0" y="807513"/>
                    <a:pt x="0" y="759410"/>
                  </a:cubicBezTo>
                  <a:lnTo>
                    <a:pt x="0" y="87098"/>
                  </a:lnTo>
                  <a:cubicBezTo>
                    <a:pt x="0" y="38995"/>
                    <a:pt x="38995" y="0"/>
                    <a:pt x="87098" y="0"/>
                  </a:cubicBezTo>
                  <a:close/>
                </a:path>
              </a:pathLst>
            </a:custGeom>
            <a:solidFill>
              <a:srgbClr val="00BF63"/>
            </a:solidFill>
          </p:spPr>
          <p:txBody>
            <a:bodyPr/>
            <a:lstStyle/>
            <a:p>
              <a:endParaRPr lang="en-GB"/>
            </a:p>
          </p:txBody>
        </p:sp>
        <p:sp>
          <p:nvSpPr>
            <p:cNvPr id="35" name="TextBox 10">
              <a:extLst>
                <a:ext uri="{FF2B5EF4-FFF2-40B4-BE49-F238E27FC236}">
                  <a16:creationId xmlns:a16="http://schemas.microsoft.com/office/drawing/2014/main" id="{A3DD5D51-9304-25CC-CC52-5B0C68AB4E2F}"/>
                </a:ext>
              </a:extLst>
            </p:cNvPr>
            <p:cNvSpPr txBox="1"/>
            <p:nvPr/>
          </p:nvSpPr>
          <p:spPr>
            <a:xfrm>
              <a:off x="0" y="-38100"/>
              <a:ext cx="1193952" cy="884608"/>
            </a:xfrm>
            <a:prstGeom prst="rect">
              <a:avLst/>
            </a:prstGeom>
          </p:spPr>
          <p:txBody>
            <a:bodyPr lIns="50800" tIns="50800" rIns="50800" bIns="50800" rtlCol="0" anchor="ctr"/>
            <a:lstStyle/>
            <a:p>
              <a:pPr algn="ctr">
                <a:lnSpc>
                  <a:spcPts val="2659"/>
                </a:lnSpc>
              </a:pPr>
              <a:endParaRPr/>
            </a:p>
          </p:txBody>
        </p:sp>
      </p:grpSp>
      <p:sp>
        <p:nvSpPr>
          <p:cNvPr id="36" name="Freeform 11">
            <a:extLst>
              <a:ext uri="{FF2B5EF4-FFF2-40B4-BE49-F238E27FC236}">
                <a16:creationId xmlns:a16="http://schemas.microsoft.com/office/drawing/2014/main" id="{3C152AFB-E7E6-3966-B88D-F012B2981105}"/>
              </a:ext>
            </a:extLst>
          </p:cNvPr>
          <p:cNvSpPr/>
          <p:nvPr/>
        </p:nvSpPr>
        <p:spPr>
          <a:xfrm>
            <a:off x="1046159" y="2765418"/>
            <a:ext cx="3408676" cy="1614860"/>
          </a:xfrm>
          <a:custGeom>
            <a:avLst/>
            <a:gdLst/>
            <a:ahLst/>
            <a:cxnLst/>
            <a:rect l="l" t="t" r="r" b="b"/>
            <a:pathLst>
              <a:path w="3408676" h="1614860">
                <a:moveTo>
                  <a:pt x="0" y="0"/>
                </a:moveTo>
                <a:lnTo>
                  <a:pt x="3408676" y="0"/>
                </a:lnTo>
                <a:lnTo>
                  <a:pt x="3408676" y="1614860"/>
                </a:lnTo>
                <a:lnTo>
                  <a:pt x="0" y="1614860"/>
                </a:lnTo>
                <a:lnTo>
                  <a:pt x="0" y="0"/>
                </a:lnTo>
                <a:close/>
              </a:path>
            </a:pathLst>
          </a:custGeom>
          <a:blipFill>
            <a:blip r:embed="rId2"/>
            <a:stretch>
              <a:fillRect/>
            </a:stretch>
          </a:blipFill>
        </p:spPr>
        <p:txBody>
          <a:bodyPr/>
          <a:lstStyle/>
          <a:p>
            <a:endParaRPr lang="en-GB"/>
          </a:p>
        </p:txBody>
      </p:sp>
      <p:sp>
        <p:nvSpPr>
          <p:cNvPr id="37" name="Freeform 12">
            <a:extLst>
              <a:ext uri="{FF2B5EF4-FFF2-40B4-BE49-F238E27FC236}">
                <a16:creationId xmlns:a16="http://schemas.microsoft.com/office/drawing/2014/main" id="{0BC57C20-DDC0-494E-FD89-16E0DB7D2426}"/>
              </a:ext>
            </a:extLst>
          </p:cNvPr>
          <p:cNvSpPr/>
          <p:nvPr/>
        </p:nvSpPr>
        <p:spPr>
          <a:xfrm>
            <a:off x="7252878" y="2955602"/>
            <a:ext cx="3799138" cy="1424677"/>
          </a:xfrm>
          <a:custGeom>
            <a:avLst/>
            <a:gdLst/>
            <a:ahLst/>
            <a:cxnLst/>
            <a:rect l="l" t="t" r="r" b="b"/>
            <a:pathLst>
              <a:path w="3799138" h="1424677">
                <a:moveTo>
                  <a:pt x="0" y="0"/>
                </a:moveTo>
                <a:lnTo>
                  <a:pt x="3799138" y="0"/>
                </a:lnTo>
                <a:lnTo>
                  <a:pt x="3799138" y="1424676"/>
                </a:lnTo>
                <a:lnTo>
                  <a:pt x="0" y="1424676"/>
                </a:lnTo>
                <a:lnTo>
                  <a:pt x="0" y="0"/>
                </a:lnTo>
                <a:close/>
              </a:path>
            </a:pathLst>
          </a:custGeom>
          <a:blipFill>
            <a:blip r:embed="rId3"/>
            <a:stretch>
              <a:fillRect/>
            </a:stretch>
          </a:blipFill>
        </p:spPr>
        <p:txBody>
          <a:bodyPr/>
          <a:lstStyle/>
          <a:p>
            <a:endParaRPr lang="en-GB"/>
          </a:p>
        </p:txBody>
      </p:sp>
      <p:sp>
        <p:nvSpPr>
          <p:cNvPr id="38" name="Freeform 13">
            <a:extLst>
              <a:ext uri="{FF2B5EF4-FFF2-40B4-BE49-F238E27FC236}">
                <a16:creationId xmlns:a16="http://schemas.microsoft.com/office/drawing/2014/main" id="{E2C890A1-DC2F-8356-BCB9-40451AF805BB}"/>
              </a:ext>
            </a:extLst>
          </p:cNvPr>
          <p:cNvSpPr/>
          <p:nvPr/>
        </p:nvSpPr>
        <p:spPr>
          <a:xfrm>
            <a:off x="12660793" y="2955602"/>
            <a:ext cx="1951500" cy="1624624"/>
          </a:xfrm>
          <a:custGeom>
            <a:avLst/>
            <a:gdLst/>
            <a:ahLst/>
            <a:cxnLst/>
            <a:rect l="l" t="t" r="r" b="b"/>
            <a:pathLst>
              <a:path w="1951500" h="1624624">
                <a:moveTo>
                  <a:pt x="0" y="0"/>
                </a:moveTo>
                <a:lnTo>
                  <a:pt x="1951500" y="0"/>
                </a:lnTo>
                <a:lnTo>
                  <a:pt x="1951500" y="1624624"/>
                </a:lnTo>
                <a:lnTo>
                  <a:pt x="0" y="16246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39" name="TextBox 16">
            <a:extLst>
              <a:ext uri="{FF2B5EF4-FFF2-40B4-BE49-F238E27FC236}">
                <a16:creationId xmlns:a16="http://schemas.microsoft.com/office/drawing/2014/main" id="{D7ECA08D-E1DE-AF1F-0F1F-D1061CE3343D}"/>
              </a:ext>
            </a:extLst>
          </p:cNvPr>
          <p:cNvSpPr txBox="1"/>
          <p:nvPr/>
        </p:nvSpPr>
        <p:spPr>
          <a:xfrm>
            <a:off x="743784" y="4532601"/>
            <a:ext cx="4013427" cy="1090268"/>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pig’s were rolling in the mud.</a:t>
            </a:r>
          </a:p>
        </p:txBody>
      </p:sp>
      <p:sp>
        <p:nvSpPr>
          <p:cNvPr id="40" name="TextBox 17">
            <a:extLst>
              <a:ext uri="{FF2B5EF4-FFF2-40B4-BE49-F238E27FC236}">
                <a16:creationId xmlns:a16="http://schemas.microsoft.com/office/drawing/2014/main" id="{6F86B8C9-52B2-5868-587B-BAD8754ED6A6}"/>
              </a:ext>
            </a:extLst>
          </p:cNvPr>
          <p:cNvSpPr txBox="1"/>
          <p:nvPr/>
        </p:nvSpPr>
        <p:spPr>
          <a:xfrm>
            <a:off x="7122445" y="4648893"/>
            <a:ext cx="4013427" cy="1090268"/>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Jonah’s glasses were missing.</a:t>
            </a:r>
          </a:p>
        </p:txBody>
      </p:sp>
      <p:sp>
        <p:nvSpPr>
          <p:cNvPr id="41" name="TextBox 18">
            <a:extLst>
              <a:ext uri="{FF2B5EF4-FFF2-40B4-BE49-F238E27FC236}">
                <a16:creationId xmlns:a16="http://schemas.microsoft.com/office/drawing/2014/main" id="{C3C311C2-D6E9-6575-37B1-CEE0F7E12352}"/>
              </a:ext>
            </a:extLst>
          </p:cNvPr>
          <p:cNvSpPr txBox="1"/>
          <p:nvPr/>
        </p:nvSpPr>
        <p:spPr>
          <a:xfrm>
            <a:off x="13480771" y="4532601"/>
            <a:ext cx="4013427" cy="1652229"/>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a:ea typeface="Playwrite US Modern"/>
                <a:cs typeface="Playwrite US Modern"/>
                <a:sym typeface="Playwrite US Modern"/>
              </a:rPr>
              <a:t>In the sky, the star’s were dancing.</a:t>
            </a:r>
          </a:p>
        </p:txBody>
      </p:sp>
      <p:sp>
        <p:nvSpPr>
          <p:cNvPr id="42" name="TextBox 19">
            <a:extLst>
              <a:ext uri="{FF2B5EF4-FFF2-40B4-BE49-F238E27FC236}">
                <a16:creationId xmlns:a16="http://schemas.microsoft.com/office/drawing/2014/main" id="{A0EC6064-BF3E-6CAE-09D2-5F92A2391AFE}"/>
              </a:ext>
            </a:extLst>
          </p:cNvPr>
          <p:cNvSpPr txBox="1"/>
          <p:nvPr/>
        </p:nvSpPr>
        <p:spPr>
          <a:xfrm>
            <a:off x="743784"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Tom</a:t>
            </a:r>
          </a:p>
        </p:txBody>
      </p:sp>
      <p:sp>
        <p:nvSpPr>
          <p:cNvPr id="43" name="TextBox 20">
            <a:extLst>
              <a:ext uri="{FF2B5EF4-FFF2-40B4-BE49-F238E27FC236}">
                <a16:creationId xmlns:a16="http://schemas.microsoft.com/office/drawing/2014/main" id="{97FFECE3-FD34-F02E-D84D-68B5A2BCB162}"/>
              </a:ext>
            </a:extLst>
          </p:cNvPr>
          <p:cNvSpPr txBox="1"/>
          <p:nvPr/>
        </p:nvSpPr>
        <p:spPr>
          <a:xfrm>
            <a:off x="7122445"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Jamal</a:t>
            </a:r>
          </a:p>
        </p:txBody>
      </p:sp>
      <p:sp>
        <p:nvSpPr>
          <p:cNvPr id="44" name="TextBox 21">
            <a:extLst>
              <a:ext uri="{FF2B5EF4-FFF2-40B4-BE49-F238E27FC236}">
                <a16:creationId xmlns:a16="http://schemas.microsoft.com/office/drawing/2014/main" id="{17226EFB-A1D4-44F7-1AB1-8F857C795A45}"/>
              </a:ext>
            </a:extLst>
          </p:cNvPr>
          <p:cNvSpPr txBox="1"/>
          <p:nvPr/>
        </p:nvSpPr>
        <p:spPr>
          <a:xfrm>
            <a:off x="13480771" y="6936591"/>
            <a:ext cx="401342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Oona</a:t>
            </a:r>
          </a:p>
        </p:txBody>
      </p:sp>
      <p:sp>
        <p:nvSpPr>
          <p:cNvPr id="45" name="Freeform 22">
            <a:extLst>
              <a:ext uri="{FF2B5EF4-FFF2-40B4-BE49-F238E27FC236}">
                <a16:creationId xmlns:a16="http://schemas.microsoft.com/office/drawing/2014/main" id="{D83F9BAF-A5C4-4236-0826-5C23CE0F4DFD}"/>
              </a:ext>
            </a:extLst>
          </p:cNvPr>
          <p:cNvSpPr/>
          <p:nvPr/>
        </p:nvSpPr>
        <p:spPr>
          <a:xfrm flipH="1" flipV="1">
            <a:off x="15822963" y="2955602"/>
            <a:ext cx="1951500" cy="1624624"/>
          </a:xfrm>
          <a:custGeom>
            <a:avLst/>
            <a:gdLst/>
            <a:ahLst/>
            <a:cxnLst/>
            <a:rect l="l" t="t" r="r" b="b"/>
            <a:pathLst>
              <a:path w="1951500" h="1624624">
                <a:moveTo>
                  <a:pt x="1951500" y="1624624"/>
                </a:moveTo>
                <a:lnTo>
                  <a:pt x="0" y="1624624"/>
                </a:lnTo>
                <a:lnTo>
                  <a:pt x="0" y="0"/>
                </a:lnTo>
                <a:lnTo>
                  <a:pt x="1951500" y="0"/>
                </a:lnTo>
                <a:lnTo>
                  <a:pt x="1951500" y="162462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20954" y="2930014"/>
            <a:ext cx="13616409"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Any word that ends in an ‘s’ needs an apostrophe. </a:t>
            </a:r>
          </a:p>
        </p:txBody>
      </p:sp>
      <p:grpSp>
        <p:nvGrpSpPr>
          <p:cNvPr id="3" name="Group 3"/>
          <p:cNvGrpSpPr/>
          <p:nvPr/>
        </p:nvGrpSpPr>
        <p:grpSpPr>
          <a:xfrm>
            <a:off x="457542" y="2202961"/>
            <a:ext cx="17084650" cy="2029994"/>
            <a:chOff x="0" y="0"/>
            <a:chExt cx="4499661" cy="534649"/>
          </a:xfrm>
        </p:grpSpPr>
        <p:sp>
          <p:nvSpPr>
            <p:cNvPr id="4" name="Freeform 4"/>
            <p:cNvSpPr/>
            <p:nvPr/>
          </p:nvSpPr>
          <p:spPr>
            <a:xfrm>
              <a:off x="0" y="0"/>
              <a:ext cx="4499661" cy="534649"/>
            </a:xfrm>
            <a:custGeom>
              <a:avLst/>
              <a:gdLst/>
              <a:ahLst/>
              <a:cxnLst/>
              <a:rect l="l" t="t" r="r" b="b"/>
              <a:pathLst>
                <a:path w="4499661" h="534649">
                  <a:moveTo>
                    <a:pt x="23111" y="0"/>
                  </a:moveTo>
                  <a:lnTo>
                    <a:pt x="4476550" y="0"/>
                  </a:lnTo>
                  <a:cubicBezTo>
                    <a:pt x="4482679" y="0"/>
                    <a:pt x="4488557" y="2435"/>
                    <a:pt x="4492892" y="6769"/>
                  </a:cubicBezTo>
                  <a:cubicBezTo>
                    <a:pt x="4497226" y="11103"/>
                    <a:pt x="4499661" y="16981"/>
                    <a:pt x="4499661" y="23111"/>
                  </a:cubicBezTo>
                  <a:lnTo>
                    <a:pt x="4499661" y="511538"/>
                  </a:lnTo>
                  <a:cubicBezTo>
                    <a:pt x="4499661" y="524302"/>
                    <a:pt x="4489314" y="534649"/>
                    <a:pt x="4476550" y="534649"/>
                  </a:cubicBezTo>
                  <a:lnTo>
                    <a:pt x="23111" y="534649"/>
                  </a:lnTo>
                  <a:cubicBezTo>
                    <a:pt x="16981" y="534649"/>
                    <a:pt x="11103" y="532214"/>
                    <a:pt x="6769" y="527880"/>
                  </a:cubicBezTo>
                  <a:cubicBezTo>
                    <a:pt x="2435" y="523546"/>
                    <a:pt x="0" y="517667"/>
                    <a:pt x="0" y="511538"/>
                  </a:cubicBezTo>
                  <a:lnTo>
                    <a:pt x="0" y="23111"/>
                  </a:lnTo>
                  <a:cubicBezTo>
                    <a:pt x="0" y="16981"/>
                    <a:pt x="2435" y="11103"/>
                    <a:pt x="6769" y="6769"/>
                  </a:cubicBezTo>
                  <a:cubicBezTo>
                    <a:pt x="11103" y="2435"/>
                    <a:pt x="16981" y="0"/>
                    <a:pt x="2311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5" name="TextBox 5"/>
            <p:cNvSpPr txBox="1"/>
            <p:nvPr/>
          </p:nvSpPr>
          <p:spPr>
            <a:xfrm>
              <a:off x="0" y="-38100"/>
              <a:ext cx="4499661" cy="572749"/>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19638" y="2046788"/>
            <a:ext cx="2509962" cy="2823065"/>
          </a:xfrm>
          <a:custGeom>
            <a:avLst/>
            <a:gdLst/>
            <a:ahLst/>
            <a:cxnLst/>
            <a:rect l="l" t="t" r="r" b="b"/>
            <a:pathLst>
              <a:path w="2509962" h="2823065">
                <a:moveTo>
                  <a:pt x="0" y="0"/>
                </a:moveTo>
                <a:lnTo>
                  <a:pt x="2509962" y="0"/>
                </a:lnTo>
                <a:lnTo>
                  <a:pt x="2509962" y="2823065"/>
                </a:lnTo>
                <a:lnTo>
                  <a:pt x="0" y="28230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7" name="TextBox 7"/>
          <p:cNvSpPr txBox="1"/>
          <p:nvPr/>
        </p:nvSpPr>
        <p:spPr>
          <a:xfrm>
            <a:off x="234115" y="5506871"/>
            <a:ext cx="1779008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Is this statement true or false? Give some examples to show you are correct. </a:t>
            </a:r>
          </a:p>
        </p:txBody>
      </p:sp>
      <p:sp>
        <p:nvSpPr>
          <p:cNvPr id="8" name="TextBox 8"/>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9" name="Freeform 9"/>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 name="TextBox 10"/>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20954" y="2930014"/>
            <a:ext cx="13616409"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Any word that ends in an ‘s’ needs an apostrophe. </a:t>
            </a:r>
          </a:p>
        </p:txBody>
      </p:sp>
      <p:grpSp>
        <p:nvGrpSpPr>
          <p:cNvPr id="3" name="Group 3"/>
          <p:cNvGrpSpPr/>
          <p:nvPr/>
        </p:nvGrpSpPr>
        <p:grpSpPr>
          <a:xfrm>
            <a:off x="457542" y="2202961"/>
            <a:ext cx="17084650" cy="2029994"/>
            <a:chOff x="0" y="0"/>
            <a:chExt cx="4499661" cy="534649"/>
          </a:xfrm>
        </p:grpSpPr>
        <p:sp>
          <p:nvSpPr>
            <p:cNvPr id="4" name="Freeform 4"/>
            <p:cNvSpPr/>
            <p:nvPr/>
          </p:nvSpPr>
          <p:spPr>
            <a:xfrm>
              <a:off x="0" y="0"/>
              <a:ext cx="4499661" cy="534649"/>
            </a:xfrm>
            <a:custGeom>
              <a:avLst/>
              <a:gdLst/>
              <a:ahLst/>
              <a:cxnLst/>
              <a:rect l="l" t="t" r="r" b="b"/>
              <a:pathLst>
                <a:path w="4499661" h="534649">
                  <a:moveTo>
                    <a:pt x="23111" y="0"/>
                  </a:moveTo>
                  <a:lnTo>
                    <a:pt x="4476550" y="0"/>
                  </a:lnTo>
                  <a:cubicBezTo>
                    <a:pt x="4482679" y="0"/>
                    <a:pt x="4488557" y="2435"/>
                    <a:pt x="4492892" y="6769"/>
                  </a:cubicBezTo>
                  <a:cubicBezTo>
                    <a:pt x="4497226" y="11103"/>
                    <a:pt x="4499661" y="16981"/>
                    <a:pt x="4499661" y="23111"/>
                  </a:cubicBezTo>
                  <a:lnTo>
                    <a:pt x="4499661" y="511538"/>
                  </a:lnTo>
                  <a:cubicBezTo>
                    <a:pt x="4499661" y="524302"/>
                    <a:pt x="4489314" y="534649"/>
                    <a:pt x="4476550" y="534649"/>
                  </a:cubicBezTo>
                  <a:lnTo>
                    <a:pt x="23111" y="534649"/>
                  </a:lnTo>
                  <a:cubicBezTo>
                    <a:pt x="16981" y="534649"/>
                    <a:pt x="11103" y="532214"/>
                    <a:pt x="6769" y="527880"/>
                  </a:cubicBezTo>
                  <a:cubicBezTo>
                    <a:pt x="2435" y="523546"/>
                    <a:pt x="0" y="517667"/>
                    <a:pt x="0" y="511538"/>
                  </a:cubicBezTo>
                  <a:lnTo>
                    <a:pt x="0" y="23111"/>
                  </a:lnTo>
                  <a:cubicBezTo>
                    <a:pt x="0" y="16981"/>
                    <a:pt x="2435" y="11103"/>
                    <a:pt x="6769" y="6769"/>
                  </a:cubicBezTo>
                  <a:cubicBezTo>
                    <a:pt x="11103" y="2435"/>
                    <a:pt x="16981" y="0"/>
                    <a:pt x="2311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5" name="TextBox 5"/>
            <p:cNvSpPr txBox="1"/>
            <p:nvPr/>
          </p:nvSpPr>
          <p:spPr>
            <a:xfrm>
              <a:off x="0" y="-38100"/>
              <a:ext cx="4499661" cy="572749"/>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19638" y="2046788"/>
            <a:ext cx="2509962" cy="2823065"/>
          </a:xfrm>
          <a:custGeom>
            <a:avLst/>
            <a:gdLst/>
            <a:ahLst/>
            <a:cxnLst/>
            <a:rect l="l" t="t" r="r" b="b"/>
            <a:pathLst>
              <a:path w="2509962" h="2823065">
                <a:moveTo>
                  <a:pt x="0" y="0"/>
                </a:moveTo>
                <a:lnTo>
                  <a:pt x="2509962" y="0"/>
                </a:lnTo>
                <a:lnTo>
                  <a:pt x="2509962" y="2823065"/>
                </a:lnTo>
                <a:lnTo>
                  <a:pt x="0" y="28230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7" name="TextBox 7"/>
          <p:cNvSpPr txBox="1"/>
          <p:nvPr/>
        </p:nvSpPr>
        <p:spPr>
          <a:xfrm>
            <a:off x="234115" y="5506871"/>
            <a:ext cx="17790087" cy="528306"/>
          </a:xfrm>
          <a:prstGeom prst="rect">
            <a:avLst/>
          </a:prstGeom>
        </p:spPr>
        <p:txBody>
          <a:bodyPr lIns="0" tIns="0" rIns="0" bIns="0" rtlCol="0" anchor="t">
            <a:spAutoFit/>
          </a:bodyPr>
          <a:lstStyle/>
          <a:p>
            <a:pPr algn="ctr">
              <a:lnSpc>
                <a:spcPts val="4480"/>
              </a:lnSpc>
              <a:spcBef>
                <a:spcPct val="0"/>
              </a:spcBef>
            </a:pPr>
            <a:r>
              <a:rPr lang="en-US" sz="3200">
                <a:solidFill>
                  <a:srgbClr val="FF3131"/>
                </a:solidFill>
                <a:latin typeface="Playwrite US Modern"/>
                <a:ea typeface="Playwrite US Modern"/>
                <a:cs typeface="Playwrite US Modern"/>
                <a:sym typeface="Playwrite US Modern"/>
              </a:rPr>
              <a:t>This is false because we use apostrophes when we want to show possession.</a:t>
            </a:r>
          </a:p>
        </p:txBody>
      </p:sp>
      <p:sp>
        <p:nvSpPr>
          <p:cNvPr id="8" name="TextBox 8"/>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9" name="TextBox 9"/>
          <p:cNvSpPr txBox="1"/>
          <p:nvPr/>
        </p:nvSpPr>
        <p:spPr>
          <a:xfrm>
            <a:off x="374419" y="6930527"/>
            <a:ext cx="17649783" cy="1090268"/>
          </a:xfrm>
          <a:prstGeom prst="rect">
            <a:avLst/>
          </a:prstGeom>
        </p:spPr>
        <p:txBody>
          <a:bodyPr lIns="0" tIns="0" rIns="0" bIns="0" rtlCol="0" anchor="t">
            <a:spAutoFit/>
          </a:bodyPr>
          <a:lstStyle/>
          <a:p>
            <a:pPr marL="690881" lvl="1" indent="-345440" algn="l">
              <a:lnSpc>
                <a:spcPts val="4480"/>
              </a:lnSpc>
              <a:buFont typeface="Arial"/>
              <a:buChar char="•"/>
            </a:pPr>
            <a:r>
              <a:rPr lang="en-US" sz="3200" dirty="0">
                <a:solidFill>
                  <a:srgbClr val="000000"/>
                </a:solidFill>
                <a:latin typeface="Playwrite US Modern"/>
                <a:ea typeface="Playwrite US Modern"/>
                <a:cs typeface="Playwrite US Modern"/>
                <a:sym typeface="Playwrite US Modern"/>
              </a:rPr>
              <a:t>The paints spilt on the floor. (No apostrophe needed because there is nothing belonging to the paint.)</a:t>
            </a:r>
          </a:p>
        </p:txBody>
      </p:sp>
      <p:sp>
        <p:nvSpPr>
          <p:cNvPr id="10" name="TextBox 10"/>
          <p:cNvSpPr txBox="1"/>
          <p:nvPr/>
        </p:nvSpPr>
        <p:spPr>
          <a:xfrm>
            <a:off x="319108" y="8658970"/>
            <a:ext cx="17649783" cy="1090268"/>
          </a:xfrm>
          <a:prstGeom prst="rect">
            <a:avLst/>
          </a:prstGeom>
        </p:spPr>
        <p:txBody>
          <a:bodyPr lIns="0" tIns="0" rIns="0" bIns="0" rtlCol="0" anchor="t">
            <a:spAutoFit/>
          </a:bodyPr>
          <a:lstStyle/>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The dogs played on the yard. (No apostrophe needed because nothing belongs to the dogs.)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row of text boxes&#10;&#10;Description automatically generated">
            <a:extLst>
              <a:ext uri="{FF2B5EF4-FFF2-40B4-BE49-F238E27FC236}">
                <a16:creationId xmlns:a16="http://schemas.microsoft.com/office/drawing/2014/main" id="{7E0EA989-0511-8986-9DF2-CE82CB1B32CD}"/>
              </a:ext>
            </a:extLst>
          </p:cNvPr>
          <p:cNvPicPr>
            <a:picLocks noChangeAspect="1"/>
          </p:cNvPicPr>
          <p:nvPr/>
        </p:nvPicPr>
        <p:blipFill>
          <a:blip r:embed="rId2"/>
          <a:srcRect t="1831" b="3233"/>
          <a:stretch/>
        </p:blipFill>
        <p:spPr>
          <a:xfrm>
            <a:off x="20" y="10"/>
            <a:ext cx="18287980" cy="10286990"/>
          </a:xfrm>
          <a:prstGeom prst="rect">
            <a:avLst/>
          </a:prstGeom>
          <a:noFill/>
        </p:spPr>
      </p:pic>
    </p:spTree>
    <p:extLst>
      <p:ext uri="{BB962C8B-B14F-4D97-AF65-F5344CB8AC3E}">
        <p14:creationId xmlns:p14="http://schemas.microsoft.com/office/powerpoint/2010/main" val="2773508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657360" y="2802800"/>
            <a:ext cx="3601940" cy="4488399"/>
          </a:xfrm>
          <a:custGeom>
            <a:avLst/>
            <a:gdLst/>
            <a:ahLst/>
            <a:cxnLst/>
            <a:rect l="l" t="t" r="r" b="b"/>
            <a:pathLst>
              <a:path w="3601940" h="4488399">
                <a:moveTo>
                  <a:pt x="0" y="0"/>
                </a:moveTo>
                <a:lnTo>
                  <a:pt x="3601940" y="0"/>
                </a:lnTo>
                <a:lnTo>
                  <a:pt x="3601940" y="4488399"/>
                </a:lnTo>
                <a:lnTo>
                  <a:pt x="0" y="4488399"/>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4" name="TextBox 4"/>
          <p:cNvSpPr txBox="1"/>
          <p:nvPr/>
        </p:nvSpPr>
        <p:spPr>
          <a:xfrm>
            <a:off x="642064" y="2892581"/>
            <a:ext cx="1454702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What are apostrophes?</a:t>
            </a:r>
          </a:p>
        </p:txBody>
      </p:sp>
      <p:sp>
        <p:nvSpPr>
          <p:cNvPr id="5" name="TextBox 5"/>
          <p:cNvSpPr txBox="1"/>
          <p:nvPr/>
        </p:nvSpPr>
        <p:spPr>
          <a:xfrm>
            <a:off x="642064" y="4815378"/>
            <a:ext cx="1454702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Why do we use them?</a:t>
            </a:r>
          </a:p>
        </p:txBody>
      </p:sp>
      <p:sp>
        <p:nvSpPr>
          <p:cNvPr id="6" name="TextBox 6"/>
          <p:cNvSpPr txBox="1"/>
          <p:nvPr/>
        </p:nvSpPr>
        <p:spPr>
          <a:xfrm>
            <a:off x="642064" y="6762892"/>
            <a:ext cx="14547023"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Give an example of an apostrophe in a sentence.</a:t>
            </a:r>
          </a:p>
        </p:txBody>
      </p:sp>
      <p:sp>
        <p:nvSpPr>
          <p:cNvPr id="7" name="Freeform 7"/>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 name="TextBox 8"/>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642064" y="2892581"/>
            <a:ext cx="15876099" cy="1090268"/>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An apostrophe (‘) is a piece of punctuation. The apostrophe goes in the air not on the line, like a comma or full stop. </a:t>
            </a:r>
          </a:p>
        </p:txBody>
      </p:sp>
      <p:sp>
        <p:nvSpPr>
          <p:cNvPr id="4" name="TextBox 4"/>
          <p:cNvSpPr txBox="1"/>
          <p:nvPr/>
        </p:nvSpPr>
        <p:spPr>
          <a:xfrm>
            <a:off x="642064" y="4574554"/>
            <a:ext cx="14547023" cy="2214191"/>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They can be used for two different purposes: to join words together and to show possession.</a:t>
            </a: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Kate’s gran.</a:t>
            </a:r>
          </a:p>
          <a:p>
            <a:pPr marL="690881" lvl="1" indent="-345440" algn="l">
              <a:lnSpc>
                <a:spcPts val="4480"/>
              </a:lnSpc>
              <a:buFont typeface="Arial"/>
              <a:buChar char="•"/>
            </a:pPr>
            <a:r>
              <a:rPr lang="en-US" sz="3200">
                <a:solidFill>
                  <a:srgbClr val="000000"/>
                </a:solidFill>
                <a:latin typeface="Playwrite US Modern"/>
                <a:ea typeface="Playwrite US Modern"/>
                <a:cs typeface="Playwrite US Modern"/>
                <a:sym typeface="Playwrite US Modern"/>
              </a:rPr>
              <a:t>Don’t shout. </a:t>
            </a:r>
          </a:p>
        </p:txBody>
      </p:sp>
      <p:sp>
        <p:nvSpPr>
          <p:cNvPr id="5" name="Freeform 5"/>
          <p:cNvSpPr/>
          <p:nvPr/>
        </p:nvSpPr>
        <p:spPr>
          <a:xfrm>
            <a:off x="16518163" y="647711"/>
            <a:ext cx="1052277" cy="1541797"/>
          </a:xfrm>
          <a:custGeom>
            <a:avLst/>
            <a:gdLst/>
            <a:ahLst/>
            <a:cxnLst/>
            <a:rect l="l" t="t" r="r" b="b"/>
            <a:pathLst>
              <a:path w="1052277" h="1541797">
                <a:moveTo>
                  <a:pt x="0" y="0"/>
                </a:moveTo>
                <a:lnTo>
                  <a:pt x="1052277" y="0"/>
                </a:lnTo>
                <a:lnTo>
                  <a:pt x="1052277" y="1541797"/>
                </a:lnTo>
                <a:lnTo>
                  <a:pt x="0" y="15417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6" name="TextBox 6"/>
          <p:cNvSpPr txBox="1"/>
          <p:nvPr/>
        </p:nvSpPr>
        <p:spPr>
          <a:xfrm>
            <a:off x="642064" y="7493594"/>
            <a:ext cx="15876099" cy="1130822"/>
          </a:xfrm>
          <a:prstGeom prst="rect">
            <a:avLst/>
          </a:prstGeom>
        </p:spPr>
        <p:txBody>
          <a:bodyPr lIns="0" tIns="0" rIns="0" bIns="0" rtlCol="0" anchor="t">
            <a:spAutoFit/>
          </a:bodyPr>
          <a:lstStyle/>
          <a:p>
            <a:pPr algn="l">
              <a:lnSpc>
                <a:spcPts val="4480"/>
              </a:lnSpc>
            </a:pPr>
            <a:r>
              <a:rPr lang="en-US" sz="3200" dirty="0">
                <a:solidFill>
                  <a:srgbClr val="000000"/>
                </a:solidFill>
                <a:latin typeface="Playwrite US Modern"/>
                <a:ea typeface="Playwrite US Modern"/>
                <a:cs typeface="Playwrite US Modern"/>
                <a:sym typeface="Playwrite US Modern"/>
              </a:rPr>
              <a:t>It is important to remember that we use apostrophes to show possession when a word ends in ‘s’— not for every word that ends in ‘s’.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80554" y="1739975"/>
            <a:ext cx="7185299" cy="1773937"/>
            <a:chOff x="0" y="0"/>
            <a:chExt cx="1892424" cy="467210"/>
          </a:xfrm>
        </p:grpSpPr>
        <p:sp>
          <p:nvSpPr>
            <p:cNvPr id="3" name="Freeform 3"/>
            <p:cNvSpPr/>
            <p:nvPr/>
          </p:nvSpPr>
          <p:spPr>
            <a:xfrm>
              <a:off x="0" y="0"/>
              <a:ext cx="1892424" cy="467210"/>
            </a:xfrm>
            <a:custGeom>
              <a:avLst/>
              <a:gdLst/>
              <a:ahLst/>
              <a:cxnLst/>
              <a:rect l="l" t="t" r="r" b="b"/>
              <a:pathLst>
                <a:path w="1892424" h="467210">
                  <a:moveTo>
                    <a:pt x="54951" y="0"/>
                  </a:moveTo>
                  <a:lnTo>
                    <a:pt x="1837474" y="0"/>
                  </a:lnTo>
                  <a:cubicBezTo>
                    <a:pt x="1867822" y="0"/>
                    <a:pt x="1892424" y="24602"/>
                    <a:pt x="1892424" y="54951"/>
                  </a:cubicBezTo>
                  <a:lnTo>
                    <a:pt x="1892424" y="412259"/>
                  </a:lnTo>
                  <a:cubicBezTo>
                    <a:pt x="1892424" y="442608"/>
                    <a:pt x="1867822" y="467210"/>
                    <a:pt x="1837474" y="467210"/>
                  </a:cubicBezTo>
                  <a:lnTo>
                    <a:pt x="54951" y="467210"/>
                  </a:lnTo>
                  <a:cubicBezTo>
                    <a:pt x="24602" y="467210"/>
                    <a:pt x="0" y="442608"/>
                    <a:pt x="0" y="412259"/>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latin typeface="Playwrite US Modern" pitchFamily="2" charset="0"/>
              </a:endParaRPr>
            </a:p>
          </p:txBody>
        </p:sp>
        <p:sp>
          <p:nvSpPr>
            <p:cNvPr id="4" name="TextBox 4"/>
            <p:cNvSpPr txBox="1"/>
            <p:nvPr/>
          </p:nvSpPr>
          <p:spPr>
            <a:xfrm>
              <a:off x="0" y="-38100"/>
              <a:ext cx="1892424" cy="505310"/>
            </a:xfrm>
            <a:prstGeom prst="rect">
              <a:avLst/>
            </a:prstGeom>
          </p:spPr>
          <p:txBody>
            <a:bodyPr lIns="50800" tIns="50800" rIns="50800" bIns="50800" rtlCol="0" anchor="ctr"/>
            <a:lstStyle/>
            <a:p>
              <a:pPr algn="ctr">
                <a:lnSpc>
                  <a:spcPts val="2659"/>
                </a:lnSpc>
              </a:pPr>
              <a:endParaRPr>
                <a:latin typeface="Playwrite US Modern" pitchFamily="2" charset="0"/>
              </a:endParaRPr>
            </a:p>
          </p:txBody>
        </p:sp>
      </p:grpSp>
      <p:grpSp>
        <p:nvGrpSpPr>
          <p:cNvPr id="5" name="Group 5"/>
          <p:cNvGrpSpPr/>
          <p:nvPr/>
        </p:nvGrpSpPr>
        <p:grpSpPr>
          <a:xfrm>
            <a:off x="10076707" y="1739975"/>
            <a:ext cx="7185299" cy="1773937"/>
            <a:chOff x="0" y="0"/>
            <a:chExt cx="1892424" cy="467210"/>
          </a:xfrm>
        </p:grpSpPr>
        <p:sp>
          <p:nvSpPr>
            <p:cNvPr id="6" name="Freeform 6"/>
            <p:cNvSpPr/>
            <p:nvPr/>
          </p:nvSpPr>
          <p:spPr>
            <a:xfrm>
              <a:off x="0" y="0"/>
              <a:ext cx="1892424" cy="467210"/>
            </a:xfrm>
            <a:custGeom>
              <a:avLst/>
              <a:gdLst/>
              <a:ahLst/>
              <a:cxnLst/>
              <a:rect l="l" t="t" r="r" b="b"/>
              <a:pathLst>
                <a:path w="1892424" h="467210">
                  <a:moveTo>
                    <a:pt x="54951" y="0"/>
                  </a:moveTo>
                  <a:lnTo>
                    <a:pt x="1837474" y="0"/>
                  </a:lnTo>
                  <a:cubicBezTo>
                    <a:pt x="1867822" y="0"/>
                    <a:pt x="1892424" y="24602"/>
                    <a:pt x="1892424" y="54951"/>
                  </a:cubicBezTo>
                  <a:lnTo>
                    <a:pt x="1892424" y="412259"/>
                  </a:lnTo>
                  <a:cubicBezTo>
                    <a:pt x="1892424" y="442608"/>
                    <a:pt x="1867822" y="467210"/>
                    <a:pt x="1837474" y="467210"/>
                  </a:cubicBezTo>
                  <a:lnTo>
                    <a:pt x="54951" y="467210"/>
                  </a:lnTo>
                  <a:cubicBezTo>
                    <a:pt x="24602" y="467210"/>
                    <a:pt x="0" y="442608"/>
                    <a:pt x="0" y="412259"/>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latin typeface="Playwrite US Modern" pitchFamily="2" charset="0"/>
              </a:endParaRPr>
            </a:p>
          </p:txBody>
        </p:sp>
        <p:sp>
          <p:nvSpPr>
            <p:cNvPr id="7" name="TextBox 7"/>
            <p:cNvSpPr txBox="1"/>
            <p:nvPr/>
          </p:nvSpPr>
          <p:spPr>
            <a:xfrm>
              <a:off x="0" y="-38100"/>
              <a:ext cx="1892424" cy="505310"/>
            </a:xfrm>
            <a:prstGeom prst="rect">
              <a:avLst/>
            </a:prstGeom>
          </p:spPr>
          <p:txBody>
            <a:bodyPr lIns="50800" tIns="50800" rIns="50800" bIns="50800" rtlCol="0" anchor="ctr"/>
            <a:lstStyle/>
            <a:p>
              <a:pPr algn="ctr">
                <a:lnSpc>
                  <a:spcPts val="2659"/>
                </a:lnSpc>
              </a:pPr>
              <a:endParaRPr>
                <a:latin typeface="Playwrite US Modern" pitchFamily="2" charset="0"/>
              </a:endParaRPr>
            </a:p>
          </p:txBody>
        </p:sp>
      </p:grpSp>
      <p:sp>
        <p:nvSpPr>
          <p:cNvPr id="8" name="Freeform 8"/>
          <p:cNvSpPr/>
          <p:nvPr/>
        </p:nvSpPr>
        <p:spPr>
          <a:xfrm>
            <a:off x="7382602" y="1442221"/>
            <a:ext cx="3522795" cy="2571641"/>
          </a:xfrm>
          <a:custGeom>
            <a:avLst/>
            <a:gdLst/>
            <a:ahLst/>
            <a:cxnLst/>
            <a:rect l="l" t="t" r="r" b="b"/>
            <a:pathLst>
              <a:path w="3522795" h="2571641">
                <a:moveTo>
                  <a:pt x="0" y="0"/>
                </a:moveTo>
                <a:lnTo>
                  <a:pt x="3522796" y="0"/>
                </a:lnTo>
                <a:lnTo>
                  <a:pt x="3522796" y="2571641"/>
                </a:lnTo>
                <a:lnTo>
                  <a:pt x="0" y="257164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latin typeface="Playwrite US Modern" pitchFamily="2" charset="0"/>
            </a:endParaRPr>
          </a:p>
        </p:txBody>
      </p:sp>
      <p:grpSp>
        <p:nvGrpSpPr>
          <p:cNvPr id="9" name="Group 9"/>
          <p:cNvGrpSpPr/>
          <p:nvPr/>
        </p:nvGrpSpPr>
        <p:grpSpPr>
          <a:xfrm>
            <a:off x="680554" y="6141629"/>
            <a:ext cx="7185299" cy="1773937"/>
            <a:chOff x="0" y="0"/>
            <a:chExt cx="1892424" cy="467210"/>
          </a:xfrm>
        </p:grpSpPr>
        <p:sp>
          <p:nvSpPr>
            <p:cNvPr id="10" name="Freeform 10"/>
            <p:cNvSpPr/>
            <p:nvPr/>
          </p:nvSpPr>
          <p:spPr>
            <a:xfrm>
              <a:off x="0" y="0"/>
              <a:ext cx="1892424" cy="467210"/>
            </a:xfrm>
            <a:custGeom>
              <a:avLst/>
              <a:gdLst/>
              <a:ahLst/>
              <a:cxnLst/>
              <a:rect l="l" t="t" r="r" b="b"/>
              <a:pathLst>
                <a:path w="1892424" h="467210">
                  <a:moveTo>
                    <a:pt x="54951" y="0"/>
                  </a:moveTo>
                  <a:lnTo>
                    <a:pt x="1837474" y="0"/>
                  </a:lnTo>
                  <a:cubicBezTo>
                    <a:pt x="1867822" y="0"/>
                    <a:pt x="1892424" y="24602"/>
                    <a:pt x="1892424" y="54951"/>
                  </a:cubicBezTo>
                  <a:lnTo>
                    <a:pt x="1892424" y="412259"/>
                  </a:lnTo>
                  <a:cubicBezTo>
                    <a:pt x="1892424" y="442608"/>
                    <a:pt x="1867822" y="467210"/>
                    <a:pt x="1837474" y="467210"/>
                  </a:cubicBezTo>
                  <a:lnTo>
                    <a:pt x="54951" y="467210"/>
                  </a:lnTo>
                  <a:cubicBezTo>
                    <a:pt x="24602" y="467210"/>
                    <a:pt x="0" y="442608"/>
                    <a:pt x="0" y="412259"/>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latin typeface="Playwrite US Modern" pitchFamily="2" charset="0"/>
              </a:endParaRPr>
            </a:p>
          </p:txBody>
        </p:sp>
        <p:sp>
          <p:nvSpPr>
            <p:cNvPr id="11" name="TextBox 11"/>
            <p:cNvSpPr txBox="1"/>
            <p:nvPr/>
          </p:nvSpPr>
          <p:spPr>
            <a:xfrm>
              <a:off x="0" y="-38100"/>
              <a:ext cx="1892424" cy="505310"/>
            </a:xfrm>
            <a:prstGeom prst="rect">
              <a:avLst/>
            </a:prstGeom>
          </p:spPr>
          <p:txBody>
            <a:bodyPr lIns="50800" tIns="50800" rIns="50800" bIns="50800" rtlCol="0" anchor="ctr"/>
            <a:lstStyle/>
            <a:p>
              <a:pPr algn="ctr">
                <a:lnSpc>
                  <a:spcPts val="2659"/>
                </a:lnSpc>
              </a:pPr>
              <a:endParaRPr>
                <a:latin typeface="Playwrite US Modern" pitchFamily="2" charset="0"/>
              </a:endParaRPr>
            </a:p>
          </p:txBody>
        </p:sp>
      </p:grpSp>
      <p:grpSp>
        <p:nvGrpSpPr>
          <p:cNvPr id="12" name="Group 12"/>
          <p:cNvGrpSpPr/>
          <p:nvPr/>
        </p:nvGrpSpPr>
        <p:grpSpPr>
          <a:xfrm>
            <a:off x="10076707" y="6141629"/>
            <a:ext cx="7185299" cy="1773937"/>
            <a:chOff x="0" y="0"/>
            <a:chExt cx="1892424" cy="467210"/>
          </a:xfrm>
        </p:grpSpPr>
        <p:sp>
          <p:nvSpPr>
            <p:cNvPr id="13" name="Freeform 13"/>
            <p:cNvSpPr/>
            <p:nvPr/>
          </p:nvSpPr>
          <p:spPr>
            <a:xfrm>
              <a:off x="0" y="0"/>
              <a:ext cx="1892424" cy="467210"/>
            </a:xfrm>
            <a:custGeom>
              <a:avLst/>
              <a:gdLst/>
              <a:ahLst/>
              <a:cxnLst/>
              <a:rect l="l" t="t" r="r" b="b"/>
              <a:pathLst>
                <a:path w="1892424" h="467210">
                  <a:moveTo>
                    <a:pt x="54951" y="0"/>
                  </a:moveTo>
                  <a:lnTo>
                    <a:pt x="1837474" y="0"/>
                  </a:lnTo>
                  <a:cubicBezTo>
                    <a:pt x="1867822" y="0"/>
                    <a:pt x="1892424" y="24602"/>
                    <a:pt x="1892424" y="54951"/>
                  </a:cubicBezTo>
                  <a:lnTo>
                    <a:pt x="1892424" y="412259"/>
                  </a:lnTo>
                  <a:cubicBezTo>
                    <a:pt x="1892424" y="442608"/>
                    <a:pt x="1867822" y="467210"/>
                    <a:pt x="1837474" y="467210"/>
                  </a:cubicBezTo>
                  <a:lnTo>
                    <a:pt x="54951" y="467210"/>
                  </a:lnTo>
                  <a:cubicBezTo>
                    <a:pt x="24602" y="467210"/>
                    <a:pt x="0" y="442608"/>
                    <a:pt x="0" y="412259"/>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latin typeface="Playwrite US Modern" pitchFamily="2" charset="0"/>
              </a:endParaRPr>
            </a:p>
          </p:txBody>
        </p:sp>
        <p:sp>
          <p:nvSpPr>
            <p:cNvPr id="14" name="TextBox 14"/>
            <p:cNvSpPr txBox="1"/>
            <p:nvPr/>
          </p:nvSpPr>
          <p:spPr>
            <a:xfrm>
              <a:off x="0" y="-38100"/>
              <a:ext cx="1892424" cy="505310"/>
            </a:xfrm>
            <a:prstGeom prst="rect">
              <a:avLst/>
            </a:prstGeom>
          </p:spPr>
          <p:txBody>
            <a:bodyPr lIns="50800" tIns="50800" rIns="50800" bIns="50800" rtlCol="0" anchor="ctr"/>
            <a:lstStyle/>
            <a:p>
              <a:pPr algn="ctr">
                <a:lnSpc>
                  <a:spcPts val="2659"/>
                </a:lnSpc>
              </a:pPr>
              <a:endParaRPr>
                <a:latin typeface="Playwrite US Modern" pitchFamily="2" charset="0"/>
              </a:endParaRPr>
            </a:p>
          </p:txBody>
        </p:sp>
      </p:grpSp>
      <p:sp>
        <p:nvSpPr>
          <p:cNvPr id="15" name="Freeform 15"/>
          <p:cNvSpPr/>
          <p:nvPr/>
        </p:nvSpPr>
        <p:spPr>
          <a:xfrm rot="-971154">
            <a:off x="7640595" y="5582997"/>
            <a:ext cx="1779478" cy="2602527"/>
          </a:xfrm>
          <a:custGeom>
            <a:avLst/>
            <a:gdLst/>
            <a:ahLst/>
            <a:cxnLst/>
            <a:rect l="l" t="t" r="r" b="b"/>
            <a:pathLst>
              <a:path w="1779478" h="2602527">
                <a:moveTo>
                  <a:pt x="0" y="0"/>
                </a:moveTo>
                <a:lnTo>
                  <a:pt x="1779478" y="0"/>
                </a:lnTo>
                <a:lnTo>
                  <a:pt x="1779478" y="2602526"/>
                </a:lnTo>
                <a:lnTo>
                  <a:pt x="0" y="26025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latin typeface="Playwrite US Modern" pitchFamily="2" charset="0"/>
            </a:endParaRPr>
          </a:p>
        </p:txBody>
      </p:sp>
      <p:sp>
        <p:nvSpPr>
          <p:cNvPr id="16" name="Freeform 16"/>
          <p:cNvSpPr/>
          <p:nvPr/>
        </p:nvSpPr>
        <p:spPr>
          <a:xfrm rot="2095993">
            <a:off x="8527049" y="6951291"/>
            <a:ext cx="1749888" cy="2464631"/>
          </a:xfrm>
          <a:custGeom>
            <a:avLst/>
            <a:gdLst/>
            <a:ahLst/>
            <a:cxnLst/>
            <a:rect l="l" t="t" r="r" b="b"/>
            <a:pathLst>
              <a:path w="1749888" h="2464631">
                <a:moveTo>
                  <a:pt x="0" y="0"/>
                </a:moveTo>
                <a:lnTo>
                  <a:pt x="1749888" y="0"/>
                </a:lnTo>
                <a:lnTo>
                  <a:pt x="1749888" y="2464631"/>
                </a:lnTo>
                <a:lnTo>
                  <a:pt x="0" y="24646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7" name="TextBox 17"/>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18" name="TextBox 18"/>
          <p:cNvSpPr txBox="1"/>
          <p:nvPr/>
        </p:nvSpPr>
        <p:spPr>
          <a:xfrm>
            <a:off x="680554" y="2338978"/>
            <a:ext cx="7185299" cy="553678"/>
          </a:xfrm>
          <a:prstGeom prst="rect">
            <a:avLst/>
          </a:prstGeom>
        </p:spPr>
        <p:txBody>
          <a:bodyPr lIns="0" tIns="0" rIns="0" bIns="0" rtlCol="0" anchor="t">
            <a:spAutoFit/>
          </a:bodyPr>
          <a:lstStyle/>
          <a:p>
            <a:pPr algn="ctr">
              <a:lnSpc>
                <a:spcPts val="4479"/>
              </a:lnSpc>
              <a:spcBef>
                <a:spcPct val="0"/>
              </a:spcBef>
            </a:pPr>
            <a:r>
              <a:rPr lang="en-US" sz="3199">
                <a:solidFill>
                  <a:srgbClr val="000000"/>
                </a:solidFill>
                <a:latin typeface="Playwrite US Modern" pitchFamily="2" charset="0"/>
                <a:ea typeface="Playwrite US Modern"/>
                <a:cs typeface="Playwrite US Modern"/>
                <a:sym typeface="Playwrite US Modern"/>
              </a:rPr>
              <a:t>The </a:t>
            </a:r>
            <a:r>
              <a:rPr lang="en-US" sz="3199" u="sng">
                <a:solidFill>
                  <a:srgbClr val="000000"/>
                </a:solidFill>
                <a:latin typeface="Playwrite US Modern" pitchFamily="2" charset="0"/>
                <a:ea typeface="Playwrite US Modern"/>
                <a:cs typeface="Playwrite US Modern"/>
                <a:sym typeface="Playwrite US Modern"/>
              </a:rPr>
              <a:t>dog’s</a:t>
            </a:r>
            <a:r>
              <a:rPr lang="en-US" sz="3199">
                <a:solidFill>
                  <a:srgbClr val="000000"/>
                </a:solidFill>
                <a:latin typeface="Playwrite US Modern" pitchFamily="2" charset="0"/>
                <a:ea typeface="Playwrite US Modern"/>
                <a:cs typeface="Playwrite US Modern"/>
                <a:sym typeface="Playwrite US Modern"/>
              </a:rPr>
              <a:t> tail was sticking up.</a:t>
            </a:r>
          </a:p>
        </p:txBody>
      </p:sp>
      <p:sp>
        <p:nvSpPr>
          <p:cNvPr id="19" name="TextBox 19"/>
          <p:cNvSpPr txBox="1"/>
          <p:nvPr/>
        </p:nvSpPr>
        <p:spPr>
          <a:xfrm>
            <a:off x="9912883" y="2440076"/>
            <a:ext cx="7349123" cy="553741"/>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pitchFamily="2" charset="0"/>
                <a:ea typeface="Playwrite US Modern"/>
                <a:cs typeface="Playwrite US Modern"/>
                <a:sym typeface="Playwrite US Modern"/>
              </a:rPr>
              <a:t>The dog had dirty </a:t>
            </a:r>
            <a:r>
              <a:rPr lang="en-US" sz="3200" u="sng">
                <a:solidFill>
                  <a:srgbClr val="000000"/>
                </a:solidFill>
                <a:latin typeface="Playwrite US Modern" pitchFamily="2" charset="0"/>
                <a:ea typeface="Playwrite US Modern"/>
                <a:cs typeface="Playwrite US Modern"/>
                <a:sym typeface="Playwrite US Modern"/>
              </a:rPr>
              <a:t>paws</a:t>
            </a:r>
            <a:r>
              <a:rPr lang="en-US" sz="3200">
                <a:solidFill>
                  <a:srgbClr val="000000"/>
                </a:solidFill>
                <a:latin typeface="Playwrite US Modern" pitchFamily="2" charset="0"/>
                <a:ea typeface="Playwrite US Modern"/>
                <a:cs typeface="Playwrite US Modern"/>
                <a:sym typeface="Playwrite US Modern"/>
              </a:rPr>
              <a:t>.</a:t>
            </a:r>
          </a:p>
        </p:txBody>
      </p:sp>
      <p:sp>
        <p:nvSpPr>
          <p:cNvPr id="20" name="TextBox 20"/>
          <p:cNvSpPr txBox="1"/>
          <p:nvPr/>
        </p:nvSpPr>
        <p:spPr>
          <a:xfrm>
            <a:off x="304800" y="3734328"/>
            <a:ext cx="8001000" cy="1130822"/>
          </a:xfrm>
          <a:prstGeom prst="rect">
            <a:avLst/>
          </a:prstGeom>
        </p:spPr>
        <p:txBody>
          <a:bodyPr wrap="square" lIns="0" tIns="0" rIns="0" bIns="0" rtlCol="0" anchor="t">
            <a:spAutoFit/>
          </a:bodyPr>
          <a:lstStyle/>
          <a:p>
            <a:pPr algn="ctr">
              <a:lnSpc>
                <a:spcPts val="4480"/>
              </a:lnSpc>
              <a:spcBef>
                <a:spcPct val="0"/>
              </a:spcBef>
            </a:pPr>
            <a:r>
              <a:rPr lang="en-GB" sz="3200" dirty="0">
                <a:latin typeface="Playwrite US Modern" pitchFamily="2" charset="0"/>
              </a:rPr>
              <a:t>The tail belongs to the dog so we need an apostrophe to show possession.</a:t>
            </a:r>
            <a:endParaRPr lang="en-US" sz="3200" dirty="0">
              <a:solidFill>
                <a:srgbClr val="FF3131"/>
              </a:solidFill>
              <a:latin typeface="Playwrite US Modern" pitchFamily="2" charset="0"/>
              <a:ea typeface="Playwrite US Modern"/>
              <a:cs typeface="Playwrite US Modern"/>
              <a:sym typeface="Playwrite US Modern"/>
            </a:endParaRPr>
          </a:p>
        </p:txBody>
      </p:sp>
      <p:sp>
        <p:nvSpPr>
          <p:cNvPr id="21" name="TextBox 21"/>
          <p:cNvSpPr txBox="1"/>
          <p:nvPr/>
        </p:nvSpPr>
        <p:spPr>
          <a:xfrm>
            <a:off x="10200602" y="3754928"/>
            <a:ext cx="7061404" cy="1127809"/>
          </a:xfrm>
          <a:prstGeom prst="rect">
            <a:avLst/>
          </a:prstGeom>
        </p:spPr>
        <p:txBody>
          <a:bodyPr lIns="0" tIns="0" rIns="0" bIns="0" rtlCol="0" anchor="t">
            <a:spAutoFit/>
          </a:bodyPr>
          <a:lstStyle/>
          <a:p>
            <a:pPr algn="ctr">
              <a:lnSpc>
                <a:spcPts val="4480"/>
              </a:lnSpc>
              <a:spcBef>
                <a:spcPct val="0"/>
              </a:spcBef>
            </a:pPr>
            <a:r>
              <a:rPr lang="en-GB" sz="3200" dirty="0">
                <a:latin typeface="Playwrite US Modern" pitchFamily="2" charset="0"/>
              </a:rPr>
              <a:t>There’s no apostrophe because nothing belongs to the paws.</a:t>
            </a:r>
            <a:endParaRPr lang="en-US" sz="3200" dirty="0">
              <a:solidFill>
                <a:srgbClr val="00A550"/>
              </a:solidFill>
              <a:latin typeface="Playwrite US Modern" pitchFamily="2" charset="0"/>
              <a:ea typeface="Playwrite US Modern"/>
              <a:cs typeface="Playwrite US Modern"/>
              <a:sym typeface="Playwrite US Modern"/>
            </a:endParaRPr>
          </a:p>
        </p:txBody>
      </p:sp>
      <p:sp>
        <p:nvSpPr>
          <p:cNvPr id="22" name="TextBox 22"/>
          <p:cNvSpPr txBox="1"/>
          <p:nvPr/>
        </p:nvSpPr>
        <p:spPr>
          <a:xfrm>
            <a:off x="680554" y="6740631"/>
            <a:ext cx="7185299" cy="553678"/>
          </a:xfrm>
          <a:prstGeom prst="rect">
            <a:avLst/>
          </a:prstGeom>
        </p:spPr>
        <p:txBody>
          <a:bodyPr lIns="0" tIns="0" rIns="0" bIns="0" rtlCol="0" anchor="t">
            <a:spAutoFit/>
          </a:bodyPr>
          <a:lstStyle/>
          <a:p>
            <a:pPr algn="ctr">
              <a:lnSpc>
                <a:spcPts val="4479"/>
              </a:lnSpc>
              <a:spcBef>
                <a:spcPct val="0"/>
              </a:spcBef>
            </a:pPr>
            <a:r>
              <a:rPr lang="en-US" sz="3199" u="sng" dirty="0">
                <a:solidFill>
                  <a:srgbClr val="000000"/>
                </a:solidFill>
                <a:latin typeface="Playwrite US Modern" pitchFamily="2" charset="0"/>
                <a:ea typeface="Playwrite US Modern"/>
                <a:cs typeface="Playwrite US Modern"/>
                <a:sym typeface="Playwrite US Modern"/>
              </a:rPr>
              <a:t>Kate’s</a:t>
            </a:r>
            <a:r>
              <a:rPr lang="en-US" sz="3199" dirty="0">
                <a:solidFill>
                  <a:srgbClr val="000000"/>
                </a:solidFill>
                <a:latin typeface="Playwrite US Modern" pitchFamily="2" charset="0"/>
                <a:ea typeface="Playwrite US Modern"/>
                <a:cs typeface="Playwrite US Modern"/>
                <a:sym typeface="Playwrite US Modern"/>
              </a:rPr>
              <a:t> cards were </a:t>
            </a:r>
            <a:r>
              <a:rPr lang="en-US" sz="3199" dirty="0" err="1">
                <a:solidFill>
                  <a:srgbClr val="000000"/>
                </a:solidFill>
                <a:latin typeface="Playwrite US Modern" pitchFamily="2" charset="0"/>
                <a:ea typeface="Playwrite US Modern"/>
                <a:cs typeface="Playwrite US Modern"/>
                <a:sym typeface="Playwrite US Modern"/>
              </a:rPr>
              <a:t>colourful</a:t>
            </a:r>
            <a:r>
              <a:rPr lang="en-US" sz="3199" dirty="0">
                <a:solidFill>
                  <a:srgbClr val="000000"/>
                </a:solidFill>
                <a:latin typeface="Playwrite US Modern" pitchFamily="2" charset="0"/>
                <a:ea typeface="Playwrite US Modern"/>
                <a:cs typeface="Playwrite US Modern"/>
                <a:sym typeface="Playwrite US Modern"/>
              </a:rPr>
              <a:t>.</a:t>
            </a:r>
          </a:p>
        </p:txBody>
      </p:sp>
      <p:sp>
        <p:nvSpPr>
          <p:cNvPr id="23" name="TextBox 23"/>
          <p:cNvSpPr txBox="1"/>
          <p:nvPr/>
        </p:nvSpPr>
        <p:spPr>
          <a:xfrm>
            <a:off x="9912883" y="6740632"/>
            <a:ext cx="7349123" cy="553741"/>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Playwrite US Modern" pitchFamily="2" charset="0"/>
                <a:ea typeface="Playwrite US Modern"/>
                <a:cs typeface="Playwrite US Modern"/>
                <a:sym typeface="Playwrite US Modern"/>
              </a:rPr>
              <a:t>The </a:t>
            </a:r>
            <a:r>
              <a:rPr lang="en-US" sz="3200" u="sng" dirty="0">
                <a:solidFill>
                  <a:srgbClr val="000000"/>
                </a:solidFill>
                <a:latin typeface="Playwrite US Modern" pitchFamily="2" charset="0"/>
                <a:ea typeface="Playwrite US Modern"/>
                <a:cs typeface="Playwrite US Modern"/>
                <a:sym typeface="Playwrite US Modern"/>
              </a:rPr>
              <a:t>cards</a:t>
            </a:r>
            <a:r>
              <a:rPr lang="en-US" sz="3200" dirty="0">
                <a:solidFill>
                  <a:srgbClr val="000000"/>
                </a:solidFill>
                <a:latin typeface="Playwrite US Modern" pitchFamily="2" charset="0"/>
                <a:ea typeface="Playwrite US Modern"/>
                <a:cs typeface="Playwrite US Modern"/>
                <a:sym typeface="Playwrite US Modern"/>
              </a:rPr>
              <a:t> were </a:t>
            </a:r>
            <a:r>
              <a:rPr lang="en-US" sz="3200" dirty="0" err="1">
                <a:solidFill>
                  <a:srgbClr val="000000"/>
                </a:solidFill>
                <a:latin typeface="Playwrite US Modern" pitchFamily="2" charset="0"/>
                <a:ea typeface="Playwrite US Modern"/>
                <a:cs typeface="Playwrite US Modern"/>
                <a:sym typeface="Playwrite US Modern"/>
              </a:rPr>
              <a:t>colourful</a:t>
            </a:r>
            <a:r>
              <a:rPr lang="en-US" sz="3200" dirty="0">
                <a:solidFill>
                  <a:srgbClr val="000000"/>
                </a:solidFill>
                <a:latin typeface="Playwrite US Modern" pitchFamily="2" charset="0"/>
                <a:ea typeface="Playwrite US Modern"/>
                <a:cs typeface="Playwrite US Modern"/>
                <a:sym typeface="Playwrite US Modern"/>
              </a:rPr>
              <a:t>.</a:t>
            </a:r>
          </a:p>
        </p:txBody>
      </p:sp>
      <p:sp>
        <p:nvSpPr>
          <p:cNvPr id="24" name="TextBox 24"/>
          <p:cNvSpPr txBox="1"/>
          <p:nvPr/>
        </p:nvSpPr>
        <p:spPr>
          <a:xfrm>
            <a:off x="585692" y="8135982"/>
            <a:ext cx="7185299" cy="1130822"/>
          </a:xfrm>
          <a:prstGeom prst="rect">
            <a:avLst/>
          </a:prstGeom>
        </p:spPr>
        <p:txBody>
          <a:bodyPr wrap="square" lIns="0" tIns="0" rIns="0" bIns="0" rtlCol="0" anchor="t">
            <a:spAutoFit/>
          </a:bodyPr>
          <a:lstStyle/>
          <a:p>
            <a:pPr algn="ctr">
              <a:lnSpc>
                <a:spcPts val="4480"/>
              </a:lnSpc>
              <a:spcBef>
                <a:spcPct val="0"/>
              </a:spcBef>
            </a:pPr>
            <a:r>
              <a:rPr lang="en-GB" sz="3200" dirty="0">
                <a:latin typeface="Playwrite US Modern" pitchFamily="2" charset="0"/>
              </a:rPr>
              <a:t>The cards belong to Kate so we use an apostrophe to show possession.</a:t>
            </a:r>
            <a:endParaRPr lang="en-US" sz="3200" dirty="0">
              <a:solidFill>
                <a:srgbClr val="FF3131"/>
              </a:solidFill>
              <a:latin typeface="Playwrite US Modern" pitchFamily="2" charset="0"/>
              <a:ea typeface="Playwrite US Modern"/>
              <a:cs typeface="Playwrite US Modern"/>
              <a:sym typeface="Playwrite US Modern"/>
            </a:endParaRPr>
          </a:p>
        </p:txBody>
      </p:sp>
      <p:sp>
        <p:nvSpPr>
          <p:cNvPr id="25" name="TextBox 25"/>
          <p:cNvSpPr txBox="1"/>
          <p:nvPr/>
        </p:nvSpPr>
        <p:spPr>
          <a:xfrm>
            <a:off x="10400011" y="8167870"/>
            <a:ext cx="7061404" cy="1127809"/>
          </a:xfrm>
          <a:prstGeom prst="rect">
            <a:avLst/>
          </a:prstGeom>
        </p:spPr>
        <p:txBody>
          <a:bodyPr lIns="0" tIns="0" rIns="0" bIns="0" rtlCol="0" anchor="t">
            <a:spAutoFit/>
          </a:bodyPr>
          <a:lstStyle/>
          <a:p>
            <a:pPr algn="ctr">
              <a:lnSpc>
                <a:spcPts val="4480"/>
              </a:lnSpc>
              <a:spcBef>
                <a:spcPct val="0"/>
              </a:spcBef>
            </a:pPr>
            <a:r>
              <a:rPr lang="en-GB" sz="3200" dirty="0">
                <a:latin typeface="Playwrite US Modern" pitchFamily="2" charset="0"/>
              </a:rPr>
              <a:t>No apostrophe is needed because nothing belongs to the cards.</a:t>
            </a:r>
            <a:endParaRPr lang="en-US" sz="3200" dirty="0">
              <a:solidFill>
                <a:srgbClr val="00A550"/>
              </a:solidFill>
              <a:latin typeface="Playwrite US Modern" pitchFamily="2" charset="0"/>
              <a:ea typeface="Playwrite US Modern"/>
              <a:cs typeface="Playwrite US Modern"/>
              <a:sym typeface="Playwrite US Moder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Freeform 3"/>
          <p:cNvSpPr/>
          <p:nvPr/>
        </p:nvSpPr>
        <p:spPr>
          <a:xfrm>
            <a:off x="8016150" y="1741928"/>
            <a:ext cx="2756138" cy="3567816"/>
          </a:xfrm>
          <a:custGeom>
            <a:avLst/>
            <a:gdLst/>
            <a:ahLst/>
            <a:cxnLst/>
            <a:rect l="l" t="t" r="r" b="b"/>
            <a:pathLst>
              <a:path w="2756138" h="3567816">
                <a:moveTo>
                  <a:pt x="0" y="0"/>
                </a:moveTo>
                <a:lnTo>
                  <a:pt x="2756138" y="0"/>
                </a:lnTo>
                <a:lnTo>
                  <a:pt x="2756138" y="3567816"/>
                </a:lnTo>
                <a:lnTo>
                  <a:pt x="0" y="35678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grpSp>
        <p:nvGrpSpPr>
          <p:cNvPr id="4" name="Group 4"/>
          <p:cNvGrpSpPr/>
          <p:nvPr/>
        </p:nvGrpSpPr>
        <p:grpSpPr>
          <a:xfrm>
            <a:off x="853274" y="2904180"/>
            <a:ext cx="7185299" cy="2273887"/>
            <a:chOff x="0" y="0"/>
            <a:chExt cx="1892424" cy="598884"/>
          </a:xfrm>
        </p:grpSpPr>
        <p:sp>
          <p:nvSpPr>
            <p:cNvPr id="5" name="Freeform 5"/>
            <p:cNvSpPr/>
            <p:nvPr/>
          </p:nvSpPr>
          <p:spPr>
            <a:xfrm>
              <a:off x="0" y="0"/>
              <a:ext cx="1892424" cy="598884"/>
            </a:xfrm>
            <a:custGeom>
              <a:avLst/>
              <a:gdLst/>
              <a:ahLst/>
              <a:cxnLst/>
              <a:rect l="l" t="t" r="r" b="b"/>
              <a:pathLst>
                <a:path w="1892424" h="598884">
                  <a:moveTo>
                    <a:pt x="54951" y="0"/>
                  </a:moveTo>
                  <a:lnTo>
                    <a:pt x="1837474" y="0"/>
                  </a:lnTo>
                  <a:cubicBezTo>
                    <a:pt x="1867822" y="0"/>
                    <a:pt x="1892424" y="24602"/>
                    <a:pt x="1892424" y="54951"/>
                  </a:cubicBezTo>
                  <a:lnTo>
                    <a:pt x="1892424" y="543933"/>
                  </a:lnTo>
                  <a:cubicBezTo>
                    <a:pt x="1892424" y="574281"/>
                    <a:pt x="1867822" y="598884"/>
                    <a:pt x="1837474" y="598884"/>
                  </a:cubicBezTo>
                  <a:lnTo>
                    <a:pt x="54951" y="598884"/>
                  </a:lnTo>
                  <a:cubicBezTo>
                    <a:pt x="24602" y="598884"/>
                    <a:pt x="0" y="574281"/>
                    <a:pt x="0" y="543933"/>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6" name="TextBox 6"/>
            <p:cNvSpPr txBox="1"/>
            <p:nvPr/>
          </p:nvSpPr>
          <p:spPr>
            <a:xfrm>
              <a:off x="0" y="-38100"/>
              <a:ext cx="1892424" cy="636984"/>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10249427" y="2904180"/>
            <a:ext cx="7185299" cy="2273887"/>
            <a:chOff x="0" y="0"/>
            <a:chExt cx="1892424" cy="598884"/>
          </a:xfrm>
        </p:grpSpPr>
        <p:sp>
          <p:nvSpPr>
            <p:cNvPr id="8" name="Freeform 8"/>
            <p:cNvSpPr/>
            <p:nvPr/>
          </p:nvSpPr>
          <p:spPr>
            <a:xfrm>
              <a:off x="0" y="0"/>
              <a:ext cx="1892424" cy="598884"/>
            </a:xfrm>
            <a:custGeom>
              <a:avLst/>
              <a:gdLst/>
              <a:ahLst/>
              <a:cxnLst/>
              <a:rect l="l" t="t" r="r" b="b"/>
              <a:pathLst>
                <a:path w="1892424" h="598884">
                  <a:moveTo>
                    <a:pt x="54951" y="0"/>
                  </a:moveTo>
                  <a:lnTo>
                    <a:pt x="1837474" y="0"/>
                  </a:lnTo>
                  <a:cubicBezTo>
                    <a:pt x="1867822" y="0"/>
                    <a:pt x="1892424" y="24602"/>
                    <a:pt x="1892424" y="54951"/>
                  </a:cubicBezTo>
                  <a:lnTo>
                    <a:pt x="1892424" y="543933"/>
                  </a:lnTo>
                  <a:cubicBezTo>
                    <a:pt x="1892424" y="574281"/>
                    <a:pt x="1867822" y="598884"/>
                    <a:pt x="1837474" y="598884"/>
                  </a:cubicBezTo>
                  <a:lnTo>
                    <a:pt x="54951" y="598884"/>
                  </a:lnTo>
                  <a:cubicBezTo>
                    <a:pt x="24602" y="598884"/>
                    <a:pt x="0" y="574281"/>
                    <a:pt x="0" y="543933"/>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9" name="TextBox 9"/>
            <p:cNvSpPr txBox="1"/>
            <p:nvPr/>
          </p:nvSpPr>
          <p:spPr>
            <a:xfrm>
              <a:off x="0" y="-38100"/>
              <a:ext cx="1892424" cy="636984"/>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300311" y="3753157"/>
            <a:ext cx="6291225" cy="528307"/>
          </a:xfrm>
          <a:prstGeom prst="rect">
            <a:avLst/>
          </a:prstGeom>
        </p:spPr>
        <p:txBody>
          <a:bodyPr lIns="0" tIns="0" rIns="0" bIns="0" rtlCol="0" anchor="t">
            <a:spAutoFit/>
          </a:bodyPr>
          <a:lstStyle/>
          <a:p>
            <a:pPr algn="ctr">
              <a:lnSpc>
                <a:spcPts val="4479"/>
              </a:lnSpc>
              <a:spcBef>
                <a:spcPct val="0"/>
              </a:spcBef>
            </a:pPr>
            <a:r>
              <a:rPr lang="en-US" sz="3199">
                <a:solidFill>
                  <a:srgbClr val="000000"/>
                </a:solidFill>
                <a:latin typeface="Playwrite US Modern"/>
                <a:ea typeface="Playwrite US Modern"/>
                <a:cs typeface="Playwrite US Modern"/>
                <a:sym typeface="Playwrite US Modern"/>
              </a:rPr>
              <a:t>The boys ball was flat. </a:t>
            </a:r>
          </a:p>
        </p:txBody>
      </p:sp>
      <p:sp>
        <p:nvSpPr>
          <p:cNvPr id="11" name="TextBox 11"/>
          <p:cNvSpPr txBox="1"/>
          <p:nvPr/>
        </p:nvSpPr>
        <p:spPr>
          <a:xfrm>
            <a:off x="11479397" y="3753157"/>
            <a:ext cx="4725360"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boy’s ball was flat. </a:t>
            </a:r>
          </a:p>
        </p:txBody>
      </p:sp>
      <p:sp>
        <p:nvSpPr>
          <p:cNvPr id="12" name="TextBox 12"/>
          <p:cNvSpPr txBox="1"/>
          <p:nvPr/>
        </p:nvSpPr>
        <p:spPr>
          <a:xfrm>
            <a:off x="1028700" y="5503734"/>
            <a:ext cx="6771959" cy="1090268"/>
          </a:xfrm>
          <a:prstGeom prst="rect">
            <a:avLst/>
          </a:prstGeom>
        </p:spPr>
        <p:txBody>
          <a:bodyPr lIns="0" tIns="0" rIns="0" bIns="0" rtlCol="0" anchor="t">
            <a:spAutoFit/>
          </a:bodyPr>
          <a:lstStyle/>
          <a:p>
            <a:pPr algn="ctr">
              <a:lnSpc>
                <a:spcPts val="4480"/>
              </a:lnSpc>
              <a:spcBef>
                <a:spcPct val="0"/>
              </a:spcBef>
            </a:pPr>
            <a:r>
              <a:rPr lang="en-US" sz="3200">
                <a:solidFill>
                  <a:srgbClr val="FF3131"/>
                </a:solidFill>
                <a:latin typeface="Playwrite US Modern"/>
                <a:ea typeface="Playwrite US Modern"/>
                <a:cs typeface="Playwrite US Modern"/>
                <a:sym typeface="Playwrite US Modern"/>
              </a:rPr>
              <a:t>This sentence is incorrect. Can you explain why?</a:t>
            </a:r>
          </a:p>
        </p:txBody>
      </p:sp>
      <p:sp>
        <p:nvSpPr>
          <p:cNvPr id="13" name="TextBox 13"/>
          <p:cNvSpPr txBox="1"/>
          <p:nvPr/>
        </p:nvSpPr>
        <p:spPr>
          <a:xfrm>
            <a:off x="10662767" y="5503734"/>
            <a:ext cx="6771959" cy="1090268"/>
          </a:xfrm>
          <a:prstGeom prst="rect">
            <a:avLst/>
          </a:prstGeom>
        </p:spPr>
        <p:txBody>
          <a:bodyPr lIns="0" tIns="0" rIns="0" bIns="0" rtlCol="0" anchor="t">
            <a:spAutoFit/>
          </a:bodyPr>
          <a:lstStyle/>
          <a:p>
            <a:pPr algn="ctr">
              <a:lnSpc>
                <a:spcPts val="4480"/>
              </a:lnSpc>
              <a:spcBef>
                <a:spcPct val="0"/>
              </a:spcBef>
            </a:pPr>
            <a:r>
              <a:rPr lang="en-US" sz="3200">
                <a:solidFill>
                  <a:srgbClr val="00A550"/>
                </a:solidFill>
                <a:latin typeface="Playwrite US Modern"/>
                <a:ea typeface="Playwrite US Modern"/>
                <a:cs typeface="Playwrite US Modern"/>
                <a:sym typeface="Playwrite US Modern"/>
              </a:rPr>
              <a:t>This sentence is correct. Can you explain why?</a:t>
            </a:r>
          </a:p>
        </p:txBody>
      </p:sp>
      <p:sp>
        <p:nvSpPr>
          <p:cNvPr id="14" name="Freeform 14"/>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5" name="TextBox 15"/>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Freeform 3"/>
          <p:cNvSpPr/>
          <p:nvPr/>
        </p:nvSpPr>
        <p:spPr>
          <a:xfrm>
            <a:off x="8016150" y="1741928"/>
            <a:ext cx="2756138" cy="3567816"/>
          </a:xfrm>
          <a:custGeom>
            <a:avLst/>
            <a:gdLst/>
            <a:ahLst/>
            <a:cxnLst/>
            <a:rect l="l" t="t" r="r" b="b"/>
            <a:pathLst>
              <a:path w="2756138" h="3567816">
                <a:moveTo>
                  <a:pt x="0" y="0"/>
                </a:moveTo>
                <a:lnTo>
                  <a:pt x="2756138" y="0"/>
                </a:lnTo>
                <a:lnTo>
                  <a:pt x="2756138" y="3567816"/>
                </a:lnTo>
                <a:lnTo>
                  <a:pt x="0" y="35678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grpSp>
        <p:nvGrpSpPr>
          <p:cNvPr id="4" name="Group 4"/>
          <p:cNvGrpSpPr/>
          <p:nvPr/>
        </p:nvGrpSpPr>
        <p:grpSpPr>
          <a:xfrm>
            <a:off x="853274" y="2904180"/>
            <a:ext cx="7185299" cy="2273887"/>
            <a:chOff x="0" y="0"/>
            <a:chExt cx="1892424" cy="598884"/>
          </a:xfrm>
        </p:grpSpPr>
        <p:sp>
          <p:nvSpPr>
            <p:cNvPr id="5" name="Freeform 5"/>
            <p:cNvSpPr/>
            <p:nvPr/>
          </p:nvSpPr>
          <p:spPr>
            <a:xfrm>
              <a:off x="0" y="0"/>
              <a:ext cx="1892424" cy="598884"/>
            </a:xfrm>
            <a:custGeom>
              <a:avLst/>
              <a:gdLst/>
              <a:ahLst/>
              <a:cxnLst/>
              <a:rect l="l" t="t" r="r" b="b"/>
              <a:pathLst>
                <a:path w="1892424" h="598884">
                  <a:moveTo>
                    <a:pt x="54951" y="0"/>
                  </a:moveTo>
                  <a:lnTo>
                    <a:pt x="1837474" y="0"/>
                  </a:lnTo>
                  <a:cubicBezTo>
                    <a:pt x="1867822" y="0"/>
                    <a:pt x="1892424" y="24602"/>
                    <a:pt x="1892424" y="54951"/>
                  </a:cubicBezTo>
                  <a:lnTo>
                    <a:pt x="1892424" y="543933"/>
                  </a:lnTo>
                  <a:cubicBezTo>
                    <a:pt x="1892424" y="574281"/>
                    <a:pt x="1867822" y="598884"/>
                    <a:pt x="1837474" y="598884"/>
                  </a:cubicBezTo>
                  <a:lnTo>
                    <a:pt x="54951" y="598884"/>
                  </a:lnTo>
                  <a:cubicBezTo>
                    <a:pt x="24602" y="598884"/>
                    <a:pt x="0" y="574281"/>
                    <a:pt x="0" y="543933"/>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6" name="TextBox 6"/>
            <p:cNvSpPr txBox="1"/>
            <p:nvPr/>
          </p:nvSpPr>
          <p:spPr>
            <a:xfrm>
              <a:off x="0" y="-38100"/>
              <a:ext cx="1892424" cy="636984"/>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10249427" y="2904180"/>
            <a:ext cx="7185299" cy="2273887"/>
            <a:chOff x="0" y="0"/>
            <a:chExt cx="1892424" cy="598884"/>
          </a:xfrm>
        </p:grpSpPr>
        <p:sp>
          <p:nvSpPr>
            <p:cNvPr id="8" name="Freeform 8"/>
            <p:cNvSpPr/>
            <p:nvPr/>
          </p:nvSpPr>
          <p:spPr>
            <a:xfrm>
              <a:off x="0" y="0"/>
              <a:ext cx="1892424" cy="598884"/>
            </a:xfrm>
            <a:custGeom>
              <a:avLst/>
              <a:gdLst/>
              <a:ahLst/>
              <a:cxnLst/>
              <a:rect l="l" t="t" r="r" b="b"/>
              <a:pathLst>
                <a:path w="1892424" h="598884">
                  <a:moveTo>
                    <a:pt x="54951" y="0"/>
                  </a:moveTo>
                  <a:lnTo>
                    <a:pt x="1837474" y="0"/>
                  </a:lnTo>
                  <a:cubicBezTo>
                    <a:pt x="1867822" y="0"/>
                    <a:pt x="1892424" y="24602"/>
                    <a:pt x="1892424" y="54951"/>
                  </a:cubicBezTo>
                  <a:lnTo>
                    <a:pt x="1892424" y="543933"/>
                  </a:lnTo>
                  <a:cubicBezTo>
                    <a:pt x="1892424" y="574281"/>
                    <a:pt x="1867822" y="598884"/>
                    <a:pt x="1837474" y="598884"/>
                  </a:cubicBezTo>
                  <a:lnTo>
                    <a:pt x="54951" y="598884"/>
                  </a:lnTo>
                  <a:cubicBezTo>
                    <a:pt x="24602" y="598884"/>
                    <a:pt x="0" y="574281"/>
                    <a:pt x="0" y="543933"/>
                  </a:cubicBezTo>
                  <a:lnTo>
                    <a:pt x="0" y="54951"/>
                  </a:lnTo>
                  <a:cubicBezTo>
                    <a:pt x="0" y="24602"/>
                    <a:pt x="24602" y="0"/>
                    <a:pt x="5495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9" name="TextBox 9"/>
            <p:cNvSpPr txBox="1"/>
            <p:nvPr/>
          </p:nvSpPr>
          <p:spPr>
            <a:xfrm>
              <a:off x="0" y="-38100"/>
              <a:ext cx="1892424" cy="636984"/>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300311" y="3753157"/>
            <a:ext cx="6291225" cy="528307"/>
          </a:xfrm>
          <a:prstGeom prst="rect">
            <a:avLst/>
          </a:prstGeom>
        </p:spPr>
        <p:txBody>
          <a:bodyPr lIns="0" tIns="0" rIns="0" bIns="0" rtlCol="0" anchor="t">
            <a:spAutoFit/>
          </a:bodyPr>
          <a:lstStyle/>
          <a:p>
            <a:pPr algn="ctr">
              <a:lnSpc>
                <a:spcPts val="4479"/>
              </a:lnSpc>
              <a:spcBef>
                <a:spcPct val="0"/>
              </a:spcBef>
            </a:pPr>
            <a:r>
              <a:rPr lang="en-US" sz="3199">
                <a:solidFill>
                  <a:srgbClr val="000000"/>
                </a:solidFill>
                <a:latin typeface="Playwrite US Modern"/>
                <a:ea typeface="Playwrite US Modern"/>
                <a:cs typeface="Playwrite US Modern"/>
                <a:sym typeface="Playwrite US Modern"/>
              </a:rPr>
              <a:t>The boys ball was flat. </a:t>
            </a:r>
          </a:p>
        </p:txBody>
      </p:sp>
      <p:sp>
        <p:nvSpPr>
          <p:cNvPr id="11" name="TextBox 11"/>
          <p:cNvSpPr txBox="1"/>
          <p:nvPr/>
        </p:nvSpPr>
        <p:spPr>
          <a:xfrm>
            <a:off x="11479397" y="3753157"/>
            <a:ext cx="4725360"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 boy’s ball was flat. </a:t>
            </a:r>
          </a:p>
        </p:txBody>
      </p:sp>
      <p:sp>
        <p:nvSpPr>
          <p:cNvPr id="12" name="TextBox 12"/>
          <p:cNvSpPr txBox="1"/>
          <p:nvPr/>
        </p:nvSpPr>
        <p:spPr>
          <a:xfrm>
            <a:off x="1028700" y="5503734"/>
            <a:ext cx="6771959" cy="1652229"/>
          </a:xfrm>
          <a:prstGeom prst="rect">
            <a:avLst/>
          </a:prstGeom>
        </p:spPr>
        <p:txBody>
          <a:bodyPr lIns="0" tIns="0" rIns="0" bIns="0" rtlCol="0" anchor="t">
            <a:spAutoFit/>
          </a:bodyPr>
          <a:lstStyle/>
          <a:p>
            <a:pPr algn="ctr">
              <a:lnSpc>
                <a:spcPts val="4480"/>
              </a:lnSpc>
              <a:spcBef>
                <a:spcPct val="0"/>
              </a:spcBef>
            </a:pPr>
            <a:r>
              <a:rPr lang="en-US" sz="3200">
                <a:solidFill>
                  <a:srgbClr val="FF3131"/>
                </a:solidFill>
                <a:latin typeface="Playwrite US Modern"/>
                <a:ea typeface="Playwrite US Modern"/>
                <a:cs typeface="Playwrite US Modern"/>
                <a:sym typeface="Playwrite US Modern"/>
              </a:rPr>
              <a:t>This sentence is incorrect. It needs an apostrophe because the ball belongs to the boy. </a:t>
            </a:r>
          </a:p>
        </p:txBody>
      </p:sp>
      <p:sp>
        <p:nvSpPr>
          <p:cNvPr id="13" name="TextBox 13"/>
          <p:cNvSpPr txBox="1"/>
          <p:nvPr/>
        </p:nvSpPr>
        <p:spPr>
          <a:xfrm>
            <a:off x="10662767" y="5503734"/>
            <a:ext cx="6771959" cy="1652229"/>
          </a:xfrm>
          <a:prstGeom prst="rect">
            <a:avLst/>
          </a:prstGeom>
        </p:spPr>
        <p:txBody>
          <a:bodyPr lIns="0" tIns="0" rIns="0" bIns="0" rtlCol="0" anchor="t">
            <a:spAutoFit/>
          </a:bodyPr>
          <a:lstStyle/>
          <a:p>
            <a:pPr algn="ctr">
              <a:lnSpc>
                <a:spcPts val="4480"/>
              </a:lnSpc>
              <a:spcBef>
                <a:spcPct val="0"/>
              </a:spcBef>
            </a:pPr>
            <a:r>
              <a:rPr lang="en-US" sz="3200">
                <a:solidFill>
                  <a:srgbClr val="00A550"/>
                </a:solidFill>
                <a:latin typeface="Playwrite US Modern"/>
                <a:ea typeface="Playwrite US Modern"/>
                <a:cs typeface="Playwrite US Modern"/>
                <a:sym typeface="Playwrite US Modern"/>
              </a:rPr>
              <a:t>This sentence is correct because it shows that the ball belongs to the ball by using an apostrophe.</a:t>
            </a:r>
          </a:p>
        </p:txBody>
      </p:sp>
      <p:sp>
        <p:nvSpPr>
          <p:cNvPr id="14" name="Freeform 14"/>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5" name="TextBox 15"/>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62734" y="2052783"/>
            <a:ext cx="2275775" cy="1885995"/>
            <a:chOff x="0" y="0"/>
            <a:chExt cx="599381" cy="496723"/>
          </a:xfrm>
        </p:grpSpPr>
        <p:sp>
          <p:nvSpPr>
            <p:cNvPr id="3" name="Freeform 3"/>
            <p:cNvSpPr/>
            <p:nvPr/>
          </p:nvSpPr>
          <p:spPr>
            <a:xfrm>
              <a:off x="0" y="0"/>
              <a:ext cx="599381" cy="496723"/>
            </a:xfrm>
            <a:custGeom>
              <a:avLst/>
              <a:gdLst/>
              <a:ahLst/>
              <a:cxnLst/>
              <a:rect l="l" t="t" r="r" b="b"/>
              <a:pathLst>
                <a:path w="599381" h="496723">
                  <a:moveTo>
                    <a:pt x="173496" y="0"/>
                  </a:moveTo>
                  <a:lnTo>
                    <a:pt x="425885" y="0"/>
                  </a:lnTo>
                  <a:cubicBezTo>
                    <a:pt x="471899" y="0"/>
                    <a:pt x="516029" y="18279"/>
                    <a:pt x="548565" y="50816"/>
                  </a:cubicBezTo>
                  <a:cubicBezTo>
                    <a:pt x="581102" y="83353"/>
                    <a:pt x="599381" y="127482"/>
                    <a:pt x="599381" y="173496"/>
                  </a:cubicBezTo>
                  <a:lnTo>
                    <a:pt x="599381" y="323227"/>
                  </a:lnTo>
                  <a:cubicBezTo>
                    <a:pt x="599381" y="419046"/>
                    <a:pt x="521704" y="496723"/>
                    <a:pt x="425885" y="496723"/>
                  </a:cubicBezTo>
                  <a:lnTo>
                    <a:pt x="173496" y="496723"/>
                  </a:lnTo>
                  <a:cubicBezTo>
                    <a:pt x="77677" y="496723"/>
                    <a:pt x="0" y="419046"/>
                    <a:pt x="0" y="323227"/>
                  </a:cubicBezTo>
                  <a:lnTo>
                    <a:pt x="0" y="173496"/>
                  </a:lnTo>
                  <a:cubicBezTo>
                    <a:pt x="0" y="77677"/>
                    <a:pt x="77677" y="0"/>
                    <a:pt x="173496" y="0"/>
                  </a:cubicBezTo>
                  <a:close/>
                </a:path>
              </a:pathLst>
            </a:custGeom>
            <a:solidFill>
              <a:srgbClr val="FF66C4"/>
            </a:solidFill>
          </p:spPr>
          <p:txBody>
            <a:bodyPr/>
            <a:lstStyle/>
            <a:p>
              <a:endParaRPr lang="en-GB"/>
            </a:p>
          </p:txBody>
        </p:sp>
        <p:sp>
          <p:nvSpPr>
            <p:cNvPr id="4" name="TextBox 4"/>
            <p:cNvSpPr txBox="1"/>
            <p:nvPr/>
          </p:nvSpPr>
          <p:spPr>
            <a:xfrm>
              <a:off x="0" y="-47625"/>
              <a:ext cx="599381" cy="544348"/>
            </a:xfrm>
            <a:prstGeom prst="rect">
              <a:avLst/>
            </a:prstGeom>
          </p:spPr>
          <p:txBody>
            <a:bodyPr lIns="50800" tIns="50800" rIns="50800" bIns="50800" rtlCol="0" anchor="ctr"/>
            <a:lstStyle/>
            <a:p>
              <a:pPr algn="ctr">
                <a:lnSpc>
                  <a:spcPts val="4480"/>
                </a:lnSpc>
              </a:pPr>
              <a:endParaRPr/>
            </a:p>
          </p:txBody>
        </p:sp>
      </p:grpSp>
      <p:grpSp>
        <p:nvGrpSpPr>
          <p:cNvPr id="5" name="Group 5"/>
          <p:cNvGrpSpPr/>
          <p:nvPr/>
        </p:nvGrpSpPr>
        <p:grpSpPr>
          <a:xfrm>
            <a:off x="2983724" y="2052783"/>
            <a:ext cx="1298392" cy="1885995"/>
            <a:chOff x="0" y="0"/>
            <a:chExt cx="341963" cy="496723"/>
          </a:xfrm>
        </p:grpSpPr>
        <p:sp>
          <p:nvSpPr>
            <p:cNvPr id="6" name="Freeform 6"/>
            <p:cNvSpPr/>
            <p:nvPr/>
          </p:nvSpPr>
          <p:spPr>
            <a:xfrm>
              <a:off x="0" y="0"/>
              <a:ext cx="341963" cy="496723"/>
            </a:xfrm>
            <a:custGeom>
              <a:avLst/>
              <a:gdLst/>
              <a:ahLst/>
              <a:cxnLst/>
              <a:rect l="l" t="t" r="r" b="b"/>
              <a:pathLst>
                <a:path w="341963" h="496723">
                  <a:moveTo>
                    <a:pt x="170982" y="0"/>
                  </a:moveTo>
                  <a:lnTo>
                    <a:pt x="170982" y="0"/>
                  </a:lnTo>
                  <a:cubicBezTo>
                    <a:pt x="216329" y="0"/>
                    <a:pt x="259819" y="18014"/>
                    <a:pt x="291884" y="50079"/>
                  </a:cubicBezTo>
                  <a:cubicBezTo>
                    <a:pt x="323949" y="82145"/>
                    <a:pt x="341963" y="125635"/>
                    <a:pt x="341963" y="170982"/>
                  </a:cubicBezTo>
                  <a:lnTo>
                    <a:pt x="341963" y="325741"/>
                  </a:lnTo>
                  <a:cubicBezTo>
                    <a:pt x="341963" y="420172"/>
                    <a:pt x="265412" y="496723"/>
                    <a:pt x="170982" y="496723"/>
                  </a:cubicBezTo>
                  <a:lnTo>
                    <a:pt x="170982" y="496723"/>
                  </a:lnTo>
                  <a:cubicBezTo>
                    <a:pt x="76551" y="496723"/>
                    <a:pt x="0" y="420172"/>
                    <a:pt x="0" y="325741"/>
                  </a:cubicBezTo>
                  <a:lnTo>
                    <a:pt x="0" y="170982"/>
                  </a:lnTo>
                  <a:cubicBezTo>
                    <a:pt x="0" y="76551"/>
                    <a:pt x="76551" y="0"/>
                    <a:pt x="170982" y="0"/>
                  </a:cubicBezTo>
                  <a:close/>
                </a:path>
              </a:pathLst>
            </a:custGeom>
            <a:solidFill>
              <a:srgbClr val="FF66C4"/>
            </a:solidFill>
          </p:spPr>
          <p:txBody>
            <a:bodyPr/>
            <a:lstStyle/>
            <a:p>
              <a:endParaRPr lang="en-GB"/>
            </a:p>
          </p:txBody>
        </p:sp>
        <p:sp>
          <p:nvSpPr>
            <p:cNvPr id="7" name="TextBox 7"/>
            <p:cNvSpPr txBox="1"/>
            <p:nvPr/>
          </p:nvSpPr>
          <p:spPr>
            <a:xfrm>
              <a:off x="0" y="-47625"/>
              <a:ext cx="341963" cy="544348"/>
            </a:xfrm>
            <a:prstGeom prst="rect">
              <a:avLst/>
            </a:prstGeom>
          </p:spPr>
          <p:txBody>
            <a:bodyPr lIns="50800" tIns="50800" rIns="50800" bIns="50800" rtlCol="0" anchor="ctr"/>
            <a:lstStyle/>
            <a:p>
              <a:pPr algn="ctr">
                <a:lnSpc>
                  <a:spcPts val="4480"/>
                </a:lnSpc>
              </a:pPr>
              <a:endParaRPr/>
            </a:p>
          </p:txBody>
        </p:sp>
      </p:grpSp>
      <p:sp>
        <p:nvSpPr>
          <p:cNvPr id="8" name="Freeform 8"/>
          <p:cNvSpPr/>
          <p:nvPr/>
        </p:nvSpPr>
        <p:spPr>
          <a:xfrm>
            <a:off x="2746756" y="2293123"/>
            <a:ext cx="473937" cy="694413"/>
          </a:xfrm>
          <a:custGeom>
            <a:avLst/>
            <a:gdLst/>
            <a:ahLst/>
            <a:cxnLst/>
            <a:rect l="l" t="t" r="r" b="b"/>
            <a:pathLst>
              <a:path w="473937" h="694413">
                <a:moveTo>
                  <a:pt x="0" y="0"/>
                </a:moveTo>
                <a:lnTo>
                  <a:pt x="473937" y="0"/>
                </a:lnTo>
                <a:lnTo>
                  <a:pt x="473937" y="694414"/>
                </a:lnTo>
                <a:lnTo>
                  <a:pt x="0" y="69441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grpSp>
        <p:nvGrpSpPr>
          <p:cNvPr id="9" name="Group 9"/>
          <p:cNvGrpSpPr/>
          <p:nvPr/>
        </p:nvGrpSpPr>
        <p:grpSpPr>
          <a:xfrm>
            <a:off x="5101322" y="2052783"/>
            <a:ext cx="1997567" cy="1885995"/>
            <a:chOff x="0" y="0"/>
            <a:chExt cx="526108" cy="496723"/>
          </a:xfrm>
        </p:grpSpPr>
        <p:sp>
          <p:nvSpPr>
            <p:cNvPr id="10" name="Freeform 10"/>
            <p:cNvSpPr/>
            <p:nvPr/>
          </p:nvSpPr>
          <p:spPr>
            <a:xfrm>
              <a:off x="0" y="0"/>
              <a:ext cx="526108" cy="496723"/>
            </a:xfrm>
            <a:custGeom>
              <a:avLst/>
              <a:gdLst/>
              <a:ahLst/>
              <a:cxnLst/>
              <a:rect l="l" t="t" r="r" b="b"/>
              <a:pathLst>
                <a:path w="526108" h="496723">
                  <a:moveTo>
                    <a:pt x="197659" y="0"/>
                  </a:moveTo>
                  <a:lnTo>
                    <a:pt x="328449" y="0"/>
                  </a:lnTo>
                  <a:cubicBezTo>
                    <a:pt x="437613" y="0"/>
                    <a:pt x="526108" y="88495"/>
                    <a:pt x="526108" y="197659"/>
                  </a:cubicBezTo>
                  <a:lnTo>
                    <a:pt x="526108" y="299063"/>
                  </a:lnTo>
                  <a:cubicBezTo>
                    <a:pt x="526108" y="408228"/>
                    <a:pt x="437613" y="496723"/>
                    <a:pt x="328449" y="496723"/>
                  </a:cubicBezTo>
                  <a:lnTo>
                    <a:pt x="197659" y="496723"/>
                  </a:lnTo>
                  <a:cubicBezTo>
                    <a:pt x="88495" y="496723"/>
                    <a:pt x="0" y="408228"/>
                    <a:pt x="0" y="299063"/>
                  </a:cubicBezTo>
                  <a:lnTo>
                    <a:pt x="0" y="197659"/>
                  </a:lnTo>
                  <a:cubicBezTo>
                    <a:pt x="0" y="88495"/>
                    <a:pt x="88495" y="0"/>
                    <a:pt x="197659" y="0"/>
                  </a:cubicBezTo>
                  <a:close/>
                </a:path>
              </a:pathLst>
            </a:custGeom>
            <a:solidFill>
              <a:srgbClr val="8BD1F3"/>
            </a:solidFill>
          </p:spPr>
          <p:txBody>
            <a:bodyPr/>
            <a:lstStyle/>
            <a:p>
              <a:endParaRPr lang="en-GB"/>
            </a:p>
          </p:txBody>
        </p:sp>
        <p:sp>
          <p:nvSpPr>
            <p:cNvPr id="11" name="TextBox 11"/>
            <p:cNvSpPr txBox="1"/>
            <p:nvPr/>
          </p:nvSpPr>
          <p:spPr>
            <a:xfrm>
              <a:off x="0" y="-47625"/>
              <a:ext cx="526108" cy="544348"/>
            </a:xfrm>
            <a:prstGeom prst="rect">
              <a:avLst/>
            </a:prstGeom>
          </p:spPr>
          <p:txBody>
            <a:bodyPr lIns="50800" tIns="50800" rIns="50800" bIns="50800" rtlCol="0" anchor="ctr"/>
            <a:lstStyle/>
            <a:p>
              <a:pPr algn="ctr">
                <a:lnSpc>
                  <a:spcPts val="4480"/>
                </a:lnSpc>
              </a:pPr>
              <a:endParaRPr/>
            </a:p>
          </p:txBody>
        </p:sp>
      </p:grpSp>
      <p:grpSp>
        <p:nvGrpSpPr>
          <p:cNvPr id="12" name="Group 12"/>
          <p:cNvGrpSpPr/>
          <p:nvPr/>
        </p:nvGrpSpPr>
        <p:grpSpPr>
          <a:xfrm>
            <a:off x="7625974" y="2052783"/>
            <a:ext cx="1997567" cy="1885995"/>
            <a:chOff x="0" y="0"/>
            <a:chExt cx="526108" cy="496723"/>
          </a:xfrm>
        </p:grpSpPr>
        <p:sp>
          <p:nvSpPr>
            <p:cNvPr id="13" name="Freeform 13"/>
            <p:cNvSpPr/>
            <p:nvPr/>
          </p:nvSpPr>
          <p:spPr>
            <a:xfrm>
              <a:off x="0" y="0"/>
              <a:ext cx="526108" cy="496723"/>
            </a:xfrm>
            <a:custGeom>
              <a:avLst/>
              <a:gdLst/>
              <a:ahLst/>
              <a:cxnLst/>
              <a:rect l="l" t="t" r="r" b="b"/>
              <a:pathLst>
                <a:path w="526108" h="496723">
                  <a:moveTo>
                    <a:pt x="197659" y="0"/>
                  </a:moveTo>
                  <a:lnTo>
                    <a:pt x="328449" y="0"/>
                  </a:lnTo>
                  <a:cubicBezTo>
                    <a:pt x="437613" y="0"/>
                    <a:pt x="526108" y="88495"/>
                    <a:pt x="526108" y="197659"/>
                  </a:cubicBezTo>
                  <a:lnTo>
                    <a:pt x="526108" y="299063"/>
                  </a:lnTo>
                  <a:cubicBezTo>
                    <a:pt x="526108" y="408228"/>
                    <a:pt x="437613" y="496723"/>
                    <a:pt x="328449" y="496723"/>
                  </a:cubicBezTo>
                  <a:lnTo>
                    <a:pt x="197659" y="496723"/>
                  </a:lnTo>
                  <a:cubicBezTo>
                    <a:pt x="88495" y="496723"/>
                    <a:pt x="0" y="408228"/>
                    <a:pt x="0" y="299063"/>
                  </a:cubicBezTo>
                  <a:lnTo>
                    <a:pt x="0" y="197659"/>
                  </a:lnTo>
                  <a:cubicBezTo>
                    <a:pt x="0" y="88495"/>
                    <a:pt x="88495" y="0"/>
                    <a:pt x="197659" y="0"/>
                  </a:cubicBezTo>
                  <a:close/>
                </a:path>
              </a:pathLst>
            </a:custGeom>
            <a:solidFill>
              <a:srgbClr val="00BF63"/>
            </a:solidFill>
          </p:spPr>
          <p:txBody>
            <a:bodyPr/>
            <a:lstStyle/>
            <a:p>
              <a:endParaRPr lang="en-GB"/>
            </a:p>
          </p:txBody>
        </p:sp>
        <p:sp>
          <p:nvSpPr>
            <p:cNvPr id="14" name="TextBox 14"/>
            <p:cNvSpPr txBox="1"/>
            <p:nvPr/>
          </p:nvSpPr>
          <p:spPr>
            <a:xfrm>
              <a:off x="0" y="-47625"/>
              <a:ext cx="526108" cy="544348"/>
            </a:xfrm>
            <a:prstGeom prst="rect">
              <a:avLst/>
            </a:prstGeom>
          </p:spPr>
          <p:txBody>
            <a:bodyPr lIns="50800" tIns="50800" rIns="50800" bIns="50800" rtlCol="0" anchor="ctr"/>
            <a:lstStyle/>
            <a:p>
              <a:pPr algn="ctr">
                <a:lnSpc>
                  <a:spcPts val="4480"/>
                </a:lnSpc>
              </a:pPr>
              <a:endParaRPr/>
            </a:p>
          </p:txBody>
        </p:sp>
      </p:grpSp>
      <p:grpSp>
        <p:nvGrpSpPr>
          <p:cNvPr id="15" name="Group 15"/>
          <p:cNvGrpSpPr/>
          <p:nvPr/>
        </p:nvGrpSpPr>
        <p:grpSpPr>
          <a:xfrm>
            <a:off x="10147416" y="2052783"/>
            <a:ext cx="1997567" cy="1885995"/>
            <a:chOff x="0" y="0"/>
            <a:chExt cx="526108" cy="496723"/>
          </a:xfrm>
        </p:grpSpPr>
        <p:sp>
          <p:nvSpPr>
            <p:cNvPr id="16" name="Freeform 16"/>
            <p:cNvSpPr/>
            <p:nvPr/>
          </p:nvSpPr>
          <p:spPr>
            <a:xfrm>
              <a:off x="0" y="0"/>
              <a:ext cx="526108" cy="496723"/>
            </a:xfrm>
            <a:custGeom>
              <a:avLst/>
              <a:gdLst/>
              <a:ahLst/>
              <a:cxnLst/>
              <a:rect l="l" t="t" r="r" b="b"/>
              <a:pathLst>
                <a:path w="526108" h="496723">
                  <a:moveTo>
                    <a:pt x="197659" y="0"/>
                  </a:moveTo>
                  <a:lnTo>
                    <a:pt x="328449" y="0"/>
                  </a:lnTo>
                  <a:cubicBezTo>
                    <a:pt x="437613" y="0"/>
                    <a:pt x="526108" y="88495"/>
                    <a:pt x="526108" y="197659"/>
                  </a:cubicBezTo>
                  <a:lnTo>
                    <a:pt x="526108" y="299063"/>
                  </a:lnTo>
                  <a:cubicBezTo>
                    <a:pt x="526108" y="408228"/>
                    <a:pt x="437613" y="496723"/>
                    <a:pt x="328449" y="496723"/>
                  </a:cubicBezTo>
                  <a:lnTo>
                    <a:pt x="197659" y="496723"/>
                  </a:lnTo>
                  <a:cubicBezTo>
                    <a:pt x="88495" y="496723"/>
                    <a:pt x="0" y="408228"/>
                    <a:pt x="0" y="299063"/>
                  </a:cubicBezTo>
                  <a:lnTo>
                    <a:pt x="0" y="197659"/>
                  </a:lnTo>
                  <a:cubicBezTo>
                    <a:pt x="0" y="88495"/>
                    <a:pt x="88495" y="0"/>
                    <a:pt x="197659" y="0"/>
                  </a:cubicBezTo>
                  <a:close/>
                </a:path>
              </a:pathLst>
            </a:custGeom>
            <a:solidFill>
              <a:srgbClr val="FF914D"/>
            </a:solidFill>
          </p:spPr>
          <p:txBody>
            <a:bodyPr/>
            <a:lstStyle/>
            <a:p>
              <a:endParaRPr lang="en-GB"/>
            </a:p>
          </p:txBody>
        </p:sp>
        <p:sp>
          <p:nvSpPr>
            <p:cNvPr id="17" name="TextBox 17"/>
            <p:cNvSpPr txBox="1"/>
            <p:nvPr/>
          </p:nvSpPr>
          <p:spPr>
            <a:xfrm>
              <a:off x="0" y="-47625"/>
              <a:ext cx="526108" cy="544348"/>
            </a:xfrm>
            <a:prstGeom prst="rect">
              <a:avLst/>
            </a:prstGeom>
          </p:spPr>
          <p:txBody>
            <a:bodyPr lIns="50800" tIns="50800" rIns="50800" bIns="50800" rtlCol="0" anchor="ctr"/>
            <a:lstStyle/>
            <a:p>
              <a:pPr algn="ctr">
                <a:lnSpc>
                  <a:spcPts val="4480"/>
                </a:lnSpc>
              </a:pPr>
              <a:endParaRPr/>
            </a:p>
          </p:txBody>
        </p:sp>
      </p:grpSp>
      <p:grpSp>
        <p:nvGrpSpPr>
          <p:cNvPr id="18" name="Group 18"/>
          <p:cNvGrpSpPr/>
          <p:nvPr/>
        </p:nvGrpSpPr>
        <p:grpSpPr>
          <a:xfrm>
            <a:off x="12668858" y="2052783"/>
            <a:ext cx="1997567" cy="1885995"/>
            <a:chOff x="0" y="0"/>
            <a:chExt cx="526108" cy="496723"/>
          </a:xfrm>
        </p:grpSpPr>
        <p:sp>
          <p:nvSpPr>
            <p:cNvPr id="19" name="Freeform 19"/>
            <p:cNvSpPr/>
            <p:nvPr/>
          </p:nvSpPr>
          <p:spPr>
            <a:xfrm>
              <a:off x="0" y="0"/>
              <a:ext cx="526108" cy="496723"/>
            </a:xfrm>
            <a:custGeom>
              <a:avLst/>
              <a:gdLst/>
              <a:ahLst/>
              <a:cxnLst/>
              <a:rect l="l" t="t" r="r" b="b"/>
              <a:pathLst>
                <a:path w="526108" h="496723">
                  <a:moveTo>
                    <a:pt x="197659" y="0"/>
                  </a:moveTo>
                  <a:lnTo>
                    <a:pt x="328449" y="0"/>
                  </a:lnTo>
                  <a:cubicBezTo>
                    <a:pt x="437613" y="0"/>
                    <a:pt x="526108" y="88495"/>
                    <a:pt x="526108" y="197659"/>
                  </a:cubicBezTo>
                  <a:lnTo>
                    <a:pt x="526108" y="299063"/>
                  </a:lnTo>
                  <a:cubicBezTo>
                    <a:pt x="526108" y="408228"/>
                    <a:pt x="437613" y="496723"/>
                    <a:pt x="328449" y="496723"/>
                  </a:cubicBezTo>
                  <a:lnTo>
                    <a:pt x="197659" y="496723"/>
                  </a:lnTo>
                  <a:cubicBezTo>
                    <a:pt x="88495" y="496723"/>
                    <a:pt x="0" y="408228"/>
                    <a:pt x="0" y="299063"/>
                  </a:cubicBezTo>
                  <a:lnTo>
                    <a:pt x="0" y="197659"/>
                  </a:lnTo>
                  <a:cubicBezTo>
                    <a:pt x="0" y="88495"/>
                    <a:pt x="88495" y="0"/>
                    <a:pt x="197659" y="0"/>
                  </a:cubicBezTo>
                  <a:close/>
                </a:path>
              </a:pathLst>
            </a:custGeom>
            <a:solidFill>
              <a:srgbClr val="38B6FF"/>
            </a:solidFill>
          </p:spPr>
          <p:txBody>
            <a:bodyPr/>
            <a:lstStyle/>
            <a:p>
              <a:endParaRPr lang="en-GB"/>
            </a:p>
          </p:txBody>
        </p:sp>
        <p:sp>
          <p:nvSpPr>
            <p:cNvPr id="20" name="TextBox 20"/>
            <p:cNvSpPr txBox="1"/>
            <p:nvPr/>
          </p:nvSpPr>
          <p:spPr>
            <a:xfrm>
              <a:off x="0" y="-47625"/>
              <a:ext cx="526108" cy="544348"/>
            </a:xfrm>
            <a:prstGeom prst="rect">
              <a:avLst/>
            </a:prstGeom>
          </p:spPr>
          <p:txBody>
            <a:bodyPr lIns="50800" tIns="50800" rIns="50800" bIns="50800" rtlCol="0" anchor="ctr"/>
            <a:lstStyle/>
            <a:p>
              <a:pPr algn="ctr">
                <a:lnSpc>
                  <a:spcPts val="4480"/>
                </a:lnSpc>
              </a:pPr>
              <a:endParaRPr/>
            </a:p>
          </p:txBody>
        </p:sp>
      </p:grpSp>
      <p:grpSp>
        <p:nvGrpSpPr>
          <p:cNvPr id="21" name="Group 21"/>
          <p:cNvGrpSpPr/>
          <p:nvPr/>
        </p:nvGrpSpPr>
        <p:grpSpPr>
          <a:xfrm>
            <a:off x="15190300" y="2052783"/>
            <a:ext cx="1997567" cy="1885995"/>
            <a:chOff x="0" y="0"/>
            <a:chExt cx="526108" cy="496723"/>
          </a:xfrm>
        </p:grpSpPr>
        <p:sp>
          <p:nvSpPr>
            <p:cNvPr id="22" name="Freeform 22"/>
            <p:cNvSpPr/>
            <p:nvPr/>
          </p:nvSpPr>
          <p:spPr>
            <a:xfrm>
              <a:off x="0" y="0"/>
              <a:ext cx="526108" cy="496723"/>
            </a:xfrm>
            <a:custGeom>
              <a:avLst/>
              <a:gdLst/>
              <a:ahLst/>
              <a:cxnLst/>
              <a:rect l="l" t="t" r="r" b="b"/>
              <a:pathLst>
                <a:path w="526108" h="496723">
                  <a:moveTo>
                    <a:pt x="197659" y="0"/>
                  </a:moveTo>
                  <a:lnTo>
                    <a:pt x="328449" y="0"/>
                  </a:lnTo>
                  <a:cubicBezTo>
                    <a:pt x="437613" y="0"/>
                    <a:pt x="526108" y="88495"/>
                    <a:pt x="526108" y="197659"/>
                  </a:cubicBezTo>
                  <a:lnTo>
                    <a:pt x="526108" y="299063"/>
                  </a:lnTo>
                  <a:cubicBezTo>
                    <a:pt x="526108" y="408228"/>
                    <a:pt x="437613" y="496723"/>
                    <a:pt x="328449" y="496723"/>
                  </a:cubicBezTo>
                  <a:lnTo>
                    <a:pt x="197659" y="496723"/>
                  </a:lnTo>
                  <a:cubicBezTo>
                    <a:pt x="88495" y="496723"/>
                    <a:pt x="0" y="408228"/>
                    <a:pt x="0" y="299063"/>
                  </a:cubicBezTo>
                  <a:lnTo>
                    <a:pt x="0" y="197659"/>
                  </a:lnTo>
                  <a:cubicBezTo>
                    <a:pt x="0" y="88495"/>
                    <a:pt x="88495" y="0"/>
                    <a:pt x="197659" y="0"/>
                  </a:cubicBezTo>
                  <a:close/>
                </a:path>
              </a:pathLst>
            </a:custGeom>
            <a:solidFill>
              <a:srgbClr val="FFDE59"/>
            </a:solidFill>
          </p:spPr>
          <p:txBody>
            <a:bodyPr/>
            <a:lstStyle/>
            <a:p>
              <a:endParaRPr lang="en-GB"/>
            </a:p>
          </p:txBody>
        </p:sp>
        <p:sp>
          <p:nvSpPr>
            <p:cNvPr id="23" name="TextBox 23"/>
            <p:cNvSpPr txBox="1"/>
            <p:nvPr/>
          </p:nvSpPr>
          <p:spPr>
            <a:xfrm>
              <a:off x="0" y="-47625"/>
              <a:ext cx="526108" cy="544348"/>
            </a:xfrm>
            <a:prstGeom prst="rect">
              <a:avLst/>
            </a:prstGeom>
          </p:spPr>
          <p:txBody>
            <a:bodyPr lIns="50800" tIns="50800" rIns="50800" bIns="50800" rtlCol="0" anchor="ctr"/>
            <a:lstStyle/>
            <a:p>
              <a:pPr algn="ctr">
                <a:lnSpc>
                  <a:spcPts val="4480"/>
                </a:lnSpc>
              </a:pPr>
              <a:endParaRPr/>
            </a:p>
          </p:txBody>
        </p:sp>
      </p:grpSp>
      <p:sp>
        <p:nvSpPr>
          <p:cNvPr id="24" name="Freeform 24"/>
          <p:cNvSpPr/>
          <p:nvPr/>
        </p:nvSpPr>
        <p:spPr>
          <a:xfrm>
            <a:off x="17153371" y="3666883"/>
            <a:ext cx="271895" cy="271895"/>
          </a:xfrm>
          <a:custGeom>
            <a:avLst/>
            <a:gdLst/>
            <a:ahLst/>
            <a:cxnLst/>
            <a:rect l="l" t="t" r="r" b="b"/>
            <a:pathLst>
              <a:path w="271895" h="271895">
                <a:moveTo>
                  <a:pt x="0" y="0"/>
                </a:moveTo>
                <a:lnTo>
                  <a:pt x="271895" y="0"/>
                </a:lnTo>
                <a:lnTo>
                  <a:pt x="271895" y="271894"/>
                </a:lnTo>
                <a:lnTo>
                  <a:pt x="0" y="2718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25" name="Group 25"/>
          <p:cNvGrpSpPr/>
          <p:nvPr/>
        </p:nvGrpSpPr>
        <p:grpSpPr>
          <a:xfrm rot="-5400000">
            <a:off x="1821941" y="3965733"/>
            <a:ext cx="2323566" cy="880827"/>
            <a:chOff x="0" y="0"/>
            <a:chExt cx="1348298" cy="511119"/>
          </a:xfrm>
        </p:grpSpPr>
        <p:sp>
          <p:nvSpPr>
            <p:cNvPr id="26" name="Freeform 26"/>
            <p:cNvSpPr/>
            <p:nvPr/>
          </p:nvSpPr>
          <p:spPr>
            <a:xfrm>
              <a:off x="0" y="0"/>
              <a:ext cx="1348298" cy="511119"/>
            </a:xfrm>
            <a:custGeom>
              <a:avLst/>
              <a:gdLst/>
              <a:ahLst/>
              <a:cxnLst/>
              <a:rect l="l" t="t" r="r" b="b"/>
              <a:pathLst>
                <a:path w="1348298" h="511119">
                  <a:moveTo>
                    <a:pt x="1348298" y="255559"/>
                  </a:moveTo>
                  <a:lnTo>
                    <a:pt x="941898" y="0"/>
                  </a:lnTo>
                  <a:lnTo>
                    <a:pt x="941898" y="203200"/>
                  </a:lnTo>
                  <a:lnTo>
                    <a:pt x="0" y="203200"/>
                  </a:lnTo>
                  <a:lnTo>
                    <a:pt x="0" y="307919"/>
                  </a:lnTo>
                  <a:lnTo>
                    <a:pt x="941898" y="307919"/>
                  </a:lnTo>
                  <a:lnTo>
                    <a:pt x="941898" y="511119"/>
                  </a:lnTo>
                  <a:lnTo>
                    <a:pt x="1348298" y="255559"/>
                  </a:lnTo>
                  <a:close/>
                </a:path>
              </a:pathLst>
            </a:custGeom>
            <a:solidFill>
              <a:srgbClr val="000000"/>
            </a:solidFill>
          </p:spPr>
          <p:txBody>
            <a:bodyPr/>
            <a:lstStyle/>
            <a:p>
              <a:endParaRPr lang="en-GB"/>
            </a:p>
          </p:txBody>
        </p:sp>
        <p:sp>
          <p:nvSpPr>
            <p:cNvPr id="27" name="TextBox 27"/>
            <p:cNvSpPr txBox="1"/>
            <p:nvPr/>
          </p:nvSpPr>
          <p:spPr>
            <a:xfrm>
              <a:off x="0" y="165100"/>
              <a:ext cx="1246698" cy="142819"/>
            </a:xfrm>
            <a:prstGeom prst="rect">
              <a:avLst/>
            </a:prstGeom>
          </p:spPr>
          <p:txBody>
            <a:bodyPr lIns="50800" tIns="50800" rIns="50800" bIns="50800" rtlCol="0" anchor="ctr"/>
            <a:lstStyle/>
            <a:p>
              <a:pPr algn="ctr">
                <a:lnSpc>
                  <a:spcPts val="2659"/>
                </a:lnSpc>
              </a:pPr>
              <a:endParaRPr/>
            </a:p>
          </p:txBody>
        </p:sp>
      </p:grpSp>
      <p:sp>
        <p:nvSpPr>
          <p:cNvPr id="28" name="TextBox 28"/>
          <p:cNvSpPr txBox="1"/>
          <p:nvPr/>
        </p:nvSpPr>
        <p:spPr>
          <a:xfrm>
            <a:off x="1256100" y="2699571"/>
            <a:ext cx="2168038"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Bree</a:t>
            </a:r>
          </a:p>
        </p:txBody>
      </p:sp>
      <p:sp>
        <p:nvSpPr>
          <p:cNvPr id="29" name="TextBox 29"/>
          <p:cNvSpPr txBox="1"/>
          <p:nvPr/>
        </p:nvSpPr>
        <p:spPr>
          <a:xfrm>
            <a:off x="2881448" y="2699571"/>
            <a:ext cx="1085379"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s</a:t>
            </a:r>
          </a:p>
        </p:txBody>
      </p:sp>
      <p:sp>
        <p:nvSpPr>
          <p:cNvPr id="30" name="TextBox 30"/>
          <p:cNvSpPr txBox="1"/>
          <p:nvPr/>
        </p:nvSpPr>
        <p:spPr>
          <a:xfrm>
            <a:off x="5101322" y="2699571"/>
            <a:ext cx="2000778"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toys</a:t>
            </a:r>
          </a:p>
        </p:txBody>
      </p:sp>
      <p:sp>
        <p:nvSpPr>
          <p:cNvPr id="31" name="TextBox 31"/>
          <p:cNvSpPr txBox="1"/>
          <p:nvPr/>
        </p:nvSpPr>
        <p:spPr>
          <a:xfrm>
            <a:off x="7625974" y="2699571"/>
            <a:ext cx="199756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were</a:t>
            </a:r>
          </a:p>
        </p:txBody>
      </p:sp>
      <p:sp>
        <p:nvSpPr>
          <p:cNvPr id="32" name="TextBox 32"/>
          <p:cNvSpPr txBox="1"/>
          <p:nvPr/>
        </p:nvSpPr>
        <p:spPr>
          <a:xfrm>
            <a:off x="10147416" y="2699571"/>
            <a:ext cx="199756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on</a:t>
            </a:r>
          </a:p>
        </p:txBody>
      </p:sp>
      <p:sp>
        <p:nvSpPr>
          <p:cNvPr id="33" name="TextBox 33"/>
          <p:cNvSpPr txBox="1"/>
          <p:nvPr/>
        </p:nvSpPr>
        <p:spPr>
          <a:xfrm>
            <a:off x="12668858" y="2699571"/>
            <a:ext cx="199756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the</a:t>
            </a:r>
          </a:p>
        </p:txBody>
      </p:sp>
      <p:sp>
        <p:nvSpPr>
          <p:cNvPr id="34" name="TextBox 34"/>
          <p:cNvSpPr txBox="1"/>
          <p:nvPr/>
        </p:nvSpPr>
        <p:spPr>
          <a:xfrm>
            <a:off x="15190300" y="2699571"/>
            <a:ext cx="1997567"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grass</a:t>
            </a:r>
          </a:p>
        </p:txBody>
      </p:sp>
      <p:sp>
        <p:nvSpPr>
          <p:cNvPr id="35" name="TextBox 35"/>
          <p:cNvSpPr txBox="1"/>
          <p:nvPr/>
        </p:nvSpPr>
        <p:spPr>
          <a:xfrm>
            <a:off x="268132" y="5758390"/>
            <a:ext cx="5740753" cy="2776152"/>
          </a:xfrm>
          <a:prstGeom prst="rect">
            <a:avLst/>
          </a:prstGeom>
        </p:spPr>
        <p:txBody>
          <a:bodyPr lIns="0" tIns="0" rIns="0" bIns="0" rtlCol="0" anchor="t">
            <a:spAutoFit/>
          </a:bodyPr>
          <a:lstStyle/>
          <a:p>
            <a:pPr algn="ctr">
              <a:lnSpc>
                <a:spcPts val="4480"/>
              </a:lnSpc>
              <a:spcBef>
                <a:spcPct val="0"/>
              </a:spcBef>
            </a:pPr>
            <a:r>
              <a:rPr lang="en-US" sz="3200">
                <a:solidFill>
                  <a:srgbClr val="00BF63"/>
                </a:solidFill>
                <a:latin typeface="Playwrite US Modern"/>
                <a:ea typeface="Playwrite US Modern"/>
                <a:cs typeface="Playwrite US Modern"/>
                <a:sym typeface="Playwrite US Modern"/>
              </a:rPr>
              <a:t>We need an apostrophe here to show that Bree owns the toys. The apostrophe goes before the possessive ‘s’. </a:t>
            </a:r>
          </a:p>
        </p:txBody>
      </p:sp>
      <p:sp>
        <p:nvSpPr>
          <p:cNvPr id="36" name="TextBox 36"/>
          <p:cNvSpPr txBox="1"/>
          <p:nvPr/>
        </p:nvSpPr>
        <p:spPr>
          <a:xfrm>
            <a:off x="12872798" y="5915537"/>
            <a:ext cx="5100669" cy="2776152"/>
          </a:xfrm>
          <a:prstGeom prst="rect">
            <a:avLst/>
          </a:prstGeom>
        </p:spPr>
        <p:txBody>
          <a:bodyPr lIns="0" tIns="0" rIns="0" bIns="0" rtlCol="0" anchor="t">
            <a:spAutoFit/>
          </a:bodyPr>
          <a:lstStyle/>
          <a:p>
            <a:pPr algn="ctr">
              <a:lnSpc>
                <a:spcPts val="4480"/>
              </a:lnSpc>
              <a:spcBef>
                <a:spcPct val="0"/>
              </a:spcBef>
            </a:pPr>
            <a:r>
              <a:rPr lang="en-US" sz="3200">
                <a:solidFill>
                  <a:srgbClr val="FF3131"/>
                </a:solidFill>
                <a:latin typeface="Playwrite US Modern"/>
                <a:ea typeface="Playwrite US Modern"/>
                <a:cs typeface="Playwrite US Modern"/>
                <a:sym typeface="Playwrite US Modern"/>
              </a:rPr>
              <a:t>Although the word grass ends in ‘s’, it doesn’t need an apostrophe as nothing belongs to the grass.</a:t>
            </a:r>
          </a:p>
        </p:txBody>
      </p:sp>
      <p:grpSp>
        <p:nvGrpSpPr>
          <p:cNvPr id="37" name="Group 37"/>
          <p:cNvGrpSpPr/>
          <p:nvPr/>
        </p:nvGrpSpPr>
        <p:grpSpPr>
          <a:xfrm rot="-5400000">
            <a:off x="15027300" y="3965733"/>
            <a:ext cx="2323566" cy="880827"/>
            <a:chOff x="0" y="0"/>
            <a:chExt cx="1348298" cy="511119"/>
          </a:xfrm>
        </p:grpSpPr>
        <p:sp>
          <p:nvSpPr>
            <p:cNvPr id="38" name="Freeform 38"/>
            <p:cNvSpPr/>
            <p:nvPr/>
          </p:nvSpPr>
          <p:spPr>
            <a:xfrm>
              <a:off x="0" y="0"/>
              <a:ext cx="1348298" cy="511119"/>
            </a:xfrm>
            <a:custGeom>
              <a:avLst/>
              <a:gdLst/>
              <a:ahLst/>
              <a:cxnLst/>
              <a:rect l="l" t="t" r="r" b="b"/>
              <a:pathLst>
                <a:path w="1348298" h="511119">
                  <a:moveTo>
                    <a:pt x="1348298" y="255559"/>
                  </a:moveTo>
                  <a:lnTo>
                    <a:pt x="941898" y="0"/>
                  </a:lnTo>
                  <a:lnTo>
                    <a:pt x="941898" y="203200"/>
                  </a:lnTo>
                  <a:lnTo>
                    <a:pt x="0" y="203200"/>
                  </a:lnTo>
                  <a:lnTo>
                    <a:pt x="0" y="307919"/>
                  </a:lnTo>
                  <a:lnTo>
                    <a:pt x="941898" y="307919"/>
                  </a:lnTo>
                  <a:lnTo>
                    <a:pt x="941898" y="511119"/>
                  </a:lnTo>
                  <a:lnTo>
                    <a:pt x="1348298" y="255559"/>
                  </a:lnTo>
                  <a:close/>
                </a:path>
              </a:pathLst>
            </a:custGeom>
            <a:solidFill>
              <a:srgbClr val="000000"/>
            </a:solidFill>
          </p:spPr>
          <p:txBody>
            <a:bodyPr/>
            <a:lstStyle/>
            <a:p>
              <a:endParaRPr lang="en-GB"/>
            </a:p>
          </p:txBody>
        </p:sp>
        <p:sp>
          <p:nvSpPr>
            <p:cNvPr id="39" name="TextBox 39"/>
            <p:cNvSpPr txBox="1"/>
            <p:nvPr/>
          </p:nvSpPr>
          <p:spPr>
            <a:xfrm>
              <a:off x="0" y="165100"/>
              <a:ext cx="1246698" cy="142819"/>
            </a:xfrm>
            <a:prstGeom prst="rect">
              <a:avLst/>
            </a:prstGeom>
          </p:spPr>
          <p:txBody>
            <a:bodyPr lIns="50800" tIns="50800" rIns="50800" bIns="50800" rtlCol="0" anchor="ctr"/>
            <a:lstStyle/>
            <a:p>
              <a:pPr algn="ctr">
                <a:lnSpc>
                  <a:spcPts val="2659"/>
                </a:lnSpc>
              </a:pPr>
              <a:endParaRPr/>
            </a:p>
          </p:txBody>
        </p:sp>
      </p:grpSp>
      <p:sp>
        <p:nvSpPr>
          <p:cNvPr id="40" name="TextBox 40"/>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1359697" y="1535760"/>
            <a:ext cx="16139842"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Add in the missing apostrophes to the sentences below. </a:t>
            </a:r>
          </a:p>
        </p:txBody>
      </p:sp>
      <p:sp>
        <p:nvSpPr>
          <p:cNvPr id="4" name="Freeform 4"/>
          <p:cNvSpPr/>
          <p:nvPr/>
        </p:nvSpPr>
        <p:spPr>
          <a:xfrm>
            <a:off x="13387931" y="7060180"/>
            <a:ext cx="3388967" cy="2901698"/>
          </a:xfrm>
          <a:custGeom>
            <a:avLst/>
            <a:gdLst/>
            <a:ahLst/>
            <a:cxnLst/>
            <a:rect l="l" t="t" r="r" b="b"/>
            <a:pathLst>
              <a:path w="3388967" h="2901698">
                <a:moveTo>
                  <a:pt x="0" y="0"/>
                </a:moveTo>
                <a:lnTo>
                  <a:pt x="3388967" y="0"/>
                </a:lnTo>
                <a:lnTo>
                  <a:pt x="3388967" y="2901698"/>
                </a:lnTo>
                <a:lnTo>
                  <a:pt x="0" y="2901698"/>
                </a:lnTo>
                <a:lnTo>
                  <a:pt x="0" y="0"/>
                </a:lnTo>
                <a:close/>
              </a:path>
            </a:pathLst>
          </a:custGeom>
          <a:blipFill>
            <a:blip r:embed="rId2"/>
            <a:stretch>
              <a:fillRect l="-2697" t="-11245" r="-2697"/>
            </a:stretch>
          </a:blipFill>
        </p:spPr>
        <p:txBody>
          <a:bodyPr/>
          <a:lstStyle/>
          <a:p>
            <a:endParaRPr lang="en-GB"/>
          </a:p>
        </p:txBody>
      </p:sp>
      <p:sp>
        <p:nvSpPr>
          <p:cNvPr id="5" name="TextBox 5"/>
          <p:cNvSpPr txBox="1"/>
          <p:nvPr/>
        </p:nvSpPr>
        <p:spPr>
          <a:xfrm>
            <a:off x="434032" y="2801377"/>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In the morning, Kates mum is going to the airport. </a:t>
            </a:r>
          </a:p>
        </p:txBody>
      </p:sp>
      <p:sp>
        <p:nvSpPr>
          <p:cNvPr id="6" name="TextBox 6"/>
          <p:cNvSpPr txBox="1"/>
          <p:nvPr/>
        </p:nvSpPr>
        <p:spPr>
          <a:xfrm>
            <a:off x="434032" y="4423368"/>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Dinos balloons were very colourful. </a:t>
            </a:r>
          </a:p>
        </p:txBody>
      </p:sp>
      <p:sp>
        <p:nvSpPr>
          <p:cNvPr id="7" name="TextBox 7"/>
          <p:cNvSpPr txBox="1"/>
          <p:nvPr/>
        </p:nvSpPr>
        <p:spPr>
          <a:xfrm>
            <a:off x="434032" y="6047050"/>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As the mouse moved, the cats whiskers twitched.</a:t>
            </a:r>
          </a:p>
        </p:txBody>
      </p:sp>
      <p:sp>
        <p:nvSpPr>
          <p:cNvPr id="8" name="TextBox 8"/>
          <p:cNvSpPr txBox="1"/>
          <p:nvPr/>
        </p:nvSpPr>
        <p:spPr>
          <a:xfrm>
            <a:off x="434032" y="7670731"/>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Sinashs sister was feeling quite unwell. </a:t>
            </a:r>
          </a:p>
        </p:txBody>
      </p:sp>
      <p:sp>
        <p:nvSpPr>
          <p:cNvPr id="9" name="Freeform 9"/>
          <p:cNvSpPr/>
          <p:nvPr/>
        </p:nvSpPr>
        <p:spPr>
          <a:xfrm>
            <a:off x="6241016" y="8855251"/>
            <a:ext cx="1674560" cy="1431749"/>
          </a:xfrm>
          <a:custGeom>
            <a:avLst/>
            <a:gdLst/>
            <a:ahLst/>
            <a:cxnLst/>
            <a:rect l="l" t="t" r="r" b="b"/>
            <a:pathLst>
              <a:path w="1674560" h="1431749">
                <a:moveTo>
                  <a:pt x="0" y="0"/>
                </a:moveTo>
                <a:lnTo>
                  <a:pt x="1674560" y="0"/>
                </a:lnTo>
                <a:lnTo>
                  <a:pt x="1674560" y="1431749"/>
                </a:lnTo>
                <a:lnTo>
                  <a:pt x="0" y="14317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 name="TextBox 10"/>
          <p:cNvSpPr txBox="1"/>
          <p:nvPr/>
        </p:nvSpPr>
        <p:spPr>
          <a:xfrm>
            <a:off x="6810423" y="9483914"/>
            <a:ext cx="7808143"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9638" y="76200"/>
            <a:ext cx="18019041" cy="1028722"/>
          </a:xfrm>
          <a:prstGeom prst="rect">
            <a:avLst/>
          </a:prstGeom>
        </p:spPr>
        <p:txBody>
          <a:bodyPr lIns="0" tIns="0" rIns="0" bIns="0" rtlCol="0" anchor="t">
            <a:spAutoFit/>
          </a:bodyPr>
          <a:lstStyle/>
          <a:p>
            <a:pPr algn="ctr">
              <a:lnSpc>
                <a:spcPts val="8400"/>
              </a:lnSpc>
              <a:spcBef>
                <a:spcPct val="0"/>
              </a:spcBef>
            </a:pPr>
            <a:r>
              <a:rPr lang="en-US" sz="6000">
                <a:solidFill>
                  <a:srgbClr val="000000"/>
                </a:solidFill>
                <a:latin typeface="Playwrite US Modern"/>
                <a:ea typeface="Playwrite US Modern"/>
                <a:cs typeface="Playwrite US Modern"/>
                <a:sym typeface="Playwrite US Modern"/>
              </a:rPr>
              <a:t>Apostrophes for Possession</a:t>
            </a:r>
          </a:p>
        </p:txBody>
      </p:sp>
      <p:sp>
        <p:nvSpPr>
          <p:cNvPr id="3" name="TextBox 3"/>
          <p:cNvSpPr txBox="1"/>
          <p:nvPr/>
        </p:nvSpPr>
        <p:spPr>
          <a:xfrm>
            <a:off x="1359697" y="1535760"/>
            <a:ext cx="16139842" cy="528306"/>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Add in the missing apostrophes to the sentences below. </a:t>
            </a:r>
          </a:p>
        </p:txBody>
      </p:sp>
      <p:sp>
        <p:nvSpPr>
          <p:cNvPr id="4" name="Freeform 4"/>
          <p:cNvSpPr/>
          <p:nvPr/>
        </p:nvSpPr>
        <p:spPr>
          <a:xfrm>
            <a:off x="13387931" y="7060180"/>
            <a:ext cx="3388967" cy="2901698"/>
          </a:xfrm>
          <a:custGeom>
            <a:avLst/>
            <a:gdLst/>
            <a:ahLst/>
            <a:cxnLst/>
            <a:rect l="l" t="t" r="r" b="b"/>
            <a:pathLst>
              <a:path w="3388967" h="2901698">
                <a:moveTo>
                  <a:pt x="0" y="0"/>
                </a:moveTo>
                <a:lnTo>
                  <a:pt x="3388967" y="0"/>
                </a:lnTo>
                <a:lnTo>
                  <a:pt x="3388967" y="2901698"/>
                </a:lnTo>
                <a:lnTo>
                  <a:pt x="0" y="2901698"/>
                </a:lnTo>
                <a:lnTo>
                  <a:pt x="0" y="0"/>
                </a:lnTo>
                <a:close/>
              </a:path>
            </a:pathLst>
          </a:custGeom>
          <a:blipFill>
            <a:blip r:embed="rId2"/>
            <a:stretch>
              <a:fillRect l="-2697" t="-11245" r="-2697"/>
            </a:stretch>
          </a:blipFill>
        </p:spPr>
        <p:txBody>
          <a:bodyPr/>
          <a:lstStyle/>
          <a:p>
            <a:endParaRPr lang="en-GB"/>
          </a:p>
        </p:txBody>
      </p:sp>
      <p:sp>
        <p:nvSpPr>
          <p:cNvPr id="5" name="TextBox 5"/>
          <p:cNvSpPr txBox="1"/>
          <p:nvPr/>
        </p:nvSpPr>
        <p:spPr>
          <a:xfrm>
            <a:off x="434032" y="2801377"/>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In the morning, </a:t>
            </a:r>
            <a:r>
              <a:rPr lang="en-US" sz="3200" spc="182">
                <a:solidFill>
                  <a:srgbClr val="00A550"/>
                </a:solidFill>
                <a:latin typeface="Playwrite US Modern"/>
                <a:ea typeface="Playwrite US Modern"/>
                <a:cs typeface="Playwrite US Modern"/>
                <a:sym typeface="Playwrite US Modern"/>
              </a:rPr>
              <a:t>Kate’s</a:t>
            </a:r>
            <a:r>
              <a:rPr lang="en-US" sz="3200" spc="182">
                <a:solidFill>
                  <a:srgbClr val="000000"/>
                </a:solidFill>
                <a:latin typeface="Playwrite US Modern"/>
                <a:ea typeface="Playwrite US Modern"/>
                <a:cs typeface="Playwrite US Modern"/>
                <a:sym typeface="Playwrite US Modern"/>
              </a:rPr>
              <a:t> mum is going to the airport. </a:t>
            </a:r>
          </a:p>
        </p:txBody>
      </p:sp>
      <p:sp>
        <p:nvSpPr>
          <p:cNvPr id="6" name="TextBox 6"/>
          <p:cNvSpPr txBox="1"/>
          <p:nvPr/>
        </p:nvSpPr>
        <p:spPr>
          <a:xfrm>
            <a:off x="434032" y="4423368"/>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A550"/>
                </a:solidFill>
                <a:latin typeface="Playwrite US Modern"/>
                <a:ea typeface="Playwrite US Modern"/>
                <a:cs typeface="Playwrite US Modern"/>
                <a:sym typeface="Playwrite US Modern"/>
              </a:rPr>
              <a:t>Dino’s</a:t>
            </a:r>
            <a:r>
              <a:rPr lang="en-US" sz="3200" spc="182">
                <a:solidFill>
                  <a:srgbClr val="000000"/>
                </a:solidFill>
                <a:latin typeface="Playwrite US Modern"/>
                <a:ea typeface="Playwrite US Modern"/>
                <a:cs typeface="Playwrite US Modern"/>
                <a:sym typeface="Playwrite US Modern"/>
              </a:rPr>
              <a:t> balloons were very colourful. </a:t>
            </a:r>
          </a:p>
        </p:txBody>
      </p:sp>
      <p:sp>
        <p:nvSpPr>
          <p:cNvPr id="7" name="TextBox 7"/>
          <p:cNvSpPr txBox="1"/>
          <p:nvPr/>
        </p:nvSpPr>
        <p:spPr>
          <a:xfrm>
            <a:off x="434032" y="6047050"/>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0000"/>
                </a:solidFill>
                <a:latin typeface="Playwrite US Modern"/>
                <a:ea typeface="Playwrite US Modern"/>
                <a:cs typeface="Playwrite US Modern"/>
                <a:sym typeface="Playwrite US Modern"/>
              </a:rPr>
              <a:t>As the mouse moved, the </a:t>
            </a:r>
            <a:r>
              <a:rPr lang="en-US" sz="3200" spc="182">
                <a:solidFill>
                  <a:srgbClr val="00A550"/>
                </a:solidFill>
                <a:latin typeface="Playwrite US Modern"/>
                <a:ea typeface="Playwrite US Modern"/>
                <a:cs typeface="Playwrite US Modern"/>
                <a:sym typeface="Playwrite US Modern"/>
              </a:rPr>
              <a:t>cat’s</a:t>
            </a:r>
            <a:r>
              <a:rPr lang="en-US" sz="3200" spc="182">
                <a:solidFill>
                  <a:srgbClr val="000000"/>
                </a:solidFill>
                <a:latin typeface="Playwrite US Modern"/>
                <a:ea typeface="Playwrite US Modern"/>
                <a:cs typeface="Playwrite US Modern"/>
                <a:sym typeface="Playwrite US Modern"/>
              </a:rPr>
              <a:t> whiskers twitched.</a:t>
            </a:r>
          </a:p>
        </p:txBody>
      </p:sp>
      <p:sp>
        <p:nvSpPr>
          <p:cNvPr id="8" name="TextBox 8"/>
          <p:cNvSpPr txBox="1"/>
          <p:nvPr/>
        </p:nvSpPr>
        <p:spPr>
          <a:xfrm>
            <a:off x="434032" y="7670731"/>
            <a:ext cx="13545489" cy="528306"/>
          </a:xfrm>
          <a:prstGeom prst="rect">
            <a:avLst/>
          </a:prstGeom>
        </p:spPr>
        <p:txBody>
          <a:bodyPr lIns="0" tIns="0" rIns="0" bIns="0" rtlCol="0" anchor="t">
            <a:spAutoFit/>
          </a:bodyPr>
          <a:lstStyle/>
          <a:p>
            <a:pPr algn="l">
              <a:lnSpc>
                <a:spcPts val="4480"/>
              </a:lnSpc>
              <a:spcBef>
                <a:spcPct val="0"/>
              </a:spcBef>
            </a:pPr>
            <a:r>
              <a:rPr lang="en-US" sz="3200" spc="182">
                <a:solidFill>
                  <a:srgbClr val="00A550"/>
                </a:solidFill>
                <a:latin typeface="Playwrite US Modern"/>
                <a:ea typeface="Playwrite US Modern"/>
                <a:cs typeface="Playwrite US Modern"/>
                <a:sym typeface="Playwrite US Modern"/>
              </a:rPr>
              <a:t>Sinash’s</a:t>
            </a:r>
            <a:r>
              <a:rPr lang="en-US" sz="3200" spc="182">
                <a:solidFill>
                  <a:srgbClr val="000000"/>
                </a:solidFill>
                <a:latin typeface="Playwrite US Modern"/>
                <a:ea typeface="Playwrite US Modern"/>
                <a:cs typeface="Playwrite US Modern"/>
                <a:sym typeface="Playwrite US Modern"/>
              </a:rPr>
              <a:t> sister was feeling quite unwell. </a:t>
            </a:r>
          </a:p>
        </p:txBody>
      </p:sp>
    </p:spTree>
  </p:cSld>
  <p:clrMapOvr>
    <a:masterClrMapping/>
  </p:clrMapOvr>
</p:sld>
</file>

<file path=ppt/theme/theme1.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876</Words>
  <Application>Microsoft Macintosh PowerPoint</Application>
  <PresentationFormat>Custom</PresentationFormat>
  <Paragraphs>96</Paragraphs>
  <Slides>16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Playwrite US Modern</vt:lpstr>
      <vt:lpstr>Calibri</vt:lpstr>
      <vt:lpstr>Quicksand Medium</vt:lpstr>
      <vt:lpstr>6_Office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Apostrophes for Possession Y3</dc:title>
  <cp:lastModifiedBy>Alice Sewell</cp:lastModifiedBy>
  <cp:revision>6</cp:revision>
  <dcterms:created xsi:type="dcterms:W3CDTF">2006-08-16T00:00:00Z</dcterms:created>
  <dcterms:modified xsi:type="dcterms:W3CDTF">2025-01-16T19:26:48Z</dcterms:modified>
  <dc:identifier>DAF9m0xMMGU</dc:identifier>
</cp:coreProperties>
</file>