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3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8288000" cy="10287000"/>
  <p:notesSz cx="6858000" cy="9144000"/>
  <p:embeddedFontLst>
    <p:embeddedFont>
      <p:font typeface="Playwrite US Modern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 autoAdjust="0"/>
    <p:restoredTop sz="94684" autoAdjust="0"/>
  </p:normalViewPr>
  <p:slideViewPr>
    <p:cSldViewPr>
      <p:cViewPr varScale="1">
        <p:scale>
          <a:sx n="70" d="100"/>
          <a:sy n="70" d="100"/>
        </p:scale>
        <p:origin x="60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7" d="100"/>
        <a:sy n="16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9FA46-D7EF-DA4D-86A7-DB794AA1D3C8}" type="datetimeFigureOut">
              <a:rPr lang="en-GB" smtClean="0"/>
              <a:t>12/09/2025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2AB8B-0EBB-1643-9FC4-BA1D0CF813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08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82AB8B-0EBB-1643-9FC4-BA1D0CF813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026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05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902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060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627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433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777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1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92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871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917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784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056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702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5852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29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227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49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51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61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574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491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553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76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71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"/>
            <a:ext cx="1828800" cy="75385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07844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56365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09800" y="1989056"/>
            <a:ext cx="13182600" cy="2222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200"/>
              </a:lnSpc>
              <a:spcBef>
                <a:spcPct val="0"/>
              </a:spcBef>
            </a:pPr>
            <a:r>
              <a:rPr lang="en-US" sz="13000" dirty="0">
                <a:solidFill>
                  <a:srgbClr val="040606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290352" y="5186535"/>
            <a:ext cx="1570729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subordinating conjunctions to extend our sentences.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19346" y="3657681"/>
            <a:ext cx="10313768" cy="390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 barked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it was raining.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will go swimming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if it rains.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will go outside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it is sunny.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Ben ate the cake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was on the table.</a:t>
            </a:r>
          </a:p>
        </p:txBody>
      </p:sp>
      <p:sp>
        <p:nvSpPr>
          <p:cNvPr id="5" name="Freeform 5"/>
          <p:cNvSpPr/>
          <p:nvPr/>
        </p:nvSpPr>
        <p:spPr>
          <a:xfrm>
            <a:off x="13256414" y="6074895"/>
            <a:ext cx="4452778" cy="3506563"/>
          </a:xfrm>
          <a:custGeom>
            <a:avLst/>
            <a:gdLst/>
            <a:ahLst/>
            <a:cxnLst/>
            <a:rect l="l" t="t" r="r" b="b"/>
            <a:pathLst>
              <a:path w="4452778" h="3506563">
                <a:moveTo>
                  <a:pt x="0" y="0"/>
                </a:moveTo>
                <a:lnTo>
                  <a:pt x="4452778" y="0"/>
                </a:lnTo>
                <a:lnTo>
                  <a:pt x="4452778" y="3506563"/>
                </a:lnTo>
                <a:lnTo>
                  <a:pt x="0" y="35065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7F1A3A-74C2-FBD2-0EBF-E455CBDC90F2}"/>
              </a:ext>
            </a:extLst>
          </p:cNvPr>
          <p:cNvSpPr txBox="1"/>
          <p:nvPr/>
        </p:nvSpPr>
        <p:spPr>
          <a:xfrm>
            <a:off x="775057" y="1752777"/>
            <a:ext cx="16230600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part of the sentence which has the subordinating conjunction and the phrase after it is known as the </a:t>
            </a:r>
            <a:r>
              <a:rPr lang="en-US" sz="3200" dirty="0">
                <a:solidFill>
                  <a:srgbClr val="00B0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subordinate clause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1000" y="3300710"/>
            <a:ext cx="10313768" cy="4462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like cake ______ it is sweet.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will go dancing ______ I have finished my tea.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Emma rode the bike _____ had a flat tyre.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get pocket money ____ I have been good.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319189" y="7767306"/>
            <a:ext cx="1873237" cy="1601618"/>
          </a:xfrm>
          <a:custGeom>
            <a:avLst/>
            <a:gdLst/>
            <a:ahLst/>
            <a:cxnLst/>
            <a:rect l="l" t="t" r="r" b="b"/>
            <a:pathLst>
              <a:path w="1873237" h="1601618">
                <a:moveTo>
                  <a:pt x="0" y="0"/>
                </a:moveTo>
                <a:lnTo>
                  <a:pt x="1873237" y="0"/>
                </a:lnTo>
                <a:lnTo>
                  <a:pt x="1873237" y="1601618"/>
                </a:lnTo>
                <a:lnTo>
                  <a:pt x="0" y="1601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Freeform 4"/>
          <p:cNvSpPr/>
          <p:nvPr/>
        </p:nvSpPr>
        <p:spPr>
          <a:xfrm>
            <a:off x="13092422" y="5531729"/>
            <a:ext cx="4566510" cy="4114800"/>
          </a:xfrm>
          <a:custGeom>
            <a:avLst/>
            <a:gdLst/>
            <a:ahLst/>
            <a:cxnLst/>
            <a:rect l="l" t="t" r="r" b="b"/>
            <a:pathLst>
              <a:path w="4566510" h="4114800">
                <a:moveTo>
                  <a:pt x="0" y="0"/>
                </a:moveTo>
                <a:lnTo>
                  <a:pt x="4566510" y="0"/>
                </a:lnTo>
                <a:lnTo>
                  <a:pt x="45665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TextBox 5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1752777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Fill in the blanks with a subordinating conjunction.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22789" y="9533833"/>
            <a:ext cx="946603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1000" y="3336633"/>
            <a:ext cx="10313768" cy="4462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like cake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it is sweet.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will go dancing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 have finished my tea.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Emma rode the bike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had a flat tyre.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get pocket money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 have been good.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3092422" y="5531729"/>
            <a:ext cx="4566510" cy="4114800"/>
          </a:xfrm>
          <a:custGeom>
            <a:avLst/>
            <a:gdLst/>
            <a:ahLst/>
            <a:cxnLst/>
            <a:rect l="l" t="t" r="r" b="b"/>
            <a:pathLst>
              <a:path w="4566510" h="4114800">
                <a:moveTo>
                  <a:pt x="0" y="0"/>
                </a:moveTo>
                <a:lnTo>
                  <a:pt x="4566510" y="0"/>
                </a:lnTo>
                <a:lnTo>
                  <a:pt x="45665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1752777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Fill in the blanks with a subordinating conjunction.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752777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put the subordinate clause at the beginning of our sentences.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" y="8729994"/>
            <a:ext cx="18288000" cy="553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change the order of the last sentence? 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666A6E8-9DC9-B3D6-998B-6364B6E710E9}"/>
              </a:ext>
            </a:extLst>
          </p:cNvPr>
          <p:cNvSpPr txBox="1"/>
          <p:nvPr/>
        </p:nvSpPr>
        <p:spPr>
          <a:xfrm>
            <a:off x="685800" y="3221601"/>
            <a:ext cx="9845657" cy="4016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like cake </a:t>
            </a: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it is sweet.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algn="l">
              <a:lnSpc>
                <a:spcPts val="4480"/>
              </a:lnSpc>
            </a:pP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it is sweet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I like cake.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get pocket money </a:t>
            </a: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I have been good. </a:t>
            </a:r>
          </a:p>
          <a:p>
            <a:pPr algn="l">
              <a:lnSpc>
                <a:spcPts val="4480"/>
              </a:lnSpc>
            </a:pP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I have been good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I get pocket money.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good when my grandma looks after me.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752777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put the subordinate clause at the beginning of our sentences.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5800" y="3221601"/>
            <a:ext cx="9845657" cy="4593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like cake </a:t>
            </a: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it is sweet.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algn="l">
              <a:lnSpc>
                <a:spcPts val="4480"/>
              </a:lnSpc>
            </a:pP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it is sweet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I like cake.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get pocket money </a:t>
            </a: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I have been good. </a:t>
            </a:r>
          </a:p>
          <a:p>
            <a:pPr algn="l">
              <a:lnSpc>
                <a:spcPts val="4480"/>
              </a:lnSpc>
            </a:pP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I have been good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I get pocket money.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good when my grandma looks after me.</a:t>
            </a:r>
          </a:p>
          <a:p>
            <a:pPr algn="l">
              <a:lnSpc>
                <a:spcPts val="4480"/>
              </a:lnSpc>
            </a:pPr>
            <a:r>
              <a:rPr lang="en-US" sz="3200" u="sng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my grandma looks after me</a:t>
            </a:r>
            <a:r>
              <a:rPr lang="en-US" sz="3200" dirty="0">
                <a:latin typeface="Playwrite US Modern"/>
                <a:ea typeface="Playwrite US Modern"/>
                <a:cs typeface="Playwrite US Modern"/>
                <a:sym typeface="Playwrite US Modern"/>
              </a:rPr>
              <a:t>,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 am good.   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A492330-16C7-2679-9031-34100536ED91}"/>
              </a:ext>
            </a:extLst>
          </p:cNvPr>
          <p:cNvSpPr txBox="1"/>
          <p:nvPr/>
        </p:nvSpPr>
        <p:spPr>
          <a:xfrm>
            <a:off x="1" y="8729994"/>
            <a:ext cx="18288000" cy="553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sentence where the subordinate clause comes first.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D4F8C6-3FD6-B241-2AB5-2A36406FE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858883"/>
            <a:ext cx="12496800" cy="85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36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96333" y="3088476"/>
            <a:ext cx="13695334" cy="2055024"/>
            <a:chOff x="0" y="0"/>
            <a:chExt cx="3607001" cy="54124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07002" cy="541241"/>
            </a:xfrm>
            <a:custGeom>
              <a:avLst/>
              <a:gdLst/>
              <a:ahLst/>
              <a:cxnLst/>
              <a:rect l="l" t="t" r="r" b="b"/>
              <a:pathLst>
                <a:path w="3607002" h="541241">
                  <a:moveTo>
                    <a:pt x="28830" y="0"/>
                  </a:moveTo>
                  <a:lnTo>
                    <a:pt x="3578172" y="0"/>
                  </a:lnTo>
                  <a:cubicBezTo>
                    <a:pt x="3594094" y="0"/>
                    <a:pt x="3607002" y="12908"/>
                    <a:pt x="3607002" y="28830"/>
                  </a:cubicBezTo>
                  <a:lnTo>
                    <a:pt x="3607002" y="512411"/>
                  </a:lnTo>
                  <a:cubicBezTo>
                    <a:pt x="3607002" y="528333"/>
                    <a:pt x="3594094" y="541241"/>
                    <a:pt x="3578172" y="541241"/>
                  </a:cubicBezTo>
                  <a:lnTo>
                    <a:pt x="28830" y="541241"/>
                  </a:lnTo>
                  <a:cubicBezTo>
                    <a:pt x="12908" y="541241"/>
                    <a:pt x="0" y="528333"/>
                    <a:pt x="0" y="512411"/>
                  </a:cubicBezTo>
                  <a:lnTo>
                    <a:pt x="0" y="28830"/>
                  </a:lnTo>
                  <a:cubicBezTo>
                    <a:pt x="0" y="12908"/>
                    <a:pt x="12908" y="0"/>
                    <a:pt x="2883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07001" cy="579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13988827" y="3223808"/>
            <a:ext cx="1749319" cy="1919692"/>
          </a:xfrm>
          <a:custGeom>
            <a:avLst/>
            <a:gdLst/>
            <a:ahLst/>
            <a:cxnLst/>
            <a:rect l="l" t="t" r="r" b="b"/>
            <a:pathLst>
              <a:path w="1749319" h="1919692">
                <a:moveTo>
                  <a:pt x="1749319" y="0"/>
                </a:moveTo>
                <a:lnTo>
                  <a:pt x="0" y="0"/>
                </a:lnTo>
                <a:lnTo>
                  <a:pt x="0" y="1919692"/>
                </a:lnTo>
                <a:lnTo>
                  <a:pt x="1749319" y="1919692"/>
                </a:lnTo>
                <a:lnTo>
                  <a:pt x="174931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3615" y="1541766"/>
            <a:ext cx="18064385" cy="1090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sentence is a group of words that make sense. Sentences always have a subject (normally a noun) and a verb.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522789" y="3828023"/>
            <a:ext cx="946603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 ran.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96333" y="5991225"/>
            <a:ext cx="1344181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find the subject and the verb?</a:t>
            </a:r>
          </a:p>
        </p:txBody>
      </p:sp>
      <p:sp>
        <p:nvSpPr>
          <p:cNvPr id="10" name="Freeform 10"/>
          <p:cNvSpPr/>
          <p:nvPr/>
        </p:nvSpPr>
        <p:spPr>
          <a:xfrm>
            <a:off x="8319189" y="7767306"/>
            <a:ext cx="1873237" cy="1601618"/>
          </a:xfrm>
          <a:custGeom>
            <a:avLst/>
            <a:gdLst/>
            <a:ahLst/>
            <a:cxnLst/>
            <a:rect l="l" t="t" r="r" b="b"/>
            <a:pathLst>
              <a:path w="1873237" h="1601618">
                <a:moveTo>
                  <a:pt x="0" y="0"/>
                </a:moveTo>
                <a:lnTo>
                  <a:pt x="1873237" y="0"/>
                </a:lnTo>
                <a:lnTo>
                  <a:pt x="1873237" y="1601618"/>
                </a:lnTo>
                <a:lnTo>
                  <a:pt x="0" y="16016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1" name="TextBox 11"/>
          <p:cNvSpPr txBox="1"/>
          <p:nvPr/>
        </p:nvSpPr>
        <p:spPr>
          <a:xfrm>
            <a:off x="4522789" y="9533833"/>
            <a:ext cx="946603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96333" y="3088476"/>
            <a:ext cx="13695334" cy="2055024"/>
            <a:chOff x="0" y="0"/>
            <a:chExt cx="3607001" cy="54124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07002" cy="541241"/>
            </a:xfrm>
            <a:custGeom>
              <a:avLst/>
              <a:gdLst/>
              <a:ahLst/>
              <a:cxnLst/>
              <a:rect l="l" t="t" r="r" b="b"/>
              <a:pathLst>
                <a:path w="3607002" h="541241">
                  <a:moveTo>
                    <a:pt x="28830" y="0"/>
                  </a:moveTo>
                  <a:lnTo>
                    <a:pt x="3578172" y="0"/>
                  </a:lnTo>
                  <a:cubicBezTo>
                    <a:pt x="3594094" y="0"/>
                    <a:pt x="3607002" y="12908"/>
                    <a:pt x="3607002" y="28830"/>
                  </a:cubicBezTo>
                  <a:lnTo>
                    <a:pt x="3607002" y="512411"/>
                  </a:lnTo>
                  <a:cubicBezTo>
                    <a:pt x="3607002" y="528333"/>
                    <a:pt x="3594094" y="541241"/>
                    <a:pt x="3578172" y="541241"/>
                  </a:cubicBezTo>
                  <a:lnTo>
                    <a:pt x="28830" y="541241"/>
                  </a:lnTo>
                  <a:cubicBezTo>
                    <a:pt x="12908" y="541241"/>
                    <a:pt x="0" y="528333"/>
                    <a:pt x="0" y="512411"/>
                  </a:cubicBezTo>
                  <a:lnTo>
                    <a:pt x="0" y="28830"/>
                  </a:lnTo>
                  <a:cubicBezTo>
                    <a:pt x="0" y="12908"/>
                    <a:pt x="12908" y="0"/>
                    <a:pt x="2883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07001" cy="579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13988827" y="3223808"/>
            <a:ext cx="1749319" cy="1919692"/>
          </a:xfrm>
          <a:custGeom>
            <a:avLst/>
            <a:gdLst/>
            <a:ahLst/>
            <a:cxnLst/>
            <a:rect l="l" t="t" r="r" b="b"/>
            <a:pathLst>
              <a:path w="1749319" h="1919692">
                <a:moveTo>
                  <a:pt x="1749319" y="0"/>
                </a:moveTo>
                <a:lnTo>
                  <a:pt x="0" y="0"/>
                </a:lnTo>
                <a:lnTo>
                  <a:pt x="0" y="1919692"/>
                </a:lnTo>
                <a:lnTo>
                  <a:pt x="1749319" y="1919692"/>
                </a:lnTo>
                <a:lnTo>
                  <a:pt x="174931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3615" y="1541766"/>
            <a:ext cx="18064385" cy="1090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sentence is a group of words that make sense. Sentences always have a subject (normally a noun) and a verb.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522789" y="3828023"/>
            <a:ext cx="946603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ran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96333" y="5991225"/>
            <a:ext cx="1344181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 is the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subject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and ran is the </a:t>
            </a: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63822" y="7719681"/>
            <a:ext cx="17160356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subject is the person carrying out the verb. The verb is the action or being word.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96333" y="3088476"/>
            <a:ext cx="13695334" cy="2055024"/>
            <a:chOff x="0" y="0"/>
            <a:chExt cx="3607001" cy="54124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07002" cy="541241"/>
            </a:xfrm>
            <a:custGeom>
              <a:avLst/>
              <a:gdLst/>
              <a:ahLst/>
              <a:cxnLst/>
              <a:rect l="l" t="t" r="r" b="b"/>
              <a:pathLst>
                <a:path w="3607002" h="541241">
                  <a:moveTo>
                    <a:pt x="28830" y="0"/>
                  </a:moveTo>
                  <a:lnTo>
                    <a:pt x="3578172" y="0"/>
                  </a:lnTo>
                  <a:cubicBezTo>
                    <a:pt x="3594094" y="0"/>
                    <a:pt x="3607002" y="12908"/>
                    <a:pt x="3607002" y="28830"/>
                  </a:cubicBezTo>
                  <a:lnTo>
                    <a:pt x="3607002" y="512411"/>
                  </a:lnTo>
                  <a:cubicBezTo>
                    <a:pt x="3607002" y="528333"/>
                    <a:pt x="3594094" y="541241"/>
                    <a:pt x="3578172" y="541241"/>
                  </a:cubicBezTo>
                  <a:lnTo>
                    <a:pt x="28830" y="541241"/>
                  </a:lnTo>
                  <a:cubicBezTo>
                    <a:pt x="12908" y="541241"/>
                    <a:pt x="0" y="528333"/>
                    <a:pt x="0" y="512411"/>
                  </a:cubicBezTo>
                  <a:lnTo>
                    <a:pt x="0" y="28830"/>
                  </a:lnTo>
                  <a:cubicBezTo>
                    <a:pt x="0" y="12908"/>
                    <a:pt x="12908" y="0"/>
                    <a:pt x="2883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07001" cy="579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13988827" y="3223808"/>
            <a:ext cx="1749319" cy="1919692"/>
          </a:xfrm>
          <a:custGeom>
            <a:avLst/>
            <a:gdLst/>
            <a:ahLst/>
            <a:cxnLst/>
            <a:rect l="l" t="t" r="r" b="b"/>
            <a:pathLst>
              <a:path w="1749319" h="1919692">
                <a:moveTo>
                  <a:pt x="1749319" y="0"/>
                </a:moveTo>
                <a:lnTo>
                  <a:pt x="0" y="0"/>
                </a:lnTo>
                <a:lnTo>
                  <a:pt x="0" y="1919692"/>
                </a:lnTo>
                <a:lnTo>
                  <a:pt x="1749319" y="1919692"/>
                </a:lnTo>
                <a:lnTo>
                  <a:pt x="174931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6" name="TextBox 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1541766"/>
            <a:ext cx="16230600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have a sentence such as ‘ Katie ran’, it can be quite boring and it doesn’t give the reader much information.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522789" y="3828023"/>
            <a:ext cx="946603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ran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6343650"/>
            <a:ext cx="16230600" cy="1707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all our sentences were like this, our writing would be boring and repetitive. There are lots of different ways we can improve our sentences but one is through ‘subordination’.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296333" y="3634568"/>
            <a:ext cx="13593505" cy="2055024"/>
            <a:chOff x="0" y="0"/>
            <a:chExt cx="3580182" cy="54124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580182" cy="541241"/>
            </a:xfrm>
            <a:custGeom>
              <a:avLst/>
              <a:gdLst/>
              <a:ahLst/>
              <a:cxnLst/>
              <a:rect l="l" t="t" r="r" b="b"/>
              <a:pathLst>
                <a:path w="3580182" h="541241">
                  <a:moveTo>
                    <a:pt x="29046" y="0"/>
                  </a:moveTo>
                  <a:lnTo>
                    <a:pt x="3551136" y="0"/>
                  </a:lnTo>
                  <a:cubicBezTo>
                    <a:pt x="3558840" y="0"/>
                    <a:pt x="3566228" y="3060"/>
                    <a:pt x="3571675" y="8507"/>
                  </a:cubicBezTo>
                  <a:cubicBezTo>
                    <a:pt x="3577122" y="13955"/>
                    <a:pt x="3580182" y="21343"/>
                    <a:pt x="3580182" y="29046"/>
                  </a:cubicBezTo>
                  <a:lnTo>
                    <a:pt x="3580182" y="512195"/>
                  </a:lnTo>
                  <a:cubicBezTo>
                    <a:pt x="3580182" y="528236"/>
                    <a:pt x="3567178" y="541241"/>
                    <a:pt x="3551136" y="541241"/>
                  </a:cubicBezTo>
                  <a:lnTo>
                    <a:pt x="29046" y="541241"/>
                  </a:lnTo>
                  <a:cubicBezTo>
                    <a:pt x="21343" y="541241"/>
                    <a:pt x="13955" y="538181"/>
                    <a:pt x="8507" y="532733"/>
                  </a:cubicBezTo>
                  <a:cubicBezTo>
                    <a:pt x="3060" y="527286"/>
                    <a:pt x="0" y="519898"/>
                    <a:pt x="0" y="512195"/>
                  </a:cubicBezTo>
                  <a:lnTo>
                    <a:pt x="0" y="29046"/>
                  </a:lnTo>
                  <a:cubicBezTo>
                    <a:pt x="0" y="21343"/>
                    <a:pt x="3060" y="13955"/>
                    <a:pt x="8507" y="8507"/>
                  </a:cubicBezTo>
                  <a:cubicBezTo>
                    <a:pt x="13955" y="3060"/>
                    <a:pt x="21343" y="0"/>
                    <a:pt x="2904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580182" cy="579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296333" y="4374114"/>
            <a:ext cx="1359350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 ran </a:t>
            </a:r>
            <a:r>
              <a:rPr lang="en-US" sz="3200" u="sng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</a:t>
            </a: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she was scared.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30931" y="6261092"/>
            <a:ext cx="1732430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</a:t>
            </a: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is the clause ‘</a:t>
            </a:r>
            <a:r>
              <a:rPr lang="en-US" sz="3200" dirty="0">
                <a:solidFill>
                  <a:srgbClr val="FF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she was very scared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’ this is because it doesn’t make sense without the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original sentence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‘</a:t>
            </a:r>
            <a:r>
              <a:rPr lang="en-US" sz="3200" dirty="0">
                <a:solidFill>
                  <a:srgbClr val="00B0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 ran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’.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30931" y="8168032"/>
            <a:ext cx="1732430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Subordinate clauses always start with subordinating conjunctions. What is the subordinating conjunction in this sentence?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9D1F4A0B-FEE2-13AC-79AC-62641BD5EBED}"/>
              </a:ext>
            </a:extLst>
          </p:cNvPr>
          <p:cNvSpPr txBox="1"/>
          <p:nvPr/>
        </p:nvSpPr>
        <p:spPr>
          <a:xfrm>
            <a:off x="481845" y="1531112"/>
            <a:ext cx="17324309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GB" sz="3200" dirty="0">
                <a:latin typeface="Playwrite US Modern" pitchFamily="2" charset="0"/>
              </a:rPr>
              <a:t>Subordination is when one part of a sentence depends on another part to make sense. It’s used to join a main clause (makes sense on its own) with a subordinate clause (doesn’t make sense on its own).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81845" y="1531112"/>
            <a:ext cx="17324309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GB" sz="3200" dirty="0">
                <a:latin typeface="Playwrite US Modern" pitchFamily="2" charset="0"/>
              </a:rPr>
              <a:t>Subordination is when one part of a sentence depends on another part to make sense. It’s used to join a main clause (makes sense on its own) with a subordinate clause (doesn’t make sense on its own).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296333" y="3634568"/>
            <a:ext cx="13593505" cy="2055024"/>
            <a:chOff x="0" y="0"/>
            <a:chExt cx="3580182" cy="54124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580182" cy="541241"/>
            </a:xfrm>
            <a:custGeom>
              <a:avLst/>
              <a:gdLst/>
              <a:ahLst/>
              <a:cxnLst/>
              <a:rect l="l" t="t" r="r" b="b"/>
              <a:pathLst>
                <a:path w="3580182" h="541241">
                  <a:moveTo>
                    <a:pt x="29046" y="0"/>
                  </a:moveTo>
                  <a:lnTo>
                    <a:pt x="3551136" y="0"/>
                  </a:lnTo>
                  <a:cubicBezTo>
                    <a:pt x="3558840" y="0"/>
                    <a:pt x="3566228" y="3060"/>
                    <a:pt x="3571675" y="8507"/>
                  </a:cubicBezTo>
                  <a:cubicBezTo>
                    <a:pt x="3577122" y="13955"/>
                    <a:pt x="3580182" y="21343"/>
                    <a:pt x="3580182" y="29046"/>
                  </a:cubicBezTo>
                  <a:lnTo>
                    <a:pt x="3580182" y="512195"/>
                  </a:lnTo>
                  <a:cubicBezTo>
                    <a:pt x="3580182" y="528236"/>
                    <a:pt x="3567178" y="541241"/>
                    <a:pt x="3551136" y="541241"/>
                  </a:cubicBezTo>
                  <a:lnTo>
                    <a:pt x="29046" y="541241"/>
                  </a:lnTo>
                  <a:cubicBezTo>
                    <a:pt x="21343" y="541241"/>
                    <a:pt x="13955" y="538181"/>
                    <a:pt x="8507" y="532733"/>
                  </a:cubicBezTo>
                  <a:cubicBezTo>
                    <a:pt x="3060" y="527286"/>
                    <a:pt x="0" y="519898"/>
                    <a:pt x="0" y="512195"/>
                  </a:cubicBezTo>
                  <a:lnTo>
                    <a:pt x="0" y="29046"/>
                  </a:lnTo>
                  <a:cubicBezTo>
                    <a:pt x="0" y="21343"/>
                    <a:pt x="3060" y="13955"/>
                    <a:pt x="8507" y="8507"/>
                  </a:cubicBezTo>
                  <a:cubicBezTo>
                    <a:pt x="13955" y="3060"/>
                    <a:pt x="21343" y="0"/>
                    <a:pt x="2904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580182" cy="579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296333" y="4374114"/>
            <a:ext cx="1359350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 ran </a:t>
            </a:r>
            <a:r>
              <a:rPr lang="en-US" sz="3200" u="sng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</a:t>
            </a: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she was scared.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30931" y="6261092"/>
            <a:ext cx="17324309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GB" sz="3200" dirty="0">
                <a:latin typeface="Playwrite US Modern" pitchFamily="2" charset="0"/>
              </a:rPr>
              <a:t>In this sentence, the subordinating conjunction is 'because’.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01721" y="3938696"/>
            <a:ext cx="11714733" cy="4114800"/>
          </a:xfrm>
          <a:custGeom>
            <a:avLst/>
            <a:gdLst/>
            <a:ahLst/>
            <a:cxnLst/>
            <a:rect l="l" t="t" r="r" b="b"/>
            <a:pathLst>
              <a:path w="11714733" h="4114800">
                <a:moveTo>
                  <a:pt x="0" y="0"/>
                </a:moveTo>
                <a:lnTo>
                  <a:pt x="11714733" y="0"/>
                </a:lnTo>
                <a:lnTo>
                  <a:pt x="1171473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TextBox 3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3614" y="1390150"/>
            <a:ext cx="16885686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Although the subordinate clause makes our sentences more detailed, it is not as important as the main clause.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501721" y="4305300"/>
            <a:ext cx="4270679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Katie ran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59086" y="3188453"/>
            <a:ext cx="7328713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because she was scared.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8738190"/>
            <a:ext cx="18288000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because the subordinate clause ‘because she was scared’ doesn't make sense by itself.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691563" y="2500895"/>
            <a:ext cx="3086100" cy="30861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3131"/>
            </a:solid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FFFFFF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because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574786" y="2500895"/>
            <a:ext cx="3086100" cy="30861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914D"/>
            </a:solid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FFFFFF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if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460986" y="2500895"/>
            <a:ext cx="3086100" cy="30861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FFFFFF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when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347186" y="2500895"/>
            <a:ext cx="3086100" cy="308610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0AFDF"/>
            </a:solidFill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 dirty="0">
                  <a:solidFill>
                    <a:srgbClr val="FFFFFF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that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0" y="1545247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are four subordinating conjunctions.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18570" y="6385845"/>
            <a:ext cx="1809713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extend the sentence ‘Orla can go ice skating’ by adding a subordinate clause starting with one of the conjunctions above.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691563" y="8188012"/>
            <a:ext cx="14741723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“Orla can go ice skating if she is good at school.”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7174D7-A648-FF33-3843-CC1155E93A95}"/>
              </a:ext>
            </a:extLst>
          </p:cNvPr>
          <p:cNvSpPr txBox="1"/>
          <p:nvPr/>
        </p:nvSpPr>
        <p:spPr>
          <a:xfrm>
            <a:off x="1691562" y="9281337"/>
            <a:ext cx="14741723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“Orla can go ice skating because it is her birthday.”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319189" y="7767306"/>
            <a:ext cx="1873237" cy="1601618"/>
          </a:xfrm>
          <a:custGeom>
            <a:avLst/>
            <a:gdLst/>
            <a:ahLst/>
            <a:cxnLst/>
            <a:rect l="l" t="t" r="r" b="b"/>
            <a:pathLst>
              <a:path w="1873237" h="1601618">
                <a:moveTo>
                  <a:pt x="0" y="0"/>
                </a:moveTo>
                <a:lnTo>
                  <a:pt x="1873237" y="0"/>
                </a:lnTo>
                <a:lnTo>
                  <a:pt x="1873237" y="1601618"/>
                </a:lnTo>
                <a:lnTo>
                  <a:pt x="0" y="1601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Freeform 3"/>
          <p:cNvSpPr/>
          <p:nvPr/>
        </p:nvSpPr>
        <p:spPr>
          <a:xfrm>
            <a:off x="13256414" y="6074895"/>
            <a:ext cx="4452778" cy="3506563"/>
          </a:xfrm>
          <a:custGeom>
            <a:avLst/>
            <a:gdLst/>
            <a:ahLst/>
            <a:cxnLst/>
            <a:rect l="l" t="t" r="r" b="b"/>
            <a:pathLst>
              <a:path w="4452778" h="3506563">
                <a:moveTo>
                  <a:pt x="0" y="0"/>
                </a:moveTo>
                <a:lnTo>
                  <a:pt x="4452778" y="0"/>
                </a:lnTo>
                <a:lnTo>
                  <a:pt x="4452778" y="3506563"/>
                </a:lnTo>
                <a:lnTo>
                  <a:pt x="0" y="35065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Subordination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19346" y="1637883"/>
            <a:ext cx="17289846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part of the sentence which has the subordinating conjunction and the phrase after it is known as the subordinate clause.  Can you find the subordinate clause?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19346" y="3657681"/>
            <a:ext cx="10313768" cy="390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 barked because it was raining.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will go swimming if it rains.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will go outside when it is sunny.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Ben ate the cake that was on the table.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22789" y="9533833"/>
            <a:ext cx="946603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</TotalTime>
  <Words>827</Words>
  <Application>Microsoft Macintosh PowerPoint</Application>
  <PresentationFormat>Custom</PresentationFormat>
  <Paragraphs>99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Playwrite US Modern</vt:lpstr>
      <vt:lpstr>Aptos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Subordination</dc:title>
  <cp:lastModifiedBy>Alice Sewell</cp:lastModifiedBy>
  <cp:revision>5</cp:revision>
  <dcterms:created xsi:type="dcterms:W3CDTF">2006-08-16T00:00:00Z</dcterms:created>
  <dcterms:modified xsi:type="dcterms:W3CDTF">2025-09-12T13:20:26Z</dcterms:modified>
  <dc:identifier>DAFb4Gz-auc</dc:identifier>
</cp:coreProperties>
</file>