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3" r:id="rId1"/>
    <p:sldMasterId id="2147483660" r:id="rId2"/>
  </p:sldMasterIdLst>
  <p:notesMasterIdLst>
    <p:notesMasterId r:id="rId21"/>
  </p:notesMasterIdLst>
  <p:handoutMasterIdLst>
    <p:handoutMasterId r:id="rId22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8288000" cy="10287000"/>
  <p:notesSz cx="6858000" cy="9144000"/>
  <p:embeddedFontLst>
    <p:embeddedFont>
      <p:font typeface="Playwrite US Modern" pitchFamily="2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684" autoAdjust="0"/>
  </p:normalViewPr>
  <p:slideViewPr>
    <p:cSldViewPr>
      <p:cViewPr varScale="1">
        <p:scale>
          <a:sx n="70" d="100"/>
          <a:sy n="70" d="100"/>
        </p:scale>
        <p:origin x="840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3928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1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CD30496-78A6-9FB9-1FAE-24D161F0133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CAAC2D-8CB7-0872-10BD-1F89B70C194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8A412D-94A7-5542-AF75-86878CF861A8}" type="datetimeFigureOut">
              <a:rPr lang="en-GB" smtClean="0"/>
              <a:t>12/09/2025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7F2B14-730D-3E99-717F-2EF43041CE0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9D5B5D-455D-D93B-8827-C7E86B00B90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16EE9E-3E3C-7246-8F72-B778D0F8CB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0432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8EC479-72F4-194B-8901-D8B8C57E5F79}" type="datetimeFigureOut">
              <a:rPr lang="en-GB" smtClean="0"/>
              <a:t>12/09/2025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562D9B-F4B9-7644-87D5-51052D95697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6241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562D9B-F4B9-7644-87D5-51052D95697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859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918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921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0312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355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4582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7917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27137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83165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7342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3883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328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41612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9581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6284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0459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8756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755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191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0379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200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747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863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2775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516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A group of colorful objects&#10;&#10;Description automatically generated">
            <a:extLst>
              <a:ext uri="{FF2B5EF4-FFF2-40B4-BE49-F238E27FC236}">
                <a16:creationId xmlns:a16="http://schemas.microsoft.com/office/drawing/2014/main" id="{39DAE95B-DBCE-6393-2A8F-07803811ACD7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19"/>
            <a:ext cx="1828800" cy="753856"/>
          </a:xfrm>
          <a:prstGeom prst="rect">
            <a:avLst/>
          </a:prstGeom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id="{D3BA3DB6-BF25-B084-32D4-D43DDC5D2A7A}"/>
              </a:ext>
            </a:extLst>
          </p:cNvPr>
          <p:cNvSpPr txBox="1"/>
          <p:nvPr userDrawn="1"/>
        </p:nvSpPr>
        <p:spPr>
          <a:xfrm>
            <a:off x="13868400" y="9805019"/>
            <a:ext cx="6136640" cy="4743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1100" u="none" dirty="0">
                <a:solidFill>
                  <a:schemeClr val="bg1">
                    <a:lumMod val="75000"/>
                  </a:schemeClr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1696086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D3BA3DB6-BF25-B084-32D4-D43DDC5D2A7A}"/>
              </a:ext>
            </a:extLst>
          </p:cNvPr>
          <p:cNvSpPr txBox="1"/>
          <p:nvPr userDrawn="1"/>
        </p:nvSpPr>
        <p:spPr>
          <a:xfrm>
            <a:off x="13868400" y="9805019"/>
            <a:ext cx="6136640" cy="4743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1100" u="none" dirty="0">
                <a:solidFill>
                  <a:schemeClr val="bg1">
                    <a:lumMod val="75000"/>
                  </a:schemeClr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1775345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3099330"/>
            <a:ext cx="18288000" cy="2213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99"/>
              </a:lnSpc>
              <a:spcBef>
                <a:spcPct val="0"/>
              </a:spcBef>
            </a:pPr>
            <a:r>
              <a:rPr lang="en-US" sz="12999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Verbs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6080915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To understand what verbs are.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-30541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Verbs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1377396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Find the verbs in the sentences below.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08819" y="2326708"/>
            <a:ext cx="16466366" cy="55859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Maria </a:t>
            </a: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spoke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to her mum.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boys </a:t>
            </a: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danced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Sam </a:t>
            </a: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hopped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to school.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Marie </a:t>
            </a: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cooks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for her sister. 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Autumn </a:t>
            </a: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is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a happy baby.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4006969" y="5830824"/>
            <a:ext cx="3522979" cy="2822787"/>
          </a:xfrm>
          <a:custGeom>
            <a:avLst/>
            <a:gdLst/>
            <a:ahLst/>
            <a:cxnLst/>
            <a:rect l="l" t="t" r="r" b="b"/>
            <a:pathLst>
              <a:path w="3522979" h="2822787">
                <a:moveTo>
                  <a:pt x="0" y="0"/>
                </a:moveTo>
                <a:lnTo>
                  <a:pt x="3522979" y="0"/>
                </a:lnTo>
                <a:lnTo>
                  <a:pt x="3522979" y="2822787"/>
                </a:lnTo>
                <a:lnTo>
                  <a:pt x="0" y="28227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0" y="8909057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These words are verbs because they are doing or being words.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-30541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Verbs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1377396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Some sentences may have more than one verb. </a:t>
            </a:r>
          </a:p>
        </p:txBody>
      </p:sp>
      <p:sp>
        <p:nvSpPr>
          <p:cNvPr id="4" name="Freeform 4"/>
          <p:cNvSpPr/>
          <p:nvPr/>
        </p:nvSpPr>
        <p:spPr>
          <a:xfrm>
            <a:off x="2255473" y="4523252"/>
            <a:ext cx="3267252" cy="3083469"/>
          </a:xfrm>
          <a:custGeom>
            <a:avLst/>
            <a:gdLst/>
            <a:ahLst/>
            <a:cxnLst/>
            <a:rect l="l" t="t" r="r" b="b"/>
            <a:pathLst>
              <a:path w="3267252" h="3083469">
                <a:moveTo>
                  <a:pt x="0" y="0"/>
                </a:moveTo>
                <a:lnTo>
                  <a:pt x="3267252" y="0"/>
                </a:lnTo>
                <a:lnTo>
                  <a:pt x="3267252" y="3083469"/>
                </a:lnTo>
                <a:lnTo>
                  <a:pt x="0" y="308346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3114736" y="4593318"/>
            <a:ext cx="2777118" cy="3330877"/>
          </a:xfrm>
          <a:custGeom>
            <a:avLst/>
            <a:gdLst/>
            <a:ahLst/>
            <a:cxnLst/>
            <a:rect l="l" t="t" r="r" b="b"/>
            <a:pathLst>
              <a:path w="2777118" h="3330877">
                <a:moveTo>
                  <a:pt x="0" y="0"/>
                </a:moveTo>
                <a:lnTo>
                  <a:pt x="2777118" y="0"/>
                </a:lnTo>
                <a:lnTo>
                  <a:pt x="2777118" y="3330876"/>
                </a:lnTo>
                <a:lnTo>
                  <a:pt x="0" y="33308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607724" y="2951843"/>
            <a:ext cx="6857519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teachers watched the children sing and dance.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902361" y="2951843"/>
            <a:ext cx="7201869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sister painted her brother a picture because he was sad.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0" y="8970334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How many verbs can you find in these sentences?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-30541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Verbs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1377396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Some sentences may have more than one verb. </a:t>
            </a:r>
          </a:p>
        </p:txBody>
      </p:sp>
      <p:sp>
        <p:nvSpPr>
          <p:cNvPr id="4" name="Freeform 4"/>
          <p:cNvSpPr/>
          <p:nvPr/>
        </p:nvSpPr>
        <p:spPr>
          <a:xfrm>
            <a:off x="2255473" y="4523252"/>
            <a:ext cx="3267252" cy="3083469"/>
          </a:xfrm>
          <a:custGeom>
            <a:avLst/>
            <a:gdLst/>
            <a:ahLst/>
            <a:cxnLst/>
            <a:rect l="l" t="t" r="r" b="b"/>
            <a:pathLst>
              <a:path w="3267252" h="3083469">
                <a:moveTo>
                  <a:pt x="0" y="0"/>
                </a:moveTo>
                <a:lnTo>
                  <a:pt x="3267252" y="0"/>
                </a:lnTo>
                <a:lnTo>
                  <a:pt x="3267252" y="3083469"/>
                </a:lnTo>
                <a:lnTo>
                  <a:pt x="0" y="308346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3114736" y="4593318"/>
            <a:ext cx="2777118" cy="3330877"/>
          </a:xfrm>
          <a:custGeom>
            <a:avLst/>
            <a:gdLst/>
            <a:ahLst/>
            <a:cxnLst/>
            <a:rect l="l" t="t" r="r" b="b"/>
            <a:pathLst>
              <a:path w="2777118" h="3330877">
                <a:moveTo>
                  <a:pt x="0" y="0"/>
                </a:moveTo>
                <a:lnTo>
                  <a:pt x="2777118" y="0"/>
                </a:lnTo>
                <a:lnTo>
                  <a:pt x="2777118" y="3330876"/>
                </a:lnTo>
                <a:lnTo>
                  <a:pt x="0" y="33308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607724" y="2951843"/>
            <a:ext cx="6857519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teachers </a:t>
            </a: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watched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the children </a:t>
            </a: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sing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and </a:t>
            </a: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dance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902361" y="2951843"/>
            <a:ext cx="7201869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sister </a:t>
            </a: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painted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her brother a picture because he </a:t>
            </a: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was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sad.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-30541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Verbs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1257029"/>
            <a:ext cx="18288000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Joe has spilt paint all over the verbs in the sentence. Can you think of some verbs that could complete the sentences?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24797" y="2951278"/>
            <a:ext cx="1111951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boys   _______ a picture.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85722" y="5418171"/>
            <a:ext cx="14806677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Sophie  _______ on the trampoline.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24797" y="8281422"/>
            <a:ext cx="10311705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Sam  _______ in his room. </a:t>
            </a:r>
          </a:p>
        </p:txBody>
      </p:sp>
      <p:sp>
        <p:nvSpPr>
          <p:cNvPr id="7" name="Freeform 7"/>
          <p:cNvSpPr/>
          <p:nvPr/>
        </p:nvSpPr>
        <p:spPr>
          <a:xfrm rot="1947753">
            <a:off x="1161137" y="7836454"/>
            <a:ext cx="2444644" cy="1946548"/>
          </a:xfrm>
          <a:custGeom>
            <a:avLst/>
            <a:gdLst/>
            <a:ahLst/>
            <a:cxnLst/>
            <a:rect l="l" t="t" r="r" b="b"/>
            <a:pathLst>
              <a:path w="2444644" h="1946548">
                <a:moveTo>
                  <a:pt x="0" y="0"/>
                </a:moveTo>
                <a:lnTo>
                  <a:pt x="2444644" y="0"/>
                </a:lnTo>
                <a:lnTo>
                  <a:pt x="2444644" y="1946548"/>
                </a:lnTo>
                <a:lnTo>
                  <a:pt x="0" y="19465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 rot="1947753">
            <a:off x="2175732" y="2504410"/>
            <a:ext cx="2449419" cy="1950350"/>
          </a:xfrm>
          <a:custGeom>
            <a:avLst/>
            <a:gdLst/>
            <a:ahLst/>
            <a:cxnLst/>
            <a:rect l="l" t="t" r="r" b="b"/>
            <a:pathLst>
              <a:path w="2449419" h="1950350">
                <a:moveTo>
                  <a:pt x="0" y="0"/>
                </a:moveTo>
                <a:lnTo>
                  <a:pt x="2449419" y="0"/>
                </a:lnTo>
                <a:lnTo>
                  <a:pt x="2449419" y="1950350"/>
                </a:lnTo>
                <a:lnTo>
                  <a:pt x="0" y="19503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 rot="1947753">
            <a:off x="1533450" y="4946371"/>
            <a:ext cx="2512041" cy="2000212"/>
          </a:xfrm>
          <a:custGeom>
            <a:avLst/>
            <a:gdLst/>
            <a:ahLst/>
            <a:cxnLst/>
            <a:rect l="l" t="t" r="r" b="b"/>
            <a:pathLst>
              <a:path w="2512041" h="2000212">
                <a:moveTo>
                  <a:pt x="0" y="0"/>
                </a:moveTo>
                <a:lnTo>
                  <a:pt x="2512041" y="0"/>
                </a:lnTo>
                <a:lnTo>
                  <a:pt x="2512041" y="2000212"/>
                </a:lnTo>
                <a:lnTo>
                  <a:pt x="0" y="200021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-30541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Verbs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1257029"/>
            <a:ext cx="18288000" cy="5507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GB" sz="3200" dirty="0">
                <a:latin typeface="Playwrite US Modern" pitchFamily="2" charset="0"/>
              </a:rPr>
              <a:t>Joe's messy paint is cleaned up. Here are the verbs!</a:t>
            </a:r>
            <a:endParaRPr lang="en-US" sz="3200" dirty="0">
              <a:solidFill>
                <a:srgbClr val="000000"/>
              </a:solidFill>
              <a:latin typeface="Playwrite US Modern" pitchFamily="2" charset="0"/>
              <a:ea typeface="Playwrite US Modern"/>
              <a:cs typeface="Playwrite US Modern"/>
              <a:sym typeface="Playwrite US Modern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24797" y="2951278"/>
            <a:ext cx="1111951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boys </a:t>
            </a: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paint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a picture.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23099" y="5418171"/>
            <a:ext cx="12711901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Sophie  </a:t>
            </a: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jumped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on the trampoline.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24797" y="8281422"/>
            <a:ext cx="10311705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Sam </a:t>
            </a: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was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in his room. </a:t>
            </a:r>
          </a:p>
        </p:txBody>
      </p:sp>
      <p:sp>
        <p:nvSpPr>
          <p:cNvPr id="7" name="Freeform 7"/>
          <p:cNvSpPr/>
          <p:nvPr/>
        </p:nvSpPr>
        <p:spPr>
          <a:xfrm>
            <a:off x="14916624" y="6185102"/>
            <a:ext cx="2090157" cy="2624626"/>
          </a:xfrm>
          <a:custGeom>
            <a:avLst/>
            <a:gdLst/>
            <a:ahLst/>
            <a:cxnLst/>
            <a:rect l="l" t="t" r="r" b="b"/>
            <a:pathLst>
              <a:path w="2090157" h="2624626">
                <a:moveTo>
                  <a:pt x="0" y="0"/>
                </a:moveTo>
                <a:lnTo>
                  <a:pt x="2090156" y="0"/>
                </a:lnTo>
                <a:lnTo>
                  <a:pt x="2090156" y="2624626"/>
                </a:lnTo>
                <a:lnTo>
                  <a:pt x="0" y="26246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18762" y="2643630"/>
            <a:ext cx="12211907" cy="1728781"/>
            <a:chOff x="0" y="0"/>
            <a:chExt cx="3216305" cy="45531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16305" cy="455317"/>
            </a:xfrm>
            <a:custGeom>
              <a:avLst/>
              <a:gdLst/>
              <a:ahLst/>
              <a:cxnLst/>
              <a:rect l="l" t="t" r="r" b="b"/>
              <a:pathLst>
                <a:path w="3216305" h="455317">
                  <a:moveTo>
                    <a:pt x="32332" y="0"/>
                  </a:moveTo>
                  <a:lnTo>
                    <a:pt x="3183973" y="0"/>
                  </a:lnTo>
                  <a:cubicBezTo>
                    <a:pt x="3201829" y="0"/>
                    <a:pt x="3216305" y="14476"/>
                    <a:pt x="3216305" y="32332"/>
                  </a:cubicBezTo>
                  <a:lnTo>
                    <a:pt x="3216305" y="422984"/>
                  </a:lnTo>
                  <a:cubicBezTo>
                    <a:pt x="3216305" y="431560"/>
                    <a:pt x="3212898" y="439783"/>
                    <a:pt x="3206835" y="445847"/>
                  </a:cubicBezTo>
                  <a:cubicBezTo>
                    <a:pt x="3200771" y="451910"/>
                    <a:pt x="3192548" y="455317"/>
                    <a:pt x="3183973" y="455317"/>
                  </a:cubicBezTo>
                  <a:lnTo>
                    <a:pt x="32332" y="455317"/>
                  </a:lnTo>
                  <a:cubicBezTo>
                    <a:pt x="23757" y="455317"/>
                    <a:pt x="15533" y="451910"/>
                    <a:pt x="9470" y="445847"/>
                  </a:cubicBezTo>
                  <a:cubicBezTo>
                    <a:pt x="3406" y="439783"/>
                    <a:pt x="0" y="431560"/>
                    <a:pt x="0" y="422984"/>
                  </a:cubicBezTo>
                  <a:lnTo>
                    <a:pt x="0" y="32332"/>
                  </a:lnTo>
                  <a:cubicBezTo>
                    <a:pt x="0" y="23757"/>
                    <a:pt x="3406" y="15533"/>
                    <a:pt x="9470" y="9470"/>
                  </a:cubicBezTo>
                  <a:cubicBezTo>
                    <a:pt x="15533" y="3406"/>
                    <a:pt x="23757" y="0"/>
                    <a:pt x="3233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216305" cy="4934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0" y="-30541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Verbs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1257029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Marcus is thinking of a verb that can go in the missing space.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918762" y="3220055"/>
            <a:ext cx="1221190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lion ________ at the boys and girls. </a:t>
            </a:r>
          </a:p>
        </p:txBody>
      </p:sp>
      <p:sp>
        <p:nvSpPr>
          <p:cNvPr id="9" name="Freeform 9"/>
          <p:cNvSpPr/>
          <p:nvPr/>
        </p:nvSpPr>
        <p:spPr>
          <a:xfrm>
            <a:off x="8407644" y="8168631"/>
            <a:ext cx="1472713" cy="1259169"/>
          </a:xfrm>
          <a:custGeom>
            <a:avLst/>
            <a:gdLst/>
            <a:ahLst/>
            <a:cxnLst/>
            <a:rect l="l" t="t" r="r" b="b"/>
            <a:pathLst>
              <a:path w="1472713" h="1259169">
                <a:moveTo>
                  <a:pt x="0" y="0"/>
                </a:moveTo>
                <a:lnTo>
                  <a:pt x="1472712" y="0"/>
                </a:lnTo>
                <a:lnTo>
                  <a:pt x="1472712" y="1259169"/>
                </a:lnTo>
                <a:lnTo>
                  <a:pt x="0" y="125916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TextBox 10"/>
          <p:cNvSpPr txBox="1"/>
          <p:nvPr/>
        </p:nvSpPr>
        <p:spPr>
          <a:xfrm>
            <a:off x="0" y="9636139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292525" y="5810686"/>
            <a:ext cx="14071646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 says the verb could be ‘France’. Is he correct? Explain why.</a:t>
            </a:r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CCAD94D4-B24E-7BED-15E0-EB1586F9ED2E}"/>
              </a:ext>
            </a:extLst>
          </p:cNvPr>
          <p:cNvSpPr/>
          <p:nvPr/>
        </p:nvSpPr>
        <p:spPr>
          <a:xfrm>
            <a:off x="0" y="4372411"/>
            <a:ext cx="2037003" cy="3593264"/>
          </a:xfrm>
          <a:custGeom>
            <a:avLst/>
            <a:gdLst/>
            <a:ahLst/>
            <a:cxnLst/>
            <a:rect l="l" t="t" r="r" b="b"/>
            <a:pathLst>
              <a:path w="2037003" h="3593264">
                <a:moveTo>
                  <a:pt x="0" y="0"/>
                </a:moveTo>
                <a:lnTo>
                  <a:pt x="2037003" y="0"/>
                </a:lnTo>
                <a:lnTo>
                  <a:pt x="2037003" y="3593265"/>
                </a:lnTo>
                <a:lnTo>
                  <a:pt x="0" y="359326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b="-69028"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18762" y="2643630"/>
            <a:ext cx="12211907" cy="1728781"/>
            <a:chOff x="0" y="0"/>
            <a:chExt cx="3216305" cy="45531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16305" cy="455317"/>
            </a:xfrm>
            <a:custGeom>
              <a:avLst/>
              <a:gdLst/>
              <a:ahLst/>
              <a:cxnLst/>
              <a:rect l="l" t="t" r="r" b="b"/>
              <a:pathLst>
                <a:path w="3216305" h="455317">
                  <a:moveTo>
                    <a:pt x="32332" y="0"/>
                  </a:moveTo>
                  <a:lnTo>
                    <a:pt x="3183973" y="0"/>
                  </a:lnTo>
                  <a:cubicBezTo>
                    <a:pt x="3201829" y="0"/>
                    <a:pt x="3216305" y="14476"/>
                    <a:pt x="3216305" y="32332"/>
                  </a:cubicBezTo>
                  <a:lnTo>
                    <a:pt x="3216305" y="422984"/>
                  </a:lnTo>
                  <a:cubicBezTo>
                    <a:pt x="3216305" y="431560"/>
                    <a:pt x="3212898" y="439783"/>
                    <a:pt x="3206835" y="445847"/>
                  </a:cubicBezTo>
                  <a:cubicBezTo>
                    <a:pt x="3200771" y="451910"/>
                    <a:pt x="3192548" y="455317"/>
                    <a:pt x="3183973" y="455317"/>
                  </a:cubicBezTo>
                  <a:lnTo>
                    <a:pt x="32332" y="455317"/>
                  </a:lnTo>
                  <a:cubicBezTo>
                    <a:pt x="23757" y="455317"/>
                    <a:pt x="15533" y="451910"/>
                    <a:pt x="9470" y="445847"/>
                  </a:cubicBezTo>
                  <a:cubicBezTo>
                    <a:pt x="3406" y="439783"/>
                    <a:pt x="0" y="431560"/>
                    <a:pt x="0" y="422984"/>
                  </a:cubicBezTo>
                  <a:lnTo>
                    <a:pt x="0" y="32332"/>
                  </a:lnTo>
                  <a:cubicBezTo>
                    <a:pt x="0" y="23757"/>
                    <a:pt x="3406" y="15533"/>
                    <a:pt x="9470" y="9470"/>
                  </a:cubicBezTo>
                  <a:cubicBezTo>
                    <a:pt x="15533" y="3406"/>
                    <a:pt x="23757" y="0"/>
                    <a:pt x="3233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216305" cy="4934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0" y="-30541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Verbs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1257029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Marcus is thinking of a verb that can go in the missing space.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918762" y="3220055"/>
            <a:ext cx="1221190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lion ________ at the boys and girls.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747520" y="5503047"/>
            <a:ext cx="14792960" cy="22849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 pitchFamily="2" charset="0"/>
                <a:ea typeface="Playwrite US Modern"/>
                <a:cs typeface="Playwrite US Modern"/>
                <a:sym typeface="Playwrite US Modern"/>
              </a:rPr>
              <a:t>No, ‘France’ is a noun (a naming word) not a verb because </a:t>
            </a:r>
            <a:r>
              <a:rPr lang="en-GB" sz="3200" dirty="0">
                <a:latin typeface="Playwrite US Modern" pitchFamily="2" charset="0"/>
              </a:rPr>
              <a:t>it does not describe an action or state in this sentence</a:t>
            </a:r>
            <a:r>
              <a:rPr lang="en-US" sz="3200" dirty="0">
                <a:solidFill>
                  <a:srgbClr val="000000"/>
                </a:solidFill>
                <a:latin typeface="Playwrite US Modern" pitchFamily="2" charset="0"/>
                <a:sym typeface="Playwrite US Modern"/>
              </a:rPr>
              <a:t>.</a:t>
            </a:r>
          </a:p>
          <a:p>
            <a:pPr algn="ctr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could the missing verb be? Think of two options.</a:t>
            </a:r>
          </a:p>
        </p:txBody>
      </p:sp>
      <p:sp>
        <p:nvSpPr>
          <p:cNvPr id="9" name="Freeform 9"/>
          <p:cNvSpPr/>
          <p:nvPr/>
        </p:nvSpPr>
        <p:spPr>
          <a:xfrm>
            <a:off x="0" y="4372411"/>
            <a:ext cx="2037003" cy="3593264"/>
          </a:xfrm>
          <a:custGeom>
            <a:avLst/>
            <a:gdLst/>
            <a:ahLst/>
            <a:cxnLst/>
            <a:rect l="l" t="t" r="r" b="b"/>
            <a:pathLst>
              <a:path w="2037003" h="3593264">
                <a:moveTo>
                  <a:pt x="0" y="0"/>
                </a:moveTo>
                <a:lnTo>
                  <a:pt x="2037003" y="0"/>
                </a:lnTo>
                <a:lnTo>
                  <a:pt x="2037003" y="3593265"/>
                </a:lnTo>
                <a:lnTo>
                  <a:pt x="0" y="35932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69028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8407644" y="8168631"/>
            <a:ext cx="1472713" cy="1259169"/>
          </a:xfrm>
          <a:custGeom>
            <a:avLst/>
            <a:gdLst/>
            <a:ahLst/>
            <a:cxnLst/>
            <a:rect l="l" t="t" r="r" b="b"/>
            <a:pathLst>
              <a:path w="1472713" h="1259169">
                <a:moveTo>
                  <a:pt x="0" y="0"/>
                </a:moveTo>
                <a:lnTo>
                  <a:pt x="1472712" y="0"/>
                </a:lnTo>
                <a:lnTo>
                  <a:pt x="1472712" y="1259169"/>
                </a:lnTo>
                <a:lnTo>
                  <a:pt x="0" y="125916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0" y="9636139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918762" y="2643630"/>
            <a:ext cx="12211907" cy="1728781"/>
            <a:chOff x="0" y="0"/>
            <a:chExt cx="3216305" cy="45531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216305" cy="455317"/>
            </a:xfrm>
            <a:custGeom>
              <a:avLst/>
              <a:gdLst/>
              <a:ahLst/>
              <a:cxnLst/>
              <a:rect l="l" t="t" r="r" b="b"/>
              <a:pathLst>
                <a:path w="3216305" h="455317">
                  <a:moveTo>
                    <a:pt x="32332" y="0"/>
                  </a:moveTo>
                  <a:lnTo>
                    <a:pt x="3183973" y="0"/>
                  </a:lnTo>
                  <a:cubicBezTo>
                    <a:pt x="3201829" y="0"/>
                    <a:pt x="3216305" y="14476"/>
                    <a:pt x="3216305" y="32332"/>
                  </a:cubicBezTo>
                  <a:lnTo>
                    <a:pt x="3216305" y="422984"/>
                  </a:lnTo>
                  <a:cubicBezTo>
                    <a:pt x="3216305" y="431560"/>
                    <a:pt x="3212898" y="439783"/>
                    <a:pt x="3206835" y="445847"/>
                  </a:cubicBezTo>
                  <a:cubicBezTo>
                    <a:pt x="3200771" y="451910"/>
                    <a:pt x="3192548" y="455317"/>
                    <a:pt x="3183973" y="455317"/>
                  </a:cubicBezTo>
                  <a:lnTo>
                    <a:pt x="32332" y="455317"/>
                  </a:lnTo>
                  <a:cubicBezTo>
                    <a:pt x="23757" y="455317"/>
                    <a:pt x="15533" y="451910"/>
                    <a:pt x="9470" y="445847"/>
                  </a:cubicBezTo>
                  <a:cubicBezTo>
                    <a:pt x="3406" y="439783"/>
                    <a:pt x="0" y="431560"/>
                    <a:pt x="0" y="422984"/>
                  </a:cubicBezTo>
                  <a:lnTo>
                    <a:pt x="0" y="32332"/>
                  </a:lnTo>
                  <a:cubicBezTo>
                    <a:pt x="0" y="23757"/>
                    <a:pt x="3406" y="15533"/>
                    <a:pt x="9470" y="9470"/>
                  </a:cubicBezTo>
                  <a:cubicBezTo>
                    <a:pt x="15533" y="3406"/>
                    <a:pt x="23757" y="0"/>
                    <a:pt x="3233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216305" cy="4934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0" y="-30541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Verbs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918762" y="3220055"/>
            <a:ext cx="1221190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lion </a:t>
            </a: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growled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at the boys and girls. 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2918762" y="6020236"/>
            <a:ext cx="12211907" cy="1728781"/>
            <a:chOff x="0" y="0"/>
            <a:chExt cx="3216305" cy="45531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216305" cy="455317"/>
            </a:xfrm>
            <a:custGeom>
              <a:avLst/>
              <a:gdLst/>
              <a:ahLst/>
              <a:cxnLst/>
              <a:rect l="l" t="t" r="r" b="b"/>
              <a:pathLst>
                <a:path w="3216305" h="455317">
                  <a:moveTo>
                    <a:pt x="32332" y="0"/>
                  </a:moveTo>
                  <a:lnTo>
                    <a:pt x="3183973" y="0"/>
                  </a:lnTo>
                  <a:cubicBezTo>
                    <a:pt x="3201829" y="0"/>
                    <a:pt x="3216305" y="14476"/>
                    <a:pt x="3216305" y="32332"/>
                  </a:cubicBezTo>
                  <a:lnTo>
                    <a:pt x="3216305" y="422984"/>
                  </a:lnTo>
                  <a:cubicBezTo>
                    <a:pt x="3216305" y="431560"/>
                    <a:pt x="3212898" y="439783"/>
                    <a:pt x="3206835" y="445847"/>
                  </a:cubicBezTo>
                  <a:cubicBezTo>
                    <a:pt x="3200771" y="451910"/>
                    <a:pt x="3192548" y="455317"/>
                    <a:pt x="3183973" y="455317"/>
                  </a:cubicBezTo>
                  <a:lnTo>
                    <a:pt x="32332" y="455317"/>
                  </a:lnTo>
                  <a:cubicBezTo>
                    <a:pt x="23757" y="455317"/>
                    <a:pt x="15533" y="451910"/>
                    <a:pt x="9470" y="445847"/>
                  </a:cubicBezTo>
                  <a:cubicBezTo>
                    <a:pt x="3406" y="439783"/>
                    <a:pt x="0" y="431560"/>
                    <a:pt x="0" y="422984"/>
                  </a:cubicBezTo>
                  <a:lnTo>
                    <a:pt x="0" y="32332"/>
                  </a:lnTo>
                  <a:cubicBezTo>
                    <a:pt x="0" y="23757"/>
                    <a:pt x="3406" y="15533"/>
                    <a:pt x="9470" y="9470"/>
                  </a:cubicBezTo>
                  <a:cubicBezTo>
                    <a:pt x="15533" y="3406"/>
                    <a:pt x="23757" y="0"/>
                    <a:pt x="3233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3216305" cy="4934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2918762" y="6596661"/>
            <a:ext cx="1221190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lion </a:t>
            </a: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roared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at the boys and girls. </a:t>
            </a:r>
          </a:p>
        </p:txBody>
      </p:sp>
      <p:sp>
        <p:nvSpPr>
          <p:cNvPr id="11" name="Freeform 11"/>
          <p:cNvSpPr/>
          <p:nvPr/>
        </p:nvSpPr>
        <p:spPr>
          <a:xfrm>
            <a:off x="2076479" y="1028700"/>
            <a:ext cx="3184465" cy="3606778"/>
          </a:xfrm>
          <a:custGeom>
            <a:avLst/>
            <a:gdLst/>
            <a:ahLst/>
            <a:cxnLst/>
            <a:rect l="l" t="t" r="r" b="b"/>
            <a:pathLst>
              <a:path w="3184465" h="3606778">
                <a:moveTo>
                  <a:pt x="0" y="0"/>
                </a:moveTo>
                <a:lnTo>
                  <a:pt x="3184465" y="0"/>
                </a:lnTo>
                <a:lnTo>
                  <a:pt x="3184465" y="3606778"/>
                </a:lnTo>
                <a:lnTo>
                  <a:pt x="0" y="36067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Freeform 12"/>
          <p:cNvSpPr/>
          <p:nvPr/>
        </p:nvSpPr>
        <p:spPr>
          <a:xfrm flipH="1">
            <a:off x="13087434" y="5081237"/>
            <a:ext cx="3184465" cy="3606778"/>
          </a:xfrm>
          <a:custGeom>
            <a:avLst/>
            <a:gdLst/>
            <a:ahLst/>
            <a:cxnLst/>
            <a:rect l="l" t="t" r="r" b="b"/>
            <a:pathLst>
              <a:path w="3184465" h="3606778">
                <a:moveTo>
                  <a:pt x="3184465" y="0"/>
                </a:moveTo>
                <a:lnTo>
                  <a:pt x="0" y="0"/>
                </a:lnTo>
                <a:lnTo>
                  <a:pt x="0" y="3606778"/>
                </a:lnTo>
                <a:lnTo>
                  <a:pt x="3184465" y="3606778"/>
                </a:lnTo>
                <a:lnTo>
                  <a:pt x="3184465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E7CECC2-5E6A-E843-C316-53C160AAA6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5345624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222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87189" y="2977867"/>
            <a:ext cx="3427725" cy="3427725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51948" y="0"/>
                  </a:moveTo>
                  <a:lnTo>
                    <a:pt x="760852" y="0"/>
                  </a:lnTo>
                  <a:cubicBezTo>
                    <a:pt x="789542" y="0"/>
                    <a:pt x="812800" y="23258"/>
                    <a:pt x="812800" y="51948"/>
                  </a:cubicBezTo>
                  <a:lnTo>
                    <a:pt x="812800" y="760852"/>
                  </a:lnTo>
                  <a:cubicBezTo>
                    <a:pt x="812800" y="789542"/>
                    <a:pt x="789542" y="812800"/>
                    <a:pt x="760852" y="812800"/>
                  </a:cubicBezTo>
                  <a:lnTo>
                    <a:pt x="51948" y="812800"/>
                  </a:lnTo>
                  <a:cubicBezTo>
                    <a:pt x="23258" y="812800"/>
                    <a:pt x="0" y="789542"/>
                    <a:pt x="0" y="760852"/>
                  </a:cubicBezTo>
                  <a:lnTo>
                    <a:pt x="0" y="51948"/>
                  </a:lnTo>
                  <a:cubicBezTo>
                    <a:pt x="0" y="23258"/>
                    <a:pt x="23258" y="0"/>
                    <a:pt x="51948" y="0"/>
                  </a:cubicBezTo>
                  <a:close/>
                </a:path>
              </a:pathLst>
            </a:custGeom>
            <a:blipFill>
              <a:blip r:embed="rId2"/>
              <a:stretch>
                <a:fillRect t="-13593" b="-13593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0" y="-30541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Verbs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5081739" y="2977867"/>
            <a:ext cx="3427725" cy="3427725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51948" y="0"/>
                  </a:moveTo>
                  <a:lnTo>
                    <a:pt x="760852" y="0"/>
                  </a:lnTo>
                  <a:cubicBezTo>
                    <a:pt x="789542" y="0"/>
                    <a:pt x="812800" y="23258"/>
                    <a:pt x="812800" y="51948"/>
                  </a:cubicBezTo>
                  <a:lnTo>
                    <a:pt x="812800" y="760852"/>
                  </a:lnTo>
                  <a:cubicBezTo>
                    <a:pt x="812800" y="789542"/>
                    <a:pt x="789542" y="812800"/>
                    <a:pt x="760852" y="812800"/>
                  </a:cubicBezTo>
                  <a:lnTo>
                    <a:pt x="51948" y="812800"/>
                  </a:lnTo>
                  <a:cubicBezTo>
                    <a:pt x="23258" y="812800"/>
                    <a:pt x="0" y="789542"/>
                    <a:pt x="0" y="760852"/>
                  </a:cubicBezTo>
                  <a:lnTo>
                    <a:pt x="0" y="51948"/>
                  </a:lnTo>
                  <a:cubicBezTo>
                    <a:pt x="0" y="23258"/>
                    <a:pt x="23258" y="0"/>
                    <a:pt x="51948" y="0"/>
                  </a:cubicBezTo>
                  <a:close/>
                </a:path>
              </a:pathLst>
            </a:custGeom>
            <a:blipFill>
              <a:blip r:embed="rId3"/>
              <a:stretch>
                <a:fillRect t="-3619" b="-3619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776290" y="2977867"/>
            <a:ext cx="3427725" cy="3427725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51948" y="0"/>
                  </a:moveTo>
                  <a:lnTo>
                    <a:pt x="760852" y="0"/>
                  </a:lnTo>
                  <a:cubicBezTo>
                    <a:pt x="789542" y="0"/>
                    <a:pt x="812800" y="23258"/>
                    <a:pt x="812800" y="51948"/>
                  </a:cubicBezTo>
                  <a:lnTo>
                    <a:pt x="812800" y="760852"/>
                  </a:lnTo>
                  <a:cubicBezTo>
                    <a:pt x="812800" y="789542"/>
                    <a:pt x="789542" y="812800"/>
                    <a:pt x="760852" y="812800"/>
                  </a:cubicBezTo>
                  <a:lnTo>
                    <a:pt x="51948" y="812800"/>
                  </a:lnTo>
                  <a:cubicBezTo>
                    <a:pt x="23258" y="812800"/>
                    <a:pt x="0" y="789542"/>
                    <a:pt x="0" y="760852"/>
                  </a:cubicBezTo>
                  <a:lnTo>
                    <a:pt x="0" y="51948"/>
                  </a:lnTo>
                  <a:cubicBezTo>
                    <a:pt x="0" y="23258"/>
                    <a:pt x="23258" y="0"/>
                    <a:pt x="51948" y="0"/>
                  </a:cubicBezTo>
                  <a:close/>
                </a:path>
              </a:pathLst>
            </a:custGeom>
            <a:blipFill>
              <a:blip r:embed="rId4"/>
              <a:stretch>
                <a:fillRect l="-21813" r="-21813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4473086" y="2977867"/>
            <a:ext cx="3427725" cy="3427725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51948" y="0"/>
                  </a:moveTo>
                  <a:lnTo>
                    <a:pt x="760852" y="0"/>
                  </a:lnTo>
                  <a:cubicBezTo>
                    <a:pt x="789542" y="0"/>
                    <a:pt x="812800" y="23258"/>
                    <a:pt x="812800" y="51948"/>
                  </a:cubicBezTo>
                  <a:lnTo>
                    <a:pt x="812800" y="760852"/>
                  </a:lnTo>
                  <a:cubicBezTo>
                    <a:pt x="812800" y="789542"/>
                    <a:pt x="789542" y="812800"/>
                    <a:pt x="760852" y="812800"/>
                  </a:cubicBezTo>
                  <a:lnTo>
                    <a:pt x="51948" y="812800"/>
                  </a:lnTo>
                  <a:cubicBezTo>
                    <a:pt x="23258" y="812800"/>
                    <a:pt x="0" y="789542"/>
                    <a:pt x="0" y="760852"/>
                  </a:cubicBezTo>
                  <a:lnTo>
                    <a:pt x="0" y="51948"/>
                  </a:lnTo>
                  <a:cubicBezTo>
                    <a:pt x="0" y="23258"/>
                    <a:pt x="23258" y="0"/>
                    <a:pt x="51948" y="0"/>
                  </a:cubicBezTo>
                  <a:close/>
                </a:path>
              </a:pathLst>
            </a:custGeom>
            <a:blipFill>
              <a:blip r:embed="rId5"/>
              <a:stretch>
                <a:fillRect l="-8997" r="-8997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0" y="1700061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All these words are verbs. Can you work out what a verb is?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04271" y="7110442"/>
            <a:ext cx="341004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runs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081739" y="7110442"/>
            <a:ext cx="341004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776290" y="7110442"/>
            <a:ext cx="341004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cooks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4472212" y="7110442"/>
            <a:ext cx="341004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writes</a:t>
            </a:r>
          </a:p>
        </p:txBody>
      </p:sp>
      <p:sp>
        <p:nvSpPr>
          <p:cNvPr id="16" name="Freeform 16"/>
          <p:cNvSpPr/>
          <p:nvPr/>
        </p:nvSpPr>
        <p:spPr>
          <a:xfrm>
            <a:off x="8407644" y="8168631"/>
            <a:ext cx="1472713" cy="1259169"/>
          </a:xfrm>
          <a:custGeom>
            <a:avLst/>
            <a:gdLst/>
            <a:ahLst/>
            <a:cxnLst/>
            <a:rect l="l" t="t" r="r" b="b"/>
            <a:pathLst>
              <a:path w="1472713" h="1259169">
                <a:moveTo>
                  <a:pt x="0" y="0"/>
                </a:moveTo>
                <a:lnTo>
                  <a:pt x="1472712" y="0"/>
                </a:lnTo>
                <a:lnTo>
                  <a:pt x="1472712" y="1259169"/>
                </a:lnTo>
                <a:lnTo>
                  <a:pt x="0" y="125916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7" name="TextBox 17"/>
          <p:cNvSpPr txBox="1"/>
          <p:nvPr/>
        </p:nvSpPr>
        <p:spPr>
          <a:xfrm>
            <a:off x="0" y="9636139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87189" y="2977867"/>
            <a:ext cx="3427725" cy="3427725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51948" y="0"/>
                  </a:moveTo>
                  <a:lnTo>
                    <a:pt x="760852" y="0"/>
                  </a:lnTo>
                  <a:cubicBezTo>
                    <a:pt x="789542" y="0"/>
                    <a:pt x="812800" y="23258"/>
                    <a:pt x="812800" y="51948"/>
                  </a:cubicBezTo>
                  <a:lnTo>
                    <a:pt x="812800" y="760852"/>
                  </a:lnTo>
                  <a:cubicBezTo>
                    <a:pt x="812800" y="789542"/>
                    <a:pt x="789542" y="812800"/>
                    <a:pt x="760852" y="812800"/>
                  </a:cubicBezTo>
                  <a:lnTo>
                    <a:pt x="51948" y="812800"/>
                  </a:lnTo>
                  <a:cubicBezTo>
                    <a:pt x="23258" y="812800"/>
                    <a:pt x="0" y="789542"/>
                    <a:pt x="0" y="760852"/>
                  </a:cubicBezTo>
                  <a:lnTo>
                    <a:pt x="0" y="51948"/>
                  </a:lnTo>
                  <a:cubicBezTo>
                    <a:pt x="0" y="23258"/>
                    <a:pt x="23258" y="0"/>
                    <a:pt x="51948" y="0"/>
                  </a:cubicBezTo>
                  <a:close/>
                </a:path>
              </a:pathLst>
            </a:custGeom>
            <a:blipFill>
              <a:blip r:embed="rId2"/>
              <a:stretch>
                <a:fillRect t="-13593" b="-13593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0" y="-30541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Verbs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5081739" y="2977867"/>
            <a:ext cx="3427725" cy="3427725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51948" y="0"/>
                  </a:moveTo>
                  <a:lnTo>
                    <a:pt x="760852" y="0"/>
                  </a:lnTo>
                  <a:cubicBezTo>
                    <a:pt x="789542" y="0"/>
                    <a:pt x="812800" y="23258"/>
                    <a:pt x="812800" y="51948"/>
                  </a:cubicBezTo>
                  <a:lnTo>
                    <a:pt x="812800" y="760852"/>
                  </a:lnTo>
                  <a:cubicBezTo>
                    <a:pt x="812800" y="789542"/>
                    <a:pt x="789542" y="812800"/>
                    <a:pt x="760852" y="812800"/>
                  </a:cubicBezTo>
                  <a:lnTo>
                    <a:pt x="51948" y="812800"/>
                  </a:lnTo>
                  <a:cubicBezTo>
                    <a:pt x="23258" y="812800"/>
                    <a:pt x="0" y="789542"/>
                    <a:pt x="0" y="760852"/>
                  </a:cubicBezTo>
                  <a:lnTo>
                    <a:pt x="0" y="51948"/>
                  </a:lnTo>
                  <a:cubicBezTo>
                    <a:pt x="0" y="23258"/>
                    <a:pt x="23258" y="0"/>
                    <a:pt x="51948" y="0"/>
                  </a:cubicBezTo>
                  <a:close/>
                </a:path>
              </a:pathLst>
            </a:custGeom>
            <a:blipFill>
              <a:blip r:embed="rId3"/>
              <a:stretch>
                <a:fillRect t="-3619" b="-3619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776290" y="2977867"/>
            <a:ext cx="3427725" cy="3427725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51948" y="0"/>
                  </a:moveTo>
                  <a:lnTo>
                    <a:pt x="760852" y="0"/>
                  </a:lnTo>
                  <a:cubicBezTo>
                    <a:pt x="789542" y="0"/>
                    <a:pt x="812800" y="23258"/>
                    <a:pt x="812800" y="51948"/>
                  </a:cubicBezTo>
                  <a:lnTo>
                    <a:pt x="812800" y="760852"/>
                  </a:lnTo>
                  <a:cubicBezTo>
                    <a:pt x="812800" y="789542"/>
                    <a:pt x="789542" y="812800"/>
                    <a:pt x="760852" y="812800"/>
                  </a:cubicBezTo>
                  <a:lnTo>
                    <a:pt x="51948" y="812800"/>
                  </a:lnTo>
                  <a:cubicBezTo>
                    <a:pt x="23258" y="812800"/>
                    <a:pt x="0" y="789542"/>
                    <a:pt x="0" y="760852"/>
                  </a:cubicBezTo>
                  <a:lnTo>
                    <a:pt x="0" y="51948"/>
                  </a:lnTo>
                  <a:cubicBezTo>
                    <a:pt x="0" y="23258"/>
                    <a:pt x="23258" y="0"/>
                    <a:pt x="51948" y="0"/>
                  </a:cubicBezTo>
                  <a:close/>
                </a:path>
              </a:pathLst>
            </a:custGeom>
            <a:blipFill>
              <a:blip r:embed="rId4"/>
              <a:stretch>
                <a:fillRect l="-21813" r="-21813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4473086" y="2977867"/>
            <a:ext cx="3427725" cy="3427725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51948" y="0"/>
                  </a:moveTo>
                  <a:lnTo>
                    <a:pt x="760852" y="0"/>
                  </a:lnTo>
                  <a:cubicBezTo>
                    <a:pt x="789542" y="0"/>
                    <a:pt x="812800" y="23258"/>
                    <a:pt x="812800" y="51948"/>
                  </a:cubicBezTo>
                  <a:lnTo>
                    <a:pt x="812800" y="760852"/>
                  </a:lnTo>
                  <a:cubicBezTo>
                    <a:pt x="812800" y="789542"/>
                    <a:pt x="789542" y="812800"/>
                    <a:pt x="760852" y="812800"/>
                  </a:cubicBezTo>
                  <a:lnTo>
                    <a:pt x="51948" y="812800"/>
                  </a:lnTo>
                  <a:cubicBezTo>
                    <a:pt x="23258" y="812800"/>
                    <a:pt x="0" y="789542"/>
                    <a:pt x="0" y="760852"/>
                  </a:cubicBezTo>
                  <a:lnTo>
                    <a:pt x="0" y="51948"/>
                  </a:lnTo>
                  <a:cubicBezTo>
                    <a:pt x="0" y="23258"/>
                    <a:pt x="23258" y="0"/>
                    <a:pt x="51948" y="0"/>
                  </a:cubicBezTo>
                  <a:close/>
                </a:path>
              </a:pathLst>
            </a:custGeom>
            <a:blipFill>
              <a:blip r:embed="rId5"/>
              <a:stretch>
                <a:fillRect l="-8997" r="-8997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0" y="1700061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All these words are verbs. Can you work out what a verb is?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04271" y="7110442"/>
            <a:ext cx="341004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5E17EB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runs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081739" y="7110442"/>
            <a:ext cx="341004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776290" y="7110442"/>
            <a:ext cx="341004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5E17EB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cooks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4472212" y="7110442"/>
            <a:ext cx="341004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5E17EB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writes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0" y="8156678"/>
            <a:ext cx="18288000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Verbs are </a:t>
            </a:r>
            <a:r>
              <a:rPr lang="en-US" sz="3200">
                <a:solidFill>
                  <a:srgbClr val="5E17EB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doing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or </a:t>
            </a: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being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words. They tell us what someone or something is being or doing.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468600" y="6667500"/>
            <a:ext cx="2160543" cy="2307656"/>
          </a:xfrm>
          <a:custGeom>
            <a:avLst/>
            <a:gdLst/>
            <a:ahLst/>
            <a:cxnLst/>
            <a:rect l="l" t="t" r="r" b="b"/>
            <a:pathLst>
              <a:path w="2160543" h="2307656">
                <a:moveTo>
                  <a:pt x="0" y="0"/>
                </a:moveTo>
                <a:lnTo>
                  <a:pt x="2160543" y="0"/>
                </a:lnTo>
                <a:lnTo>
                  <a:pt x="2160543" y="2307655"/>
                </a:lnTo>
                <a:lnTo>
                  <a:pt x="0" y="230765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0" y="-30541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Verbs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81000" y="1311844"/>
            <a:ext cx="16687800" cy="84635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Every sentence needs a verb. Without one, it isn’t a sentence!</a:t>
            </a:r>
          </a:p>
          <a:p>
            <a:pPr marL="345441" lvl="1"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/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802641" lvl="1" indent="-457200">
              <a:lnSpc>
                <a:spcPts val="448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Verbs are </a:t>
            </a:r>
            <a:r>
              <a:rPr lang="en-US" sz="3200" dirty="0">
                <a:solidFill>
                  <a:srgbClr val="00B05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doing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words. Words like ‘played’, ‘ate’ and ‘dance’ are doing verbs.</a:t>
            </a:r>
          </a:p>
          <a:p>
            <a:pPr marL="345441" lvl="1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</a:t>
            </a: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played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football yesterday. </a:t>
            </a:r>
          </a:p>
          <a:p>
            <a:pPr marL="345441" lvl="1"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/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Verbs are also </a:t>
            </a:r>
            <a:r>
              <a:rPr lang="en-US" sz="3200" dirty="0">
                <a:solidFill>
                  <a:schemeClr val="accent6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being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words. Words like ‘is’, ‘are’ and ‘was’ are all examples of being verbs. </a:t>
            </a:r>
          </a:p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  He </a:t>
            </a:r>
            <a:r>
              <a:rPr lang="en-US" sz="3200" dirty="0">
                <a:solidFill>
                  <a:schemeClr val="accent6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was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tired yesterday.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457200" indent="-457200" algn="l">
              <a:lnSpc>
                <a:spcPts val="448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Can you think of your own doing and being verbs?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933810" y="2407440"/>
          <a:ext cx="16325492" cy="5472120"/>
        </p:xfrm>
        <a:graphic>
          <a:graphicData uri="http://schemas.openxmlformats.org/drawingml/2006/table">
            <a:tbl>
              <a:tblPr/>
              <a:tblGrid>
                <a:gridCol w="40813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13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813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813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68030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Kate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dancing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climbed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girl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030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colourful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mop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jumped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sparkly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030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big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fire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dog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cat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30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smiled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were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huge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rough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3"/>
          <p:cNvSpPr txBox="1"/>
          <p:nvPr/>
        </p:nvSpPr>
        <p:spPr>
          <a:xfrm>
            <a:off x="0" y="-30541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Verbs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1377396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Find the verbs in the table.</a:t>
            </a:r>
          </a:p>
        </p:txBody>
      </p:sp>
      <p:sp>
        <p:nvSpPr>
          <p:cNvPr id="5" name="Freeform 5"/>
          <p:cNvSpPr/>
          <p:nvPr/>
        </p:nvSpPr>
        <p:spPr>
          <a:xfrm>
            <a:off x="8407644" y="8168631"/>
            <a:ext cx="1472713" cy="1259169"/>
          </a:xfrm>
          <a:custGeom>
            <a:avLst/>
            <a:gdLst/>
            <a:ahLst/>
            <a:cxnLst/>
            <a:rect l="l" t="t" r="r" b="b"/>
            <a:pathLst>
              <a:path w="1472713" h="1259169">
                <a:moveTo>
                  <a:pt x="0" y="0"/>
                </a:moveTo>
                <a:lnTo>
                  <a:pt x="1472712" y="0"/>
                </a:lnTo>
                <a:lnTo>
                  <a:pt x="1472712" y="1259169"/>
                </a:lnTo>
                <a:lnTo>
                  <a:pt x="0" y="125916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0" y="9636139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933810" y="2407440"/>
          <a:ext cx="16325492" cy="5472120"/>
        </p:xfrm>
        <a:graphic>
          <a:graphicData uri="http://schemas.openxmlformats.org/drawingml/2006/table">
            <a:tbl>
              <a:tblPr/>
              <a:tblGrid>
                <a:gridCol w="40813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13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813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813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68030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Kate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dancing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F6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climbed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F6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girl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030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colourful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mop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jumped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F6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sparkly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8030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big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fire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dog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cat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30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smiled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F6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were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F6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huge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rough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3"/>
          <p:cNvSpPr txBox="1"/>
          <p:nvPr/>
        </p:nvSpPr>
        <p:spPr>
          <a:xfrm>
            <a:off x="0" y="-30541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Verbs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1377396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Find the verbs in the table.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401408" y="8542387"/>
            <a:ext cx="1528248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know these words are verbs because they are all doing or being words.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1453" y="6324704"/>
            <a:ext cx="3578067" cy="2683550"/>
          </a:xfrm>
          <a:custGeom>
            <a:avLst/>
            <a:gdLst/>
            <a:ahLst/>
            <a:cxnLst/>
            <a:rect l="l" t="t" r="r" b="b"/>
            <a:pathLst>
              <a:path w="3578067" h="2683550">
                <a:moveTo>
                  <a:pt x="0" y="0"/>
                </a:moveTo>
                <a:lnTo>
                  <a:pt x="3578066" y="0"/>
                </a:lnTo>
                <a:lnTo>
                  <a:pt x="3578066" y="2683550"/>
                </a:lnTo>
                <a:lnTo>
                  <a:pt x="0" y="26835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0" y="-30541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Verbs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1377396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Add the missing verbs to sentences below.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8819" y="2326708"/>
            <a:ext cx="16466366" cy="55859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 _____________ upset. 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_____________ on the stage.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She _____________ her breakfast. 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They _____________ busy tomorrow.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Isla must _____________ home tomorrow night. 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8407644" y="8168631"/>
            <a:ext cx="1472713" cy="1259169"/>
          </a:xfrm>
          <a:custGeom>
            <a:avLst/>
            <a:gdLst/>
            <a:ahLst/>
            <a:cxnLst/>
            <a:rect l="l" t="t" r="r" b="b"/>
            <a:pathLst>
              <a:path w="1472713" h="1259169">
                <a:moveTo>
                  <a:pt x="0" y="0"/>
                </a:moveTo>
                <a:lnTo>
                  <a:pt x="1472712" y="0"/>
                </a:lnTo>
                <a:lnTo>
                  <a:pt x="1472712" y="1259169"/>
                </a:lnTo>
                <a:lnTo>
                  <a:pt x="0" y="125916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0" y="9636139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1453" y="6324704"/>
            <a:ext cx="3578067" cy="2683550"/>
          </a:xfrm>
          <a:custGeom>
            <a:avLst/>
            <a:gdLst/>
            <a:ahLst/>
            <a:cxnLst/>
            <a:rect l="l" t="t" r="r" b="b"/>
            <a:pathLst>
              <a:path w="3578067" h="2683550">
                <a:moveTo>
                  <a:pt x="0" y="0"/>
                </a:moveTo>
                <a:lnTo>
                  <a:pt x="3578066" y="0"/>
                </a:lnTo>
                <a:lnTo>
                  <a:pt x="3578066" y="2683550"/>
                </a:lnTo>
                <a:lnTo>
                  <a:pt x="0" y="26835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0" y="-30541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Verbs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1377396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Add the missing verbs to sentences below.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8819" y="2326708"/>
            <a:ext cx="16466366" cy="55859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 </a:t>
            </a: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is 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upset.  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</a:t>
            </a: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are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on the stage.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She </a:t>
            </a: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ate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her breakfast. 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They </a:t>
            </a: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are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busy tomorrow.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Isla must </a:t>
            </a: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walk 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home tomorrow night. 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-30541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Verbs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1377396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Find the verbs in the sentences below.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08819" y="2326708"/>
            <a:ext cx="16466366" cy="55859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Maria spoke to her mum.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boys danced.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Sam hopped to school.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Marie cooks for her sister. 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Autumn is a happy baby.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8407644" y="8168631"/>
            <a:ext cx="1472713" cy="1259169"/>
          </a:xfrm>
          <a:custGeom>
            <a:avLst/>
            <a:gdLst/>
            <a:ahLst/>
            <a:cxnLst/>
            <a:rect l="l" t="t" r="r" b="b"/>
            <a:pathLst>
              <a:path w="1472713" h="1259169">
                <a:moveTo>
                  <a:pt x="0" y="0"/>
                </a:moveTo>
                <a:lnTo>
                  <a:pt x="1472712" y="0"/>
                </a:lnTo>
                <a:lnTo>
                  <a:pt x="1472712" y="1259169"/>
                </a:lnTo>
                <a:lnTo>
                  <a:pt x="0" y="125916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0" y="9636139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  <p:sp>
        <p:nvSpPr>
          <p:cNvPr id="7" name="Freeform 7"/>
          <p:cNvSpPr/>
          <p:nvPr/>
        </p:nvSpPr>
        <p:spPr>
          <a:xfrm>
            <a:off x="14006969" y="5830824"/>
            <a:ext cx="3522979" cy="2822787"/>
          </a:xfrm>
          <a:custGeom>
            <a:avLst/>
            <a:gdLst/>
            <a:ahLst/>
            <a:cxnLst/>
            <a:rect l="l" t="t" r="r" b="b"/>
            <a:pathLst>
              <a:path w="3522979" h="2822787">
                <a:moveTo>
                  <a:pt x="0" y="0"/>
                </a:moveTo>
                <a:lnTo>
                  <a:pt x="3522979" y="0"/>
                </a:lnTo>
                <a:lnTo>
                  <a:pt x="3522979" y="2822787"/>
                </a:lnTo>
                <a:lnTo>
                  <a:pt x="0" y="28227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</TotalTime>
  <Words>670</Words>
  <Application>Microsoft Macintosh PowerPoint</Application>
  <PresentationFormat>Custom</PresentationFormat>
  <Paragraphs>149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Playwrite US Modern</vt:lpstr>
      <vt:lpstr>Aptos</vt:lpstr>
      <vt:lpstr>3_Office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Verbs</dc:title>
  <cp:lastModifiedBy>Alice Sewell</cp:lastModifiedBy>
  <cp:revision>6</cp:revision>
  <dcterms:created xsi:type="dcterms:W3CDTF">2006-08-16T00:00:00Z</dcterms:created>
  <dcterms:modified xsi:type="dcterms:W3CDTF">2025-09-12T13:25:19Z</dcterms:modified>
  <dc:identifier>DAFcJpdD7qg</dc:identifier>
</cp:coreProperties>
</file>