
<file path=[Content_Types].xml><?xml version="1.0" encoding="utf-8"?>
<Types xmlns="http://schemas.openxmlformats.org/package/2006/content-types">
  <Default Extension="fntdata" ContentType="application/x-fontdata"/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1"/>
  </p:sldMasterIdLst>
  <p:notesMasterIdLst>
    <p:notesMasterId r:id="rId1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18288000" cy="10287000"/>
  <p:notesSz cx="6858000" cy="9144000"/>
  <p:embeddedFontLst>
    <p:embeddedFont>
      <p:font typeface="Playwrite US Modern" pitchFamily="2" charset="0"/>
      <p:regular r:id="rId16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 autoAdjust="0"/>
    <p:restoredTop sz="94615" autoAdjust="0"/>
  </p:normalViewPr>
  <p:slideViewPr>
    <p:cSldViewPr>
      <p:cViewPr varScale="1">
        <p:scale>
          <a:sx n="70" d="100"/>
          <a:sy n="70" d="100"/>
        </p:scale>
        <p:origin x="840" y="2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1.fntdata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5275955-F7FA-C347-A4BD-93D6BC096F4B}" type="datetimeFigureOut">
              <a:rPr lang="en-GB" smtClean="0"/>
              <a:t>12/09/2025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E7BDA4C-C7D4-814B-ACA7-BB5B329C4AE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466106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7BDA4C-C7D4-814B-ACA7-BB5B329C4AE6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088302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9/12/25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43082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9/12/25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8481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9/12/25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30402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9/12/25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17686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9/12/25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459293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9/12/25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82885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9/12/25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90412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9/12/25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04776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9/12/25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19228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9/12/25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58850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9/12/25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10912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9/12/25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 descr="A group of colorful objects&#10;&#10;Description automatically generated">
            <a:extLst>
              <a:ext uri="{FF2B5EF4-FFF2-40B4-BE49-F238E27FC236}">
                <a16:creationId xmlns:a16="http://schemas.microsoft.com/office/drawing/2014/main" id="{1B869361-02B0-7949-FEC8-14A31299F370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756127" cy="7239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4AF98768-88BF-6E53-E53E-44347C2302AF}"/>
              </a:ext>
            </a:extLst>
          </p:cNvPr>
          <p:cNvSpPr txBox="1"/>
          <p:nvPr userDrawn="1"/>
        </p:nvSpPr>
        <p:spPr>
          <a:xfrm>
            <a:off x="15925800" y="10025390"/>
            <a:ext cx="28194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dirty="0">
                <a:solidFill>
                  <a:schemeClr val="bg1">
                    <a:lumMod val="50000"/>
                  </a:schemeClr>
                </a:solidFill>
                <a:latin typeface="Playwrite US Modern" pitchFamily="2" charset="0"/>
              </a:rPr>
              <a:t>Easy Education Grammar</a:t>
            </a:r>
          </a:p>
        </p:txBody>
      </p:sp>
    </p:spTree>
    <p:extLst>
      <p:ext uri="{BB962C8B-B14F-4D97-AF65-F5344CB8AC3E}">
        <p14:creationId xmlns:p14="http://schemas.microsoft.com/office/powerpoint/2010/main" val="32763095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image" Target="../media/image37.gif"/><Relationship Id="rId7" Type="http://schemas.openxmlformats.org/officeDocument/2006/relationships/image" Target="../media/image41.sv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png"/><Relationship Id="rId5" Type="http://schemas.openxmlformats.org/officeDocument/2006/relationships/image" Target="../media/image39.svg"/><Relationship Id="rId4" Type="http://schemas.openxmlformats.org/officeDocument/2006/relationships/image" Target="../media/image38.png"/><Relationship Id="rId9" Type="http://schemas.openxmlformats.org/officeDocument/2006/relationships/image" Target="../media/image43.sv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7.svg"/><Relationship Id="rId5" Type="http://schemas.openxmlformats.org/officeDocument/2006/relationships/image" Target="../media/image46.png"/><Relationship Id="rId4" Type="http://schemas.openxmlformats.org/officeDocument/2006/relationships/image" Target="../media/image45.sv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sv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0.png"/><Relationship Id="rId5" Type="http://schemas.openxmlformats.org/officeDocument/2006/relationships/image" Target="../media/image49.svg"/><Relationship Id="rId4" Type="http://schemas.openxmlformats.org/officeDocument/2006/relationships/image" Target="../media/image4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svg"/><Relationship Id="rId7" Type="http://schemas.openxmlformats.org/officeDocument/2006/relationships/image" Target="../media/image8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svg"/><Relationship Id="rId4" Type="http://schemas.openxmlformats.org/officeDocument/2006/relationships/image" Target="../media/image5.png"/><Relationship Id="rId9" Type="http://schemas.openxmlformats.org/officeDocument/2006/relationships/image" Target="../media/image10.sv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svg"/><Relationship Id="rId7" Type="http://schemas.openxmlformats.org/officeDocument/2006/relationships/image" Target="../media/image16.sv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14.svg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19.svg"/><Relationship Id="rId7" Type="http://schemas.openxmlformats.org/officeDocument/2006/relationships/image" Target="../media/image23.sv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5" Type="http://schemas.openxmlformats.org/officeDocument/2006/relationships/image" Target="../media/image21.svg"/><Relationship Id="rId4" Type="http://schemas.openxmlformats.org/officeDocument/2006/relationships/image" Target="../media/image20.png"/><Relationship Id="rId9" Type="http://schemas.openxmlformats.org/officeDocument/2006/relationships/image" Target="../media/image10.sv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13" Type="http://schemas.openxmlformats.org/officeDocument/2006/relationships/image" Target="../media/image29.svg"/><Relationship Id="rId3" Type="http://schemas.openxmlformats.org/officeDocument/2006/relationships/image" Target="../media/image19.svg"/><Relationship Id="rId7" Type="http://schemas.openxmlformats.org/officeDocument/2006/relationships/image" Target="../media/image23.svg"/><Relationship Id="rId12" Type="http://schemas.openxmlformats.org/officeDocument/2006/relationships/image" Target="../media/image28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11" Type="http://schemas.openxmlformats.org/officeDocument/2006/relationships/image" Target="../media/image27.svg"/><Relationship Id="rId5" Type="http://schemas.openxmlformats.org/officeDocument/2006/relationships/image" Target="../media/image21.svg"/><Relationship Id="rId10" Type="http://schemas.openxmlformats.org/officeDocument/2006/relationships/image" Target="../media/image26.png"/><Relationship Id="rId4" Type="http://schemas.openxmlformats.org/officeDocument/2006/relationships/image" Target="../media/image20.png"/><Relationship Id="rId9" Type="http://schemas.openxmlformats.org/officeDocument/2006/relationships/image" Target="../media/image25.sv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svg"/><Relationship Id="rId7" Type="http://schemas.openxmlformats.org/officeDocument/2006/relationships/image" Target="../media/image35.sv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png"/><Relationship Id="rId5" Type="http://schemas.openxmlformats.org/officeDocument/2006/relationships/image" Target="../media/image33.svg"/><Relationship Id="rId4" Type="http://schemas.openxmlformats.org/officeDocument/2006/relationships/image" Target="../media/image3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svg"/><Relationship Id="rId7" Type="http://schemas.openxmlformats.org/officeDocument/2006/relationships/image" Target="../media/image35.sv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png"/><Relationship Id="rId5" Type="http://schemas.openxmlformats.org/officeDocument/2006/relationships/image" Target="../media/image33.svg"/><Relationship Id="rId4" Type="http://schemas.openxmlformats.org/officeDocument/2006/relationships/image" Target="../media/image32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37.gif"/><Relationship Id="rId7" Type="http://schemas.openxmlformats.org/officeDocument/2006/relationships/image" Target="../media/image41.sv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png"/><Relationship Id="rId5" Type="http://schemas.openxmlformats.org/officeDocument/2006/relationships/image" Target="../media/image39.svg"/><Relationship Id="rId4" Type="http://schemas.openxmlformats.org/officeDocument/2006/relationships/image" Target="../media/image38.png"/><Relationship Id="rId9" Type="http://schemas.openxmlformats.org/officeDocument/2006/relationships/image" Target="../media/image10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28600" y="1562100"/>
            <a:ext cx="17494176" cy="45180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8199"/>
              </a:lnSpc>
              <a:spcBef>
                <a:spcPct val="0"/>
              </a:spcBef>
            </a:pPr>
            <a:r>
              <a:rPr lang="en-US" sz="12999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Using the Prefix 'Un'.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590122" y="6852510"/>
            <a:ext cx="16771132" cy="5537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  <a:spcBef>
                <a:spcPct val="0"/>
              </a:spcBef>
            </a:pPr>
            <a:r>
              <a:rPr lang="en-US" sz="3200" u="sng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To use the prefix un to change the meaning of a word. 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776165" y="47775"/>
            <a:ext cx="12045412" cy="10287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400"/>
              </a:lnSpc>
            </a:pPr>
            <a:r>
              <a:rPr lang="en-US" sz="60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Using the Prefix Un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0" y="1615380"/>
            <a:ext cx="18288000" cy="55374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Read the words below. </a:t>
            </a:r>
            <a:r>
              <a:rPr lang="en-GB" sz="3200" dirty="0">
                <a:latin typeface="Playwrite US Modern" pitchFamily="2" charset="0"/>
              </a:rPr>
              <a:t>Add the prefix 'un' to each one to create a new word.</a:t>
            </a:r>
            <a:endParaRPr lang="en-US" sz="3200" dirty="0">
              <a:solidFill>
                <a:srgbClr val="000000"/>
              </a:solidFill>
              <a:latin typeface="Playwrite US Modern" pitchFamily="2" charset="0"/>
              <a:ea typeface="Playwrite US Modern"/>
              <a:cs typeface="Playwrite US Modern"/>
              <a:sym typeface="Playwrite US Modern"/>
            </a:endParaRPr>
          </a:p>
        </p:txBody>
      </p:sp>
      <p:grpSp>
        <p:nvGrpSpPr>
          <p:cNvPr id="4" name="Group 4"/>
          <p:cNvGrpSpPr/>
          <p:nvPr/>
        </p:nvGrpSpPr>
        <p:grpSpPr>
          <a:xfrm>
            <a:off x="1639706" y="2734236"/>
            <a:ext cx="2667750" cy="2667750"/>
            <a:chOff x="0" y="0"/>
            <a:chExt cx="812800" cy="81280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9050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480"/>
                </a:lnSpc>
              </a:pPr>
              <a:r>
                <a:rPr lang="en-US" sz="3200">
                  <a:solidFill>
                    <a:srgbClr val="000000"/>
                  </a:solidFill>
                  <a:latin typeface="Playwrite US Modern"/>
                  <a:ea typeface="Playwrite US Modern"/>
                  <a:cs typeface="Playwrite US Modern"/>
                  <a:sym typeface="Playwrite US Modern"/>
                </a:rPr>
                <a:t>pretty</a:t>
              </a:r>
            </a:p>
          </p:txBody>
        </p:sp>
      </p:grpSp>
      <p:sp>
        <p:nvSpPr>
          <p:cNvPr id="7" name="Freeform 7"/>
          <p:cNvSpPr/>
          <p:nvPr/>
        </p:nvSpPr>
        <p:spPr>
          <a:xfrm>
            <a:off x="253461" y="3782988"/>
            <a:ext cx="3177118" cy="3117547"/>
          </a:xfrm>
          <a:custGeom>
            <a:avLst/>
            <a:gdLst/>
            <a:ahLst/>
            <a:cxnLst/>
            <a:rect l="l" t="t" r="r" b="b"/>
            <a:pathLst>
              <a:path w="3177118" h="3117547">
                <a:moveTo>
                  <a:pt x="0" y="0"/>
                </a:moveTo>
                <a:lnTo>
                  <a:pt x="3177118" y="0"/>
                </a:lnTo>
                <a:lnTo>
                  <a:pt x="3177118" y="3117547"/>
                </a:lnTo>
                <a:lnTo>
                  <a:pt x="0" y="3117547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grpSp>
        <p:nvGrpSpPr>
          <p:cNvPr id="8" name="Group 8"/>
          <p:cNvGrpSpPr/>
          <p:nvPr/>
        </p:nvGrpSpPr>
        <p:grpSpPr>
          <a:xfrm>
            <a:off x="6002906" y="2878903"/>
            <a:ext cx="2667750" cy="2667750"/>
            <a:chOff x="0" y="0"/>
            <a:chExt cx="812800" cy="81280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9050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480"/>
                </a:lnSpc>
              </a:pPr>
              <a:r>
                <a:rPr lang="en-US" sz="3200">
                  <a:solidFill>
                    <a:srgbClr val="000000"/>
                  </a:solidFill>
                  <a:latin typeface="Playwrite US Modern"/>
                  <a:ea typeface="Playwrite US Modern"/>
                  <a:cs typeface="Playwrite US Modern"/>
                  <a:sym typeface="Playwrite US Modern"/>
                </a:rPr>
                <a:t>wrap</a:t>
              </a:r>
            </a:p>
          </p:txBody>
        </p:sp>
      </p:grpSp>
      <p:pic>
        <p:nvPicPr>
          <p:cNvPr id="11" name="Picture 1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3895023" y="4384260"/>
            <a:ext cx="3274347" cy="2324786"/>
          </a:xfrm>
          <a:prstGeom prst="rect">
            <a:avLst/>
          </a:prstGeom>
        </p:spPr>
      </p:pic>
      <p:grpSp>
        <p:nvGrpSpPr>
          <p:cNvPr id="12" name="Group 12"/>
          <p:cNvGrpSpPr/>
          <p:nvPr/>
        </p:nvGrpSpPr>
        <p:grpSpPr>
          <a:xfrm>
            <a:off x="10363915" y="2878903"/>
            <a:ext cx="2667750" cy="2667750"/>
            <a:chOff x="0" y="0"/>
            <a:chExt cx="812800" cy="812800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9050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4" name="TextBox 14"/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480"/>
                </a:lnSpc>
              </a:pPr>
              <a:r>
                <a:rPr lang="en-US" sz="3200">
                  <a:solidFill>
                    <a:srgbClr val="000000"/>
                  </a:solidFill>
                  <a:latin typeface="Playwrite US Modern"/>
                  <a:ea typeface="Playwrite US Modern"/>
                  <a:cs typeface="Playwrite US Modern"/>
                  <a:sym typeface="Playwrite US Modern"/>
                </a:rPr>
                <a:t>jump</a:t>
              </a:r>
            </a:p>
          </p:txBody>
        </p:sp>
      </p:grpSp>
      <p:sp>
        <p:nvSpPr>
          <p:cNvPr id="15" name="Freeform 15"/>
          <p:cNvSpPr/>
          <p:nvPr/>
        </p:nvSpPr>
        <p:spPr>
          <a:xfrm>
            <a:off x="9355603" y="4296635"/>
            <a:ext cx="1890652" cy="2500036"/>
          </a:xfrm>
          <a:custGeom>
            <a:avLst/>
            <a:gdLst/>
            <a:ahLst/>
            <a:cxnLst/>
            <a:rect l="l" t="t" r="r" b="b"/>
            <a:pathLst>
              <a:path w="1890652" h="2500036">
                <a:moveTo>
                  <a:pt x="0" y="0"/>
                </a:moveTo>
                <a:lnTo>
                  <a:pt x="1890652" y="0"/>
                </a:lnTo>
                <a:lnTo>
                  <a:pt x="1890652" y="2500036"/>
                </a:lnTo>
                <a:lnTo>
                  <a:pt x="0" y="2500036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grpSp>
        <p:nvGrpSpPr>
          <p:cNvPr id="16" name="Group 16"/>
          <p:cNvGrpSpPr/>
          <p:nvPr/>
        </p:nvGrpSpPr>
        <p:grpSpPr>
          <a:xfrm>
            <a:off x="14727115" y="2878903"/>
            <a:ext cx="2667750" cy="2667750"/>
            <a:chOff x="0" y="0"/>
            <a:chExt cx="812800" cy="812800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9050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8" name="TextBox 18"/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480"/>
                </a:lnSpc>
              </a:pPr>
              <a:r>
                <a:rPr lang="en-US" sz="3200">
                  <a:solidFill>
                    <a:srgbClr val="000000"/>
                  </a:solidFill>
                  <a:latin typeface="Playwrite US Modern"/>
                  <a:ea typeface="Playwrite US Modern"/>
                  <a:cs typeface="Playwrite US Modern"/>
                  <a:sym typeface="Playwrite US Modern"/>
                </a:rPr>
                <a:t>tidy</a:t>
              </a:r>
            </a:p>
          </p:txBody>
        </p:sp>
      </p:grpSp>
      <p:sp>
        <p:nvSpPr>
          <p:cNvPr id="19" name="Freeform 19"/>
          <p:cNvSpPr/>
          <p:nvPr/>
        </p:nvSpPr>
        <p:spPr>
          <a:xfrm>
            <a:off x="13441240" y="4314657"/>
            <a:ext cx="2389735" cy="2174659"/>
          </a:xfrm>
          <a:custGeom>
            <a:avLst/>
            <a:gdLst/>
            <a:ahLst/>
            <a:cxnLst/>
            <a:rect l="l" t="t" r="r" b="b"/>
            <a:pathLst>
              <a:path w="2389735" h="2174659">
                <a:moveTo>
                  <a:pt x="0" y="0"/>
                </a:moveTo>
                <a:lnTo>
                  <a:pt x="2389735" y="0"/>
                </a:lnTo>
                <a:lnTo>
                  <a:pt x="2389735" y="2174659"/>
                </a:lnTo>
                <a:lnTo>
                  <a:pt x="0" y="2174659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20" name="Freeform 20"/>
          <p:cNvSpPr/>
          <p:nvPr/>
        </p:nvSpPr>
        <p:spPr>
          <a:xfrm>
            <a:off x="11822607" y="4687355"/>
            <a:ext cx="1209058" cy="912289"/>
          </a:xfrm>
          <a:custGeom>
            <a:avLst/>
            <a:gdLst/>
            <a:ahLst/>
            <a:cxnLst/>
            <a:rect l="l" t="t" r="r" b="b"/>
            <a:pathLst>
              <a:path w="1209058" h="912289">
                <a:moveTo>
                  <a:pt x="0" y="0"/>
                </a:moveTo>
                <a:lnTo>
                  <a:pt x="1209058" y="0"/>
                </a:lnTo>
                <a:lnTo>
                  <a:pt x="1209058" y="912290"/>
                </a:lnTo>
                <a:lnTo>
                  <a:pt x="0" y="912290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21" name="Freeform 21"/>
          <p:cNvSpPr/>
          <p:nvPr/>
        </p:nvSpPr>
        <p:spPr>
          <a:xfrm>
            <a:off x="3290494" y="4687355"/>
            <a:ext cx="1209058" cy="912289"/>
          </a:xfrm>
          <a:custGeom>
            <a:avLst/>
            <a:gdLst/>
            <a:ahLst/>
            <a:cxnLst/>
            <a:rect l="l" t="t" r="r" b="b"/>
            <a:pathLst>
              <a:path w="1209058" h="912289">
                <a:moveTo>
                  <a:pt x="0" y="0"/>
                </a:moveTo>
                <a:lnTo>
                  <a:pt x="1209058" y="0"/>
                </a:lnTo>
                <a:lnTo>
                  <a:pt x="1209058" y="912290"/>
                </a:lnTo>
                <a:lnTo>
                  <a:pt x="0" y="912290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22" name="TextBox 22"/>
          <p:cNvSpPr txBox="1"/>
          <p:nvPr/>
        </p:nvSpPr>
        <p:spPr>
          <a:xfrm>
            <a:off x="2828570" y="7969051"/>
            <a:ext cx="8681600" cy="109026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Unwrap means something is not wrapped or we take the wrapping off something.  </a:t>
            </a:r>
          </a:p>
        </p:txBody>
      </p:sp>
      <p:sp>
        <p:nvSpPr>
          <p:cNvPr id="23" name="TextBox 23"/>
          <p:cNvSpPr txBox="1"/>
          <p:nvPr/>
        </p:nvSpPr>
        <p:spPr>
          <a:xfrm>
            <a:off x="12427136" y="7969051"/>
            <a:ext cx="5993473" cy="109026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Untidy means that something is not tidy. 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7116536" y="5961009"/>
            <a:ext cx="1581231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>
                <a:solidFill>
                  <a:srgbClr val="00BF63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unwrap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16240550" y="5961009"/>
            <a:ext cx="1572829" cy="55374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 dirty="0">
                <a:solidFill>
                  <a:srgbClr val="00BF63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untidy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776165" y="47775"/>
            <a:ext cx="12045412" cy="10287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400"/>
              </a:lnSpc>
            </a:pPr>
            <a:r>
              <a:rPr lang="en-US" sz="60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Using the Prefix Un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727715" y="1485324"/>
            <a:ext cx="16832569" cy="109026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What does the prefix 'un' mean?  The answer is written under the paint.  What do you think it says?</a:t>
            </a:r>
          </a:p>
        </p:txBody>
      </p:sp>
      <p:grpSp>
        <p:nvGrpSpPr>
          <p:cNvPr id="4" name="Group 4"/>
          <p:cNvGrpSpPr/>
          <p:nvPr/>
        </p:nvGrpSpPr>
        <p:grpSpPr>
          <a:xfrm>
            <a:off x="5679287" y="3032792"/>
            <a:ext cx="6929425" cy="6622950"/>
            <a:chOff x="0" y="0"/>
            <a:chExt cx="9239233" cy="8830600"/>
          </a:xfrm>
        </p:grpSpPr>
        <p:sp>
          <p:nvSpPr>
            <p:cNvPr id="5" name="Freeform 5"/>
            <p:cNvSpPr/>
            <p:nvPr/>
          </p:nvSpPr>
          <p:spPr>
            <a:xfrm>
              <a:off x="631401" y="1232981"/>
              <a:ext cx="7393109" cy="7258689"/>
            </a:xfrm>
            <a:custGeom>
              <a:avLst/>
              <a:gdLst/>
              <a:ahLst/>
              <a:cxnLst/>
              <a:rect l="l" t="t" r="r" b="b"/>
              <a:pathLst>
                <a:path w="7393109" h="7258689">
                  <a:moveTo>
                    <a:pt x="0" y="0"/>
                  </a:moveTo>
                  <a:lnTo>
                    <a:pt x="7393109" y="0"/>
                  </a:lnTo>
                  <a:lnTo>
                    <a:pt x="7393109" y="7258689"/>
                  </a:lnTo>
                  <a:lnTo>
                    <a:pt x="0" y="725868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GB"/>
            </a:p>
          </p:txBody>
        </p:sp>
        <p:sp>
          <p:nvSpPr>
            <p:cNvPr id="6" name="Freeform 6"/>
            <p:cNvSpPr/>
            <p:nvPr/>
          </p:nvSpPr>
          <p:spPr>
            <a:xfrm rot="2135035">
              <a:off x="940125" y="1618886"/>
              <a:ext cx="7358983" cy="5592827"/>
            </a:xfrm>
            <a:custGeom>
              <a:avLst/>
              <a:gdLst/>
              <a:ahLst/>
              <a:cxnLst/>
              <a:rect l="l" t="t" r="r" b="b"/>
              <a:pathLst>
                <a:path w="7358983" h="5592827">
                  <a:moveTo>
                    <a:pt x="0" y="0"/>
                  </a:moveTo>
                  <a:lnTo>
                    <a:pt x="7358983" y="0"/>
                  </a:lnTo>
                  <a:lnTo>
                    <a:pt x="7358983" y="5592827"/>
                  </a:lnTo>
                  <a:lnTo>
                    <a:pt x="0" y="559282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GB"/>
            </a:p>
          </p:txBody>
        </p: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609600" y="2589062"/>
            <a:ext cx="6607668" cy="5108876"/>
          </a:xfrm>
          <a:custGeom>
            <a:avLst/>
            <a:gdLst/>
            <a:ahLst/>
            <a:cxnLst/>
            <a:rect l="l" t="t" r="r" b="b"/>
            <a:pathLst>
              <a:path w="6607668" h="5108876">
                <a:moveTo>
                  <a:pt x="0" y="0"/>
                </a:moveTo>
                <a:lnTo>
                  <a:pt x="6607668" y="0"/>
                </a:lnTo>
                <a:lnTo>
                  <a:pt x="6607668" y="5108875"/>
                </a:lnTo>
                <a:lnTo>
                  <a:pt x="0" y="510887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t="-13492" b="-13492"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3" name="Freeform 3"/>
          <p:cNvSpPr/>
          <p:nvPr/>
        </p:nvSpPr>
        <p:spPr>
          <a:xfrm>
            <a:off x="8724900" y="3253713"/>
            <a:ext cx="1765592" cy="2274514"/>
          </a:xfrm>
          <a:custGeom>
            <a:avLst/>
            <a:gdLst/>
            <a:ahLst/>
            <a:cxnLst/>
            <a:rect l="l" t="t" r="r" b="b"/>
            <a:pathLst>
              <a:path w="1765592" h="2274514">
                <a:moveTo>
                  <a:pt x="0" y="0"/>
                </a:moveTo>
                <a:lnTo>
                  <a:pt x="1765592" y="0"/>
                </a:lnTo>
                <a:lnTo>
                  <a:pt x="1765592" y="2274515"/>
                </a:lnTo>
                <a:lnTo>
                  <a:pt x="0" y="2274515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4" name="Freeform 4"/>
          <p:cNvSpPr/>
          <p:nvPr/>
        </p:nvSpPr>
        <p:spPr>
          <a:xfrm>
            <a:off x="13424192" y="3253713"/>
            <a:ext cx="2732149" cy="2274514"/>
          </a:xfrm>
          <a:custGeom>
            <a:avLst/>
            <a:gdLst/>
            <a:ahLst/>
            <a:cxnLst/>
            <a:rect l="l" t="t" r="r" b="b"/>
            <a:pathLst>
              <a:path w="2732149" h="2274514">
                <a:moveTo>
                  <a:pt x="0" y="0"/>
                </a:moveTo>
                <a:lnTo>
                  <a:pt x="2732149" y="0"/>
                </a:lnTo>
                <a:lnTo>
                  <a:pt x="2732149" y="2274515"/>
                </a:lnTo>
                <a:lnTo>
                  <a:pt x="0" y="2274515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5" name="TextBox 5"/>
          <p:cNvSpPr txBox="1"/>
          <p:nvPr/>
        </p:nvSpPr>
        <p:spPr>
          <a:xfrm>
            <a:off x="2776165" y="47775"/>
            <a:ext cx="12045412" cy="10287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400"/>
              </a:lnSpc>
            </a:pPr>
            <a:r>
              <a:rPr lang="en-US" sz="60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Using the Prefix Un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2035835" y="3206088"/>
            <a:ext cx="3755199" cy="109026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The prefix 'un' means not. 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2035835" y="4931684"/>
            <a:ext cx="3755199" cy="16522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When we add it to a word, it makes it the opposite. 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7730097" y="5937803"/>
            <a:ext cx="3755199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afraid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13085001" y="5937803"/>
            <a:ext cx="3755199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unafraid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7730097" y="7169631"/>
            <a:ext cx="3776896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means scared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13085001" y="7169631"/>
            <a:ext cx="3776896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means not scared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3CA178F5-62E0-F83B-F752-B172DF881E6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8288000" cy="818387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7641446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642127" y="3827134"/>
            <a:ext cx="4224145" cy="1747223"/>
            <a:chOff x="0" y="0"/>
            <a:chExt cx="1112532" cy="460174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112532" cy="460174"/>
            </a:xfrm>
            <a:custGeom>
              <a:avLst/>
              <a:gdLst/>
              <a:ahLst/>
              <a:cxnLst/>
              <a:rect l="l" t="t" r="r" b="b"/>
              <a:pathLst>
                <a:path w="1112532" h="460174">
                  <a:moveTo>
                    <a:pt x="93472" y="0"/>
                  </a:moveTo>
                  <a:lnTo>
                    <a:pt x="1019060" y="0"/>
                  </a:lnTo>
                  <a:cubicBezTo>
                    <a:pt x="1043851" y="0"/>
                    <a:pt x="1067626" y="9848"/>
                    <a:pt x="1085155" y="27377"/>
                  </a:cubicBezTo>
                  <a:cubicBezTo>
                    <a:pt x="1102684" y="44907"/>
                    <a:pt x="1112532" y="68681"/>
                    <a:pt x="1112532" y="93472"/>
                  </a:cubicBezTo>
                  <a:lnTo>
                    <a:pt x="1112532" y="366702"/>
                  </a:lnTo>
                  <a:cubicBezTo>
                    <a:pt x="1112532" y="418325"/>
                    <a:pt x="1070683" y="460174"/>
                    <a:pt x="1019060" y="460174"/>
                  </a:cubicBezTo>
                  <a:lnTo>
                    <a:pt x="93472" y="460174"/>
                  </a:lnTo>
                  <a:cubicBezTo>
                    <a:pt x="41849" y="460174"/>
                    <a:pt x="0" y="418325"/>
                    <a:pt x="0" y="366702"/>
                  </a:cubicBezTo>
                  <a:lnTo>
                    <a:pt x="0" y="93472"/>
                  </a:lnTo>
                  <a:cubicBezTo>
                    <a:pt x="0" y="41849"/>
                    <a:pt x="41849" y="0"/>
                    <a:pt x="93472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9050" cap="rnd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-38100"/>
              <a:ext cx="1112532" cy="49827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6839334" y="3827134"/>
            <a:ext cx="4224145" cy="1747223"/>
            <a:chOff x="0" y="0"/>
            <a:chExt cx="1112532" cy="460174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1112532" cy="460174"/>
            </a:xfrm>
            <a:custGeom>
              <a:avLst/>
              <a:gdLst/>
              <a:ahLst/>
              <a:cxnLst/>
              <a:rect l="l" t="t" r="r" b="b"/>
              <a:pathLst>
                <a:path w="1112532" h="460174">
                  <a:moveTo>
                    <a:pt x="93472" y="0"/>
                  </a:moveTo>
                  <a:lnTo>
                    <a:pt x="1019060" y="0"/>
                  </a:lnTo>
                  <a:cubicBezTo>
                    <a:pt x="1043851" y="0"/>
                    <a:pt x="1067626" y="9848"/>
                    <a:pt x="1085155" y="27377"/>
                  </a:cubicBezTo>
                  <a:cubicBezTo>
                    <a:pt x="1102684" y="44907"/>
                    <a:pt x="1112532" y="68681"/>
                    <a:pt x="1112532" y="93472"/>
                  </a:cubicBezTo>
                  <a:lnTo>
                    <a:pt x="1112532" y="366702"/>
                  </a:lnTo>
                  <a:cubicBezTo>
                    <a:pt x="1112532" y="418325"/>
                    <a:pt x="1070683" y="460174"/>
                    <a:pt x="1019060" y="460174"/>
                  </a:cubicBezTo>
                  <a:lnTo>
                    <a:pt x="93472" y="460174"/>
                  </a:lnTo>
                  <a:cubicBezTo>
                    <a:pt x="41849" y="460174"/>
                    <a:pt x="0" y="418325"/>
                    <a:pt x="0" y="366702"/>
                  </a:cubicBezTo>
                  <a:lnTo>
                    <a:pt x="0" y="93472"/>
                  </a:lnTo>
                  <a:cubicBezTo>
                    <a:pt x="0" y="41849"/>
                    <a:pt x="41849" y="0"/>
                    <a:pt x="93472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9050" cap="rnd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-38100"/>
              <a:ext cx="1112532" cy="49827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8" name="Group 8"/>
          <p:cNvGrpSpPr/>
          <p:nvPr/>
        </p:nvGrpSpPr>
        <p:grpSpPr>
          <a:xfrm>
            <a:off x="13035155" y="3827134"/>
            <a:ext cx="4224145" cy="1747223"/>
            <a:chOff x="0" y="0"/>
            <a:chExt cx="1112532" cy="460174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1112532" cy="460174"/>
            </a:xfrm>
            <a:custGeom>
              <a:avLst/>
              <a:gdLst/>
              <a:ahLst/>
              <a:cxnLst/>
              <a:rect l="l" t="t" r="r" b="b"/>
              <a:pathLst>
                <a:path w="1112532" h="460174">
                  <a:moveTo>
                    <a:pt x="93472" y="0"/>
                  </a:moveTo>
                  <a:lnTo>
                    <a:pt x="1019060" y="0"/>
                  </a:lnTo>
                  <a:cubicBezTo>
                    <a:pt x="1043851" y="0"/>
                    <a:pt x="1067626" y="9848"/>
                    <a:pt x="1085155" y="27377"/>
                  </a:cubicBezTo>
                  <a:cubicBezTo>
                    <a:pt x="1102684" y="44907"/>
                    <a:pt x="1112532" y="68681"/>
                    <a:pt x="1112532" y="93472"/>
                  </a:cubicBezTo>
                  <a:lnTo>
                    <a:pt x="1112532" y="366702"/>
                  </a:lnTo>
                  <a:cubicBezTo>
                    <a:pt x="1112532" y="418325"/>
                    <a:pt x="1070683" y="460174"/>
                    <a:pt x="1019060" y="460174"/>
                  </a:cubicBezTo>
                  <a:lnTo>
                    <a:pt x="93472" y="460174"/>
                  </a:lnTo>
                  <a:cubicBezTo>
                    <a:pt x="41849" y="460174"/>
                    <a:pt x="0" y="418325"/>
                    <a:pt x="0" y="366702"/>
                  </a:cubicBezTo>
                  <a:lnTo>
                    <a:pt x="0" y="93472"/>
                  </a:lnTo>
                  <a:cubicBezTo>
                    <a:pt x="0" y="41849"/>
                    <a:pt x="41849" y="0"/>
                    <a:pt x="93472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9050" cap="rnd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0" y="-38100"/>
              <a:ext cx="1112532" cy="49827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1" name="Freeform 11"/>
          <p:cNvSpPr/>
          <p:nvPr/>
        </p:nvSpPr>
        <p:spPr>
          <a:xfrm>
            <a:off x="344673" y="3592382"/>
            <a:ext cx="868023" cy="868023"/>
          </a:xfrm>
          <a:custGeom>
            <a:avLst/>
            <a:gdLst/>
            <a:ahLst/>
            <a:cxnLst/>
            <a:rect l="l" t="t" r="r" b="b"/>
            <a:pathLst>
              <a:path w="868023" h="868023">
                <a:moveTo>
                  <a:pt x="0" y="0"/>
                </a:moveTo>
                <a:lnTo>
                  <a:pt x="868023" y="0"/>
                </a:lnTo>
                <a:lnTo>
                  <a:pt x="868023" y="868023"/>
                </a:lnTo>
                <a:lnTo>
                  <a:pt x="0" y="868023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12" name="Freeform 12"/>
          <p:cNvSpPr/>
          <p:nvPr/>
        </p:nvSpPr>
        <p:spPr>
          <a:xfrm>
            <a:off x="6788784" y="3592382"/>
            <a:ext cx="670283" cy="879060"/>
          </a:xfrm>
          <a:custGeom>
            <a:avLst/>
            <a:gdLst/>
            <a:ahLst/>
            <a:cxnLst/>
            <a:rect l="l" t="t" r="r" b="b"/>
            <a:pathLst>
              <a:path w="670283" h="879060">
                <a:moveTo>
                  <a:pt x="0" y="0"/>
                </a:moveTo>
                <a:lnTo>
                  <a:pt x="670283" y="0"/>
                </a:lnTo>
                <a:lnTo>
                  <a:pt x="670283" y="879059"/>
                </a:lnTo>
                <a:lnTo>
                  <a:pt x="0" y="879059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13" name="Freeform 13"/>
          <p:cNvSpPr/>
          <p:nvPr/>
        </p:nvSpPr>
        <p:spPr>
          <a:xfrm>
            <a:off x="12829700" y="3592382"/>
            <a:ext cx="868023" cy="868023"/>
          </a:xfrm>
          <a:custGeom>
            <a:avLst/>
            <a:gdLst/>
            <a:ahLst/>
            <a:cxnLst/>
            <a:rect l="l" t="t" r="r" b="b"/>
            <a:pathLst>
              <a:path w="868023" h="868023">
                <a:moveTo>
                  <a:pt x="0" y="0"/>
                </a:moveTo>
                <a:lnTo>
                  <a:pt x="868023" y="0"/>
                </a:lnTo>
                <a:lnTo>
                  <a:pt x="868023" y="868023"/>
                </a:lnTo>
                <a:lnTo>
                  <a:pt x="0" y="868023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14" name="TextBox 14"/>
          <p:cNvSpPr txBox="1"/>
          <p:nvPr/>
        </p:nvSpPr>
        <p:spPr>
          <a:xfrm>
            <a:off x="2776165" y="47775"/>
            <a:ext cx="12045412" cy="10287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400"/>
              </a:lnSpc>
            </a:pPr>
            <a:r>
              <a:rPr lang="en-US" sz="60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Using the Prefix Un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43705" y="2044900"/>
            <a:ext cx="17815403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All of these words have a prefix in.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1500411" y="4412780"/>
            <a:ext cx="2507577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undo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7697618" y="4412780"/>
            <a:ext cx="2507577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unzip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13892405" y="4412780"/>
            <a:ext cx="2507577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unhappy</a:t>
            </a:r>
          </a:p>
        </p:txBody>
      </p:sp>
      <p:sp>
        <p:nvSpPr>
          <p:cNvPr id="19" name="TextBox 19"/>
          <p:cNvSpPr txBox="1"/>
          <p:nvPr/>
        </p:nvSpPr>
        <p:spPr>
          <a:xfrm>
            <a:off x="-108831" y="6308003"/>
            <a:ext cx="17815403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What is a prefix?</a:t>
            </a:r>
          </a:p>
        </p:txBody>
      </p:sp>
      <p:sp>
        <p:nvSpPr>
          <p:cNvPr id="20" name="Freeform 20"/>
          <p:cNvSpPr/>
          <p:nvPr/>
        </p:nvSpPr>
        <p:spPr>
          <a:xfrm>
            <a:off x="8079806" y="7855484"/>
            <a:ext cx="1727818" cy="1477284"/>
          </a:xfrm>
          <a:custGeom>
            <a:avLst/>
            <a:gdLst/>
            <a:ahLst/>
            <a:cxnLst/>
            <a:rect l="l" t="t" r="r" b="b"/>
            <a:pathLst>
              <a:path w="1727818" h="1477284">
                <a:moveTo>
                  <a:pt x="0" y="0"/>
                </a:moveTo>
                <a:lnTo>
                  <a:pt x="1727817" y="0"/>
                </a:lnTo>
                <a:lnTo>
                  <a:pt x="1727817" y="1477284"/>
                </a:lnTo>
                <a:lnTo>
                  <a:pt x="0" y="1477284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21" name="TextBox 21"/>
          <p:cNvSpPr txBox="1"/>
          <p:nvPr/>
        </p:nvSpPr>
        <p:spPr>
          <a:xfrm>
            <a:off x="5510450" y="9486900"/>
            <a:ext cx="7267100" cy="55374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Talk to your partner.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776165" y="47775"/>
            <a:ext cx="12045412" cy="10287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400"/>
              </a:lnSpc>
            </a:pPr>
            <a:r>
              <a:rPr lang="en-US" sz="60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Using the Prefix Un</a:t>
            </a:r>
          </a:p>
        </p:txBody>
      </p:sp>
      <p:grpSp>
        <p:nvGrpSpPr>
          <p:cNvPr id="3" name="Group 3"/>
          <p:cNvGrpSpPr/>
          <p:nvPr/>
        </p:nvGrpSpPr>
        <p:grpSpPr>
          <a:xfrm>
            <a:off x="642127" y="3714761"/>
            <a:ext cx="4224145" cy="1747223"/>
            <a:chOff x="0" y="0"/>
            <a:chExt cx="1112532" cy="460174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1112532" cy="460174"/>
            </a:xfrm>
            <a:custGeom>
              <a:avLst/>
              <a:gdLst/>
              <a:ahLst/>
              <a:cxnLst/>
              <a:rect l="l" t="t" r="r" b="b"/>
              <a:pathLst>
                <a:path w="1112532" h="460174">
                  <a:moveTo>
                    <a:pt x="93472" y="0"/>
                  </a:moveTo>
                  <a:lnTo>
                    <a:pt x="1019060" y="0"/>
                  </a:lnTo>
                  <a:cubicBezTo>
                    <a:pt x="1043851" y="0"/>
                    <a:pt x="1067626" y="9848"/>
                    <a:pt x="1085155" y="27377"/>
                  </a:cubicBezTo>
                  <a:cubicBezTo>
                    <a:pt x="1102684" y="44907"/>
                    <a:pt x="1112532" y="68681"/>
                    <a:pt x="1112532" y="93472"/>
                  </a:cubicBezTo>
                  <a:lnTo>
                    <a:pt x="1112532" y="366702"/>
                  </a:lnTo>
                  <a:cubicBezTo>
                    <a:pt x="1112532" y="418325"/>
                    <a:pt x="1070683" y="460174"/>
                    <a:pt x="1019060" y="460174"/>
                  </a:cubicBezTo>
                  <a:lnTo>
                    <a:pt x="93472" y="460174"/>
                  </a:lnTo>
                  <a:cubicBezTo>
                    <a:pt x="41849" y="460174"/>
                    <a:pt x="0" y="418325"/>
                    <a:pt x="0" y="366702"/>
                  </a:cubicBezTo>
                  <a:lnTo>
                    <a:pt x="0" y="93472"/>
                  </a:lnTo>
                  <a:cubicBezTo>
                    <a:pt x="0" y="41849"/>
                    <a:pt x="41849" y="0"/>
                    <a:pt x="93472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9050" cap="rnd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38100"/>
              <a:ext cx="1112532" cy="49827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6839334" y="3714761"/>
            <a:ext cx="4224145" cy="1747223"/>
            <a:chOff x="0" y="0"/>
            <a:chExt cx="1112532" cy="460174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1112532" cy="460174"/>
            </a:xfrm>
            <a:custGeom>
              <a:avLst/>
              <a:gdLst/>
              <a:ahLst/>
              <a:cxnLst/>
              <a:rect l="l" t="t" r="r" b="b"/>
              <a:pathLst>
                <a:path w="1112532" h="460174">
                  <a:moveTo>
                    <a:pt x="93472" y="0"/>
                  </a:moveTo>
                  <a:lnTo>
                    <a:pt x="1019060" y="0"/>
                  </a:lnTo>
                  <a:cubicBezTo>
                    <a:pt x="1043851" y="0"/>
                    <a:pt x="1067626" y="9848"/>
                    <a:pt x="1085155" y="27377"/>
                  </a:cubicBezTo>
                  <a:cubicBezTo>
                    <a:pt x="1102684" y="44907"/>
                    <a:pt x="1112532" y="68681"/>
                    <a:pt x="1112532" y="93472"/>
                  </a:cubicBezTo>
                  <a:lnTo>
                    <a:pt x="1112532" y="366702"/>
                  </a:lnTo>
                  <a:cubicBezTo>
                    <a:pt x="1112532" y="418325"/>
                    <a:pt x="1070683" y="460174"/>
                    <a:pt x="1019060" y="460174"/>
                  </a:cubicBezTo>
                  <a:lnTo>
                    <a:pt x="93472" y="460174"/>
                  </a:lnTo>
                  <a:cubicBezTo>
                    <a:pt x="41849" y="460174"/>
                    <a:pt x="0" y="418325"/>
                    <a:pt x="0" y="366702"/>
                  </a:cubicBezTo>
                  <a:lnTo>
                    <a:pt x="0" y="93472"/>
                  </a:lnTo>
                  <a:cubicBezTo>
                    <a:pt x="0" y="41849"/>
                    <a:pt x="41849" y="0"/>
                    <a:pt x="93472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9050" cap="rnd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-38100"/>
              <a:ext cx="1112532" cy="49827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9" name="Group 9"/>
          <p:cNvGrpSpPr/>
          <p:nvPr/>
        </p:nvGrpSpPr>
        <p:grpSpPr>
          <a:xfrm>
            <a:off x="13035155" y="3714761"/>
            <a:ext cx="4224145" cy="1747223"/>
            <a:chOff x="0" y="0"/>
            <a:chExt cx="1112532" cy="460174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1112532" cy="460174"/>
            </a:xfrm>
            <a:custGeom>
              <a:avLst/>
              <a:gdLst/>
              <a:ahLst/>
              <a:cxnLst/>
              <a:rect l="l" t="t" r="r" b="b"/>
              <a:pathLst>
                <a:path w="1112532" h="460174">
                  <a:moveTo>
                    <a:pt x="93472" y="0"/>
                  </a:moveTo>
                  <a:lnTo>
                    <a:pt x="1019060" y="0"/>
                  </a:lnTo>
                  <a:cubicBezTo>
                    <a:pt x="1043851" y="0"/>
                    <a:pt x="1067626" y="9848"/>
                    <a:pt x="1085155" y="27377"/>
                  </a:cubicBezTo>
                  <a:cubicBezTo>
                    <a:pt x="1102684" y="44907"/>
                    <a:pt x="1112532" y="68681"/>
                    <a:pt x="1112532" y="93472"/>
                  </a:cubicBezTo>
                  <a:lnTo>
                    <a:pt x="1112532" y="366702"/>
                  </a:lnTo>
                  <a:cubicBezTo>
                    <a:pt x="1112532" y="418325"/>
                    <a:pt x="1070683" y="460174"/>
                    <a:pt x="1019060" y="460174"/>
                  </a:cubicBezTo>
                  <a:lnTo>
                    <a:pt x="93472" y="460174"/>
                  </a:lnTo>
                  <a:cubicBezTo>
                    <a:pt x="41849" y="460174"/>
                    <a:pt x="0" y="418325"/>
                    <a:pt x="0" y="366702"/>
                  </a:cubicBezTo>
                  <a:lnTo>
                    <a:pt x="0" y="93472"/>
                  </a:lnTo>
                  <a:cubicBezTo>
                    <a:pt x="0" y="41849"/>
                    <a:pt x="41849" y="0"/>
                    <a:pt x="93472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9050" cap="rnd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1" name="TextBox 11"/>
            <p:cNvSpPr txBox="1"/>
            <p:nvPr/>
          </p:nvSpPr>
          <p:spPr>
            <a:xfrm>
              <a:off x="0" y="-38100"/>
              <a:ext cx="1112532" cy="49827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2" name="TextBox 12"/>
          <p:cNvSpPr txBox="1"/>
          <p:nvPr/>
        </p:nvSpPr>
        <p:spPr>
          <a:xfrm>
            <a:off x="1500411" y="4300406"/>
            <a:ext cx="2507577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undo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7697618" y="4300406"/>
            <a:ext cx="2507577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unzip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13892405" y="4300406"/>
            <a:ext cx="2507577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unhappy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642127" y="1341324"/>
            <a:ext cx="16842187" cy="113082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A prefix is a group of letters that we add to the beginning of a word to change its meaning. </a:t>
            </a:r>
          </a:p>
        </p:txBody>
      </p:sp>
      <p:grpSp>
        <p:nvGrpSpPr>
          <p:cNvPr id="16" name="Group 16"/>
          <p:cNvGrpSpPr/>
          <p:nvPr/>
        </p:nvGrpSpPr>
        <p:grpSpPr>
          <a:xfrm>
            <a:off x="642127" y="6794307"/>
            <a:ext cx="4224145" cy="1747223"/>
            <a:chOff x="0" y="0"/>
            <a:chExt cx="1112532" cy="460174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1112532" cy="460174"/>
            </a:xfrm>
            <a:custGeom>
              <a:avLst/>
              <a:gdLst/>
              <a:ahLst/>
              <a:cxnLst/>
              <a:rect l="l" t="t" r="r" b="b"/>
              <a:pathLst>
                <a:path w="1112532" h="460174">
                  <a:moveTo>
                    <a:pt x="93472" y="0"/>
                  </a:moveTo>
                  <a:lnTo>
                    <a:pt x="1019060" y="0"/>
                  </a:lnTo>
                  <a:cubicBezTo>
                    <a:pt x="1043851" y="0"/>
                    <a:pt x="1067626" y="9848"/>
                    <a:pt x="1085155" y="27377"/>
                  </a:cubicBezTo>
                  <a:cubicBezTo>
                    <a:pt x="1102684" y="44907"/>
                    <a:pt x="1112532" y="68681"/>
                    <a:pt x="1112532" y="93472"/>
                  </a:cubicBezTo>
                  <a:lnTo>
                    <a:pt x="1112532" y="366702"/>
                  </a:lnTo>
                  <a:cubicBezTo>
                    <a:pt x="1112532" y="418325"/>
                    <a:pt x="1070683" y="460174"/>
                    <a:pt x="1019060" y="460174"/>
                  </a:cubicBezTo>
                  <a:lnTo>
                    <a:pt x="93472" y="460174"/>
                  </a:lnTo>
                  <a:cubicBezTo>
                    <a:pt x="41849" y="460174"/>
                    <a:pt x="0" y="418325"/>
                    <a:pt x="0" y="366702"/>
                  </a:cubicBezTo>
                  <a:lnTo>
                    <a:pt x="0" y="93472"/>
                  </a:lnTo>
                  <a:cubicBezTo>
                    <a:pt x="0" y="41849"/>
                    <a:pt x="41849" y="0"/>
                    <a:pt x="93472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9050" cap="rnd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8" name="TextBox 18"/>
            <p:cNvSpPr txBox="1"/>
            <p:nvPr/>
          </p:nvSpPr>
          <p:spPr>
            <a:xfrm>
              <a:off x="0" y="-38100"/>
              <a:ext cx="1112532" cy="49827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19" name="Group 19"/>
          <p:cNvGrpSpPr/>
          <p:nvPr/>
        </p:nvGrpSpPr>
        <p:grpSpPr>
          <a:xfrm>
            <a:off x="6839334" y="6794307"/>
            <a:ext cx="4224145" cy="1747223"/>
            <a:chOff x="0" y="0"/>
            <a:chExt cx="1112532" cy="460174"/>
          </a:xfrm>
        </p:grpSpPr>
        <p:sp>
          <p:nvSpPr>
            <p:cNvPr id="20" name="Freeform 20"/>
            <p:cNvSpPr/>
            <p:nvPr/>
          </p:nvSpPr>
          <p:spPr>
            <a:xfrm>
              <a:off x="0" y="0"/>
              <a:ext cx="1112532" cy="460174"/>
            </a:xfrm>
            <a:custGeom>
              <a:avLst/>
              <a:gdLst/>
              <a:ahLst/>
              <a:cxnLst/>
              <a:rect l="l" t="t" r="r" b="b"/>
              <a:pathLst>
                <a:path w="1112532" h="460174">
                  <a:moveTo>
                    <a:pt x="93472" y="0"/>
                  </a:moveTo>
                  <a:lnTo>
                    <a:pt x="1019060" y="0"/>
                  </a:lnTo>
                  <a:cubicBezTo>
                    <a:pt x="1043851" y="0"/>
                    <a:pt x="1067626" y="9848"/>
                    <a:pt x="1085155" y="27377"/>
                  </a:cubicBezTo>
                  <a:cubicBezTo>
                    <a:pt x="1102684" y="44907"/>
                    <a:pt x="1112532" y="68681"/>
                    <a:pt x="1112532" y="93472"/>
                  </a:cubicBezTo>
                  <a:lnTo>
                    <a:pt x="1112532" y="366702"/>
                  </a:lnTo>
                  <a:cubicBezTo>
                    <a:pt x="1112532" y="418325"/>
                    <a:pt x="1070683" y="460174"/>
                    <a:pt x="1019060" y="460174"/>
                  </a:cubicBezTo>
                  <a:lnTo>
                    <a:pt x="93472" y="460174"/>
                  </a:lnTo>
                  <a:cubicBezTo>
                    <a:pt x="41849" y="460174"/>
                    <a:pt x="0" y="418325"/>
                    <a:pt x="0" y="366702"/>
                  </a:cubicBezTo>
                  <a:lnTo>
                    <a:pt x="0" y="93472"/>
                  </a:lnTo>
                  <a:cubicBezTo>
                    <a:pt x="0" y="41849"/>
                    <a:pt x="41849" y="0"/>
                    <a:pt x="93472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9050" cap="rnd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21" name="TextBox 21"/>
            <p:cNvSpPr txBox="1"/>
            <p:nvPr/>
          </p:nvSpPr>
          <p:spPr>
            <a:xfrm>
              <a:off x="0" y="-38100"/>
              <a:ext cx="1112532" cy="49827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22" name="Group 22"/>
          <p:cNvGrpSpPr/>
          <p:nvPr/>
        </p:nvGrpSpPr>
        <p:grpSpPr>
          <a:xfrm>
            <a:off x="13035155" y="6794307"/>
            <a:ext cx="4224145" cy="1747223"/>
            <a:chOff x="0" y="0"/>
            <a:chExt cx="1112532" cy="460174"/>
          </a:xfrm>
        </p:grpSpPr>
        <p:sp>
          <p:nvSpPr>
            <p:cNvPr id="23" name="Freeform 23"/>
            <p:cNvSpPr/>
            <p:nvPr/>
          </p:nvSpPr>
          <p:spPr>
            <a:xfrm>
              <a:off x="0" y="0"/>
              <a:ext cx="1112532" cy="460174"/>
            </a:xfrm>
            <a:custGeom>
              <a:avLst/>
              <a:gdLst/>
              <a:ahLst/>
              <a:cxnLst/>
              <a:rect l="l" t="t" r="r" b="b"/>
              <a:pathLst>
                <a:path w="1112532" h="460174">
                  <a:moveTo>
                    <a:pt x="93472" y="0"/>
                  </a:moveTo>
                  <a:lnTo>
                    <a:pt x="1019060" y="0"/>
                  </a:lnTo>
                  <a:cubicBezTo>
                    <a:pt x="1043851" y="0"/>
                    <a:pt x="1067626" y="9848"/>
                    <a:pt x="1085155" y="27377"/>
                  </a:cubicBezTo>
                  <a:cubicBezTo>
                    <a:pt x="1102684" y="44907"/>
                    <a:pt x="1112532" y="68681"/>
                    <a:pt x="1112532" y="93472"/>
                  </a:cubicBezTo>
                  <a:lnTo>
                    <a:pt x="1112532" y="366702"/>
                  </a:lnTo>
                  <a:cubicBezTo>
                    <a:pt x="1112532" y="418325"/>
                    <a:pt x="1070683" y="460174"/>
                    <a:pt x="1019060" y="460174"/>
                  </a:cubicBezTo>
                  <a:lnTo>
                    <a:pt x="93472" y="460174"/>
                  </a:lnTo>
                  <a:cubicBezTo>
                    <a:pt x="41849" y="460174"/>
                    <a:pt x="0" y="418325"/>
                    <a:pt x="0" y="366702"/>
                  </a:cubicBezTo>
                  <a:lnTo>
                    <a:pt x="0" y="93472"/>
                  </a:lnTo>
                  <a:cubicBezTo>
                    <a:pt x="0" y="41849"/>
                    <a:pt x="41849" y="0"/>
                    <a:pt x="93472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9050" cap="rnd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24" name="TextBox 24"/>
            <p:cNvSpPr txBox="1"/>
            <p:nvPr/>
          </p:nvSpPr>
          <p:spPr>
            <a:xfrm>
              <a:off x="0" y="-38100"/>
              <a:ext cx="1112532" cy="49827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25" name="TextBox 25"/>
          <p:cNvSpPr txBox="1"/>
          <p:nvPr/>
        </p:nvSpPr>
        <p:spPr>
          <a:xfrm>
            <a:off x="1500411" y="7379953"/>
            <a:ext cx="2507577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do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7697618" y="7379953"/>
            <a:ext cx="2507577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zip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13892405" y="7379953"/>
            <a:ext cx="2507577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happy</a:t>
            </a:r>
          </a:p>
        </p:txBody>
      </p:sp>
      <p:sp>
        <p:nvSpPr>
          <p:cNvPr id="28" name="TextBox 28"/>
          <p:cNvSpPr txBox="1"/>
          <p:nvPr/>
        </p:nvSpPr>
        <p:spPr>
          <a:xfrm>
            <a:off x="0" y="2814980"/>
            <a:ext cx="18288000" cy="55374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Here are some words with the prefix 'un'.</a:t>
            </a:r>
          </a:p>
        </p:txBody>
      </p:sp>
      <p:sp>
        <p:nvSpPr>
          <p:cNvPr id="29" name="TextBox 29"/>
          <p:cNvSpPr txBox="1"/>
          <p:nvPr/>
        </p:nvSpPr>
        <p:spPr>
          <a:xfrm>
            <a:off x="0" y="5828517"/>
            <a:ext cx="18288000" cy="55374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Look at the words without the prefix.  </a:t>
            </a:r>
          </a:p>
        </p:txBody>
      </p:sp>
      <p:sp>
        <p:nvSpPr>
          <p:cNvPr id="30" name="TextBox 30"/>
          <p:cNvSpPr txBox="1"/>
          <p:nvPr/>
        </p:nvSpPr>
        <p:spPr>
          <a:xfrm>
            <a:off x="1865491" y="9078954"/>
            <a:ext cx="13790832" cy="55374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What do you think the prefix 'un' does to the meaning of the word?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776165" y="47775"/>
            <a:ext cx="12045412" cy="10287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400"/>
              </a:lnSpc>
            </a:pPr>
            <a:r>
              <a:rPr lang="en-US" sz="60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Using the Prefix Un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3187541" y="1607114"/>
            <a:ext cx="11222659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The prefix 'un' means not.</a:t>
            </a:r>
          </a:p>
        </p:txBody>
      </p:sp>
      <p:grpSp>
        <p:nvGrpSpPr>
          <p:cNvPr id="4" name="Group 4"/>
          <p:cNvGrpSpPr/>
          <p:nvPr/>
        </p:nvGrpSpPr>
        <p:grpSpPr>
          <a:xfrm>
            <a:off x="3746934" y="2863760"/>
            <a:ext cx="2434795" cy="2434795"/>
            <a:chOff x="0" y="0"/>
            <a:chExt cx="812800" cy="81280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9050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480"/>
                </a:lnSpc>
              </a:pPr>
              <a:r>
                <a:rPr lang="en-US" sz="3200" u="sng">
                  <a:solidFill>
                    <a:srgbClr val="000000"/>
                  </a:solidFill>
                  <a:latin typeface="Playwrite US Modern"/>
                  <a:ea typeface="Playwrite US Modern"/>
                  <a:cs typeface="Playwrite US Modern"/>
                  <a:sym typeface="Playwrite US Modern"/>
                </a:rPr>
                <a:t>un</a:t>
              </a:r>
              <a:r>
                <a:rPr lang="en-US" sz="3200">
                  <a:solidFill>
                    <a:srgbClr val="000000"/>
                  </a:solidFill>
                  <a:latin typeface="Playwrite US Modern"/>
                  <a:ea typeface="Playwrite US Modern"/>
                  <a:cs typeface="Playwrite US Modern"/>
                  <a:sym typeface="Playwrite US Modern"/>
                </a:rPr>
                <a:t>zip</a:t>
              </a:r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856452" y="2863760"/>
            <a:ext cx="2434795" cy="2434795"/>
            <a:chOff x="0" y="0"/>
            <a:chExt cx="812800" cy="812800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9050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480"/>
                </a:lnSpc>
              </a:pPr>
              <a:r>
                <a:rPr lang="en-US" sz="3200">
                  <a:solidFill>
                    <a:srgbClr val="000000"/>
                  </a:solidFill>
                  <a:latin typeface="Playwrite US Modern"/>
                  <a:ea typeface="Playwrite US Modern"/>
                  <a:cs typeface="Playwrite US Modern"/>
                  <a:sym typeface="Playwrite US Modern"/>
                </a:rPr>
                <a:t>zip</a:t>
              </a:r>
            </a:p>
          </p:txBody>
        </p:sp>
      </p:grpSp>
      <p:sp>
        <p:nvSpPr>
          <p:cNvPr id="10" name="Freeform 10"/>
          <p:cNvSpPr/>
          <p:nvPr/>
        </p:nvSpPr>
        <p:spPr>
          <a:xfrm rot="2963421">
            <a:off x="34535" y="3002949"/>
            <a:ext cx="2138486" cy="1967407"/>
          </a:xfrm>
          <a:custGeom>
            <a:avLst/>
            <a:gdLst/>
            <a:ahLst/>
            <a:cxnLst/>
            <a:rect l="l" t="t" r="r" b="b"/>
            <a:pathLst>
              <a:path w="2138486" h="1967407">
                <a:moveTo>
                  <a:pt x="0" y="0"/>
                </a:moveTo>
                <a:lnTo>
                  <a:pt x="2138485" y="0"/>
                </a:lnTo>
                <a:lnTo>
                  <a:pt x="2138485" y="1967406"/>
                </a:lnTo>
                <a:lnTo>
                  <a:pt x="0" y="196740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n-GB"/>
          </a:p>
        </p:txBody>
      </p:sp>
      <p:sp>
        <p:nvSpPr>
          <p:cNvPr id="11" name="Freeform 11"/>
          <p:cNvSpPr/>
          <p:nvPr/>
        </p:nvSpPr>
        <p:spPr>
          <a:xfrm>
            <a:off x="3392377" y="2534629"/>
            <a:ext cx="890064" cy="2984970"/>
          </a:xfrm>
          <a:custGeom>
            <a:avLst/>
            <a:gdLst/>
            <a:ahLst/>
            <a:cxnLst/>
            <a:rect l="l" t="t" r="r" b="b"/>
            <a:pathLst>
              <a:path w="890064" h="2984970">
                <a:moveTo>
                  <a:pt x="0" y="0"/>
                </a:moveTo>
                <a:lnTo>
                  <a:pt x="890064" y="0"/>
                </a:lnTo>
                <a:lnTo>
                  <a:pt x="890064" y="2984970"/>
                </a:lnTo>
                <a:lnTo>
                  <a:pt x="0" y="298497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n-GB"/>
          </a:p>
        </p:txBody>
      </p:sp>
      <p:sp>
        <p:nvSpPr>
          <p:cNvPr id="12" name="TextBox 12"/>
          <p:cNvSpPr txBox="1"/>
          <p:nvPr/>
        </p:nvSpPr>
        <p:spPr>
          <a:xfrm>
            <a:off x="7029454" y="3512211"/>
            <a:ext cx="11222659" cy="113082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480"/>
              </a:lnSpc>
            </a:pP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In this example, the word unzip means that the zip is open.</a:t>
            </a:r>
          </a:p>
        </p:txBody>
      </p:sp>
      <p:grpSp>
        <p:nvGrpSpPr>
          <p:cNvPr id="13" name="Group 13"/>
          <p:cNvGrpSpPr/>
          <p:nvPr/>
        </p:nvGrpSpPr>
        <p:grpSpPr>
          <a:xfrm>
            <a:off x="3746934" y="6880070"/>
            <a:ext cx="2434795" cy="2434795"/>
            <a:chOff x="0" y="0"/>
            <a:chExt cx="812800" cy="812800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9050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5" name="TextBox 15"/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480"/>
                </a:lnSpc>
              </a:pPr>
              <a:r>
                <a:rPr lang="en-US" sz="3200" u="sng">
                  <a:solidFill>
                    <a:srgbClr val="000000"/>
                  </a:solidFill>
                  <a:latin typeface="Playwrite US Modern"/>
                  <a:ea typeface="Playwrite US Modern"/>
                  <a:cs typeface="Playwrite US Modern"/>
                  <a:sym typeface="Playwrite US Modern"/>
                </a:rPr>
                <a:t>un</a:t>
              </a:r>
              <a:r>
                <a:rPr lang="en-US" sz="3200">
                  <a:solidFill>
                    <a:srgbClr val="000000"/>
                  </a:solidFill>
                  <a:latin typeface="Playwrite US Modern"/>
                  <a:ea typeface="Playwrite US Modern"/>
                  <a:cs typeface="Playwrite US Modern"/>
                  <a:sym typeface="Playwrite US Modern"/>
                </a:rPr>
                <a:t>lucky</a:t>
              </a:r>
            </a:p>
          </p:txBody>
        </p:sp>
      </p:grpSp>
      <p:grpSp>
        <p:nvGrpSpPr>
          <p:cNvPr id="16" name="Group 16"/>
          <p:cNvGrpSpPr/>
          <p:nvPr/>
        </p:nvGrpSpPr>
        <p:grpSpPr>
          <a:xfrm>
            <a:off x="856452" y="6880070"/>
            <a:ext cx="2434795" cy="2434795"/>
            <a:chOff x="0" y="0"/>
            <a:chExt cx="812800" cy="812800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9050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8" name="TextBox 18"/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480"/>
                </a:lnSpc>
              </a:pPr>
              <a:r>
                <a:rPr lang="en-US" sz="3200">
                  <a:solidFill>
                    <a:srgbClr val="000000"/>
                  </a:solidFill>
                  <a:latin typeface="Playwrite US Modern"/>
                  <a:ea typeface="Playwrite US Modern"/>
                  <a:cs typeface="Playwrite US Modern"/>
                  <a:sym typeface="Playwrite US Modern"/>
                </a:rPr>
                <a:t>lucky</a:t>
              </a:r>
            </a:p>
          </p:txBody>
        </p:sp>
      </p:grpSp>
      <p:sp>
        <p:nvSpPr>
          <p:cNvPr id="19" name="Freeform 19"/>
          <p:cNvSpPr/>
          <p:nvPr/>
        </p:nvSpPr>
        <p:spPr>
          <a:xfrm>
            <a:off x="417333" y="5993227"/>
            <a:ext cx="1531819" cy="1773686"/>
          </a:xfrm>
          <a:custGeom>
            <a:avLst/>
            <a:gdLst/>
            <a:ahLst/>
            <a:cxnLst/>
            <a:rect l="l" t="t" r="r" b="b"/>
            <a:pathLst>
              <a:path w="1531819" h="1773686">
                <a:moveTo>
                  <a:pt x="0" y="0"/>
                </a:moveTo>
                <a:lnTo>
                  <a:pt x="1531819" y="0"/>
                </a:lnTo>
                <a:lnTo>
                  <a:pt x="1531819" y="1773686"/>
                </a:lnTo>
                <a:lnTo>
                  <a:pt x="0" y="1773686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20" name="Freeform 20"/>
          <p:cNvSpPr/>
          <p:nvPr/>
        </p:nvSpPr>
        <p:spPr>
          <a:xfrm>
            <a:off x="3392377" y="5993227"/>
            <a:ext cx="1453381" cy="1790574"/>
          </a:xfrm>
          <a:custGeom>
            <a:avLst/>
            <a:gdLst/>
            <a:ahLst/>
            <a:cxnLst/>
            <a:rect l="l" t="t" r="r" b="b"/>
            <a:pathLst>
              <a:path w="1453381" h="1790574">
                <a:moveTo>
                  <a:pt x="0" y="0"/>
                </a:moveTo>
                <a:lnTo>
                  <a:pt x="1453381" y="0"/>
                </a:lnTo>
                <a:lnTo>
                  <a:pt x="1453381" y="1790575"/>
                </a:lnTo>
                <a:lnTo>
                  <a:pt x="0" y="1790575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 l="-9598" r="-9598"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21" name="TextBox 21"/>
          <p:cNvSpPr txBox="1"/>
          <p:nvPr/>
        </p:nvSpPr>
        <p:spPr>
          <a:xfrm>
            <a:off x="7029454" y="7528521"/>
            <a:ext cx="11222659" cy="113082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480"/>
              </a:lnSpc>
            </a:pPr>
            <a:r>
              <a:rPr lang="en-US" sz="3200" dirty="0">
                <a:solidFill>
                  <a:srgbClr val="000000"/>
                </a:solidFill>
                <a:latin typeface="Playwrite US Modern" pitchFamily="2" charset="0"/>
                <a:ea typeface="Playwrite US Modern"/>
                <a:cs typeface="Playwrite US Modern"/>
                <a:sym typeface="Playwrite US Modern"/>
              </a:rPr>
              <a:t>In this example, the word </a:t>
            </a:r>
            <a:r>
              <a:rPr lang="en-GB" sz="3200" dirty="0">
                <a:solidFill>
                  <a:srgbClr val="000000"/>
                </a:solidFill>
                <a:latin typeface="Playwrite US Modern" pitchFamily="2" charset="0"/>
                <a:ea typeface="Playwrite US Modern"/>
                <a:cs typeface="Playwrite US Modern"/>
                <a:sym typeface="Playwrite US Modern"/>
              </a:rPr>
              <a:t>u</a:t>
            </a:r>
            <a:r>
              <a:rPr lang="en-GB" sz="3200" dirty="0">
                <a:latin typeface="Playwrite US Modern" pitchFamily="2" charset="0"/>
              </a:rPr>
              <a:t>nlucky means not having luck.</a:t>
            </a:r>
            <a:endParaRPr lang="en-US" sz="3200" dirty="0">
              <a:solidFill>
                <a:srgbClr val="000000"/>
              </a:solidFill>
              <a:latin typeface="Playwrite US Modern" pitchFamily="2" charset="0"/>
              <a:ea typeface="Playwrite US Modern"/>
              <a:cs typeface="Playwrite US Modern"/>
              <a:sym typeface="Playwrite US Modern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776165" y="47775"/>
            <a:ext cx="12045412" cy="10287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400"/>
              </a:lnSpc>
            </a:pPr>
            <a:r>
              <a:rPr lang="en-US" sz="60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Using the Prefix Un</a:t>
            </a:r>
          </a:p>
        </p:txBody>
      </p:sp>
      <p:grpSp>
        <p:nvGrpSpPr>
          <p:cNvPr id="3" name="Group 3"/>
          <p:cNvGrpSpPr/>
          <p:nvPr/>
        </p:nvGrpSpPr>
        <p:grpSpPr>
          <a:xfrm>
            <a:off x="2214212" y="2046021"/>
            <a:ext cx="2667750" cy="2667750"/>
            <a:chOff x="0" y="0"/>
            <a:chExt cx="812800" cy="81280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9050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480"/>
                </a:lnSpc>
              </a:pPr>
              <a:r>
                <a:rPr lang="en-US" sz="3200">
                  <a:solidFill>
                    <a:srgbClr val="000000"/>
                  </a:solidFill>
                  <a:latin typeface="Playwrite US Modern"/>
                  <a:ea typeface="Playwrite US Modern"/>
                  <a:cs typeface="Playwrite US Modern"/>
                  <a:sym typeface="Playwrite US Modern"/>
                </a:rPr>
                <a:t>happy</a:t>
              </a:r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7572939" y="2046021"/>
            <a:ext cx="2667750" cy="2667750"/>
            <a:chOff x="0" y="0"/>
            <a:chExt cx="812800" cy="812800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9050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480"/>
                </a:lnSpc>
              </a:pPr>
              <a:r>
                <a:rPr lang="en-US" sz="3200">
                  <a:solidFill>
                    <a:srgbClr val="000000"/>
                  </a:solidFill>
                  <a:latin typeface="Playwrite US Modern"/>
                  <a:ea typeface="Playwrite US Modern"/>
                  <a:cs typeface="Playwrite US Modern"/>
                  <a:sym typeface="Playwrite US Modern"/>
                </a:rPr>
                <a:t>well</a:t>
              </a:r>
            </a:p>
          </p:txBody>
        </p:sp>
      </p:grpSp>
      <p:grpSp>
        <p:nvGrpSpPr>
          <p:cNvPr id="9" name="Group 9"/>
          <p:cNvGrpSpPr/>
          <p:nvPr/>
        </p:nvGrpSpPr>
        <p:grpSpPr>
          <a:xfrm>
            <a:off x="12936264" y="2046021"/>
            <a:ext cx="2667750" cy="2667750"/>
            <a:chOff x="0" y="0"/>
            <a:chExt cx="812800" cy="812800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9050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1" name="TextBox 11"/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480"/>
                </a:lnSpc>
              </a:pPr>
              <a:r>
                <a:rPr lang="en-US" sz="3200">
                  <a:solidFill>
                    <a:srgbClr val="000000"/>
                  </a:solidFill>
                  <a:latin typeface="Playwrite US Modern"/>
                  <a:ea typeface="Playwrite US Modern"/>
                  <a:cs typeface="Playwrite US Modern"/>
                  <a:sym typeface="Playwrite US Modern"/>
                </a:rPr>
                <a:t>lock</a:t>
              </a:r>
            </a:p>
          </p:txBody>
        </p:sp>
      </p:grpSp>
      <p:sp>
        <p:nvSpPr>
          <p:cNvPr id="12" name="Freeform 12"/>
          <p:cNvSpPr/>
          <p:nvPr/>
        </p:nvSpPr>
        <p:spPr>
          <a:xfrm>
            <a:off x="762234" y="1575632"/>
            <a:ext cx="2013930" cy="1801552"/>
          </a:xfrm>
          <a:custGeom>
            <a:avLst/>
            <a:gdLst/>
            <a:ahLst/>
            <a:cxnLst/>
            <a:rect l="l" t="t" r="r" b="b"/>
            <a:pathLst>
              <a:path w="2013930" h="1801552">
                <a:moveTo>
                  <a:pt x="0" y="0"/>
                </a:moveTo>
                <a:lnTo>
                  <a:pt x="2013931" y="0"/>
                </a:lnTo>
                <a:lnTo>
                  <a:pt x="2013931" y="1801552"/>
                </a:lnTo>
                <a:lnTo>
                  <a:pt x="0" y="180155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13" name="Freeform 13"/>
          <p:cNvSpPr/>
          <p:nvPr/>
        </p:nvSpPr>
        <p:spPr>
          <a:xfrm>
            <a:off x="6766212" y="1491054"/>
            <a:ext cx="1458324" cy="1970708"/>
          </a:xfrm>
          <a:custGeom>
            <a:avLst/>
            <a:gdLst/>
            <a:ahLst/>
            <a:cxnLst/>
            <a:rect l="l" t="t" r="r" b="b"/>
            <a:pathLst>
              <a:path w="1458324" h="1970708">
                <a:moveTo>
                  <a:pt x="0" y="0"/>
                </a:moveTo>
                <a:lnTo>
                  <a:pt x="1458324" y="0"/>
                </a:lnTo>
                <a:lnTo>
                  <a:pt x="1458324" y="1970708"/>
                </a:lnTo>
                <a:lnTo>
                  <a:pt x="0" y="1970708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14" name="Freeform 14"/>
          <p:cNvSpPr/>
          <p:nvPr/>
        </p:nvSpPr>
        <p:spPr>
          <a:xfrm>
            <a:off x="11739116" y="1491054"/>
            <a:ext cx="1689157" cy="2400224"/>
          </a:xfrm>
          <a:custGeom>
            <a:avLst/>
            <a:gdLst/>
            <a:ahLst/>
            <a:cxnLst/>
            <a:rect l="l" t="t" r="r" b="b"/>
            <a:pathLst>
              <a:path w="1689157" h="2400224">
                <a:moveTo>
                  <a:pt x="0" y="0"/>
                </a:moveTo>
                <a:lnTo>
                  <a:pt x="1689158" y="0"/>
                </a:lnTo>
                <a:lnTo>
                  <a:pt x="1689158" y="2400224"/>
                </a:lnTo>
                <a:lnTo>
                  <a:pt x="0" y="2400224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15" name="TextBox 15"/>
          <p:cNvSpPr txBox="1"/>
          <p:nvPr/>
        </p:nvSpPr>
        <p:spPr>
          <a:xfrm>
            <a:off x="1028700" y="5637696"/>
            <a:ext cx="16484282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 Rewrite each word with the prefix 'un'.  Explain what each new word means. </a:t>
            </a:r>
          </a:p>
        </p:txBody>
      </p:sp>
      <p:sp>
        <p:nvSpPr>
          <p:cNvPr id="16" name="Freeform 16"/>
          <p:cNvSpPr/>
          <p:nvPr/>
        </p:nvSpPr>
        <p:spPr>
          <a:xfrm>
            <a:off x="8079806" y="7855484"/>
            <a:ext cx="1727818" cy="1477284"/>
          </a:xfrm>
          <a:custGeom>
            <a:avLst/>
            <a:gdLst/>
            <a:ahLst/>
            <a:cxnLst/>
            <a:rect l="l" t="t" r="r" b="b"/>
            <a:pathLst>
              <a:path w="1727818" h="1477284">
                <a:moveTo>
                  <a:pt x="0" y="0"/>
                </a:moveTo>
                <a:lnTo>
                  <a:pt x="1727817" y="0"/>
                </a:lnTo>
                <a:lnTo>
                  <a:pt x="1727817" y="1477284"/>
                </a:lnTo>
                <a:lnTo>
                  <a:pt x="0" y="1477284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17" name="TextBox 17"/>
          <p:cNvSpPr txBox="1"/>
          <p:nvPr/>
        </p:nvSpPr>
        <p:spPr>
          <a:xfrm>
            <a:off x="6533293" y="9438292"/>
            <a:ext cx="4836227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Talk to your partner.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776165" y="47775"/>
            <a:ext cx="12045412" cy="10287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400"/>
              </a:lnSpc>
            </a:pPr>
            <a:r>
              <a:rPr lang="en-US" sz="60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Using the Prefix Un</a:t>
            </a:r>
          </a:p>
        </p:txBody>
      </p:sp>
      <p:grpSp>
        <p:nvGrpSpPr>
          <p:cNvPr id="3" name="Group 3"/>
          <p:cNvGrpSpPr/>
          <p:nvPr/>
        </p:nvGrpSpPr>
        <p:grpSpPr>
          <a:xfrm>
            <a:off x="2214212" y="2046021"/>
            <a:ext cx="2667750" cy="2667750"/>
            <a:chOff x="0" y="0"/>
            <a:chExt cx="812800" cy="81280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9050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480"/>
                </a:lnSpc>
              </a:pPr>
              <a:r>
                <a:rPr lang="en-US" sz="3200">
                  <a:solidFill>
                    <a:srgbClr val="000000"/>
                  </a:solidFill>
                  <a:latin typeface="Playwrite US Modern"/>
                  <a:ea typeface="Playwrite US Modern"/>
                  <a:cs typeface="Playwrite US Modern"/>
                  <a:sym typeface="Playwrite US Modern"/>
                </a:rPr>
                <a:t>happy</a:t>
              </a:r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7572939" y="2046021"/>
            <a:ext cx="2667750" cy="2667750"/>
            <a:chOff x="0" y="0"/>
            <a:chExt cx="812800" cy="812800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9050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480"/>
                </a:lnSpc>
              </a:pPr>
              <a:r>
                <a:rPr lang="en-US" sz="3200">
                  <a:solidFill>
                    <a:srgbClr val="000000"/>
                  </a:solidFill>
                  <a:latin typeface="Playwrite US Modern"/>
                  <a:ea typeface="Playwrite US Modern"/>
                  <a:cs typeface="Playwrite US Modern"/>
                  <a:sym typeface="Playwrite US Modern"/>
                </a:rPr>
                <a:t>well</a:t>
              </a:r>
            </a:p>
          </p:txBody>
        </p:sp>
      </p:grpSp>
      <p:grpSp>
        <p:nvGrpSpPr>
          <p:cNvPr id="9" name="Group 9"/>
          <p:cNvGrpSpPr/>
          <p:nvPr/>
        </p:nvGrpSpPr>
        <p:grpSpPr>
          <a:xfrm>
            <a:off x="12936264" y="2046021"/>
            <a:ext cx="2667750" cy="2667750"/>
            <a:chOff x="0" y="0"/>
            <a:chExt cx="812800" cy="812800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9050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1" name="TextBox 11"/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480"/>
                </a:lnSpc>
              </a:pPr>
              <a:r>
                <a:rPr lang="en-US" sz="3200">
                  <a:solidFill>
                    <a:srgbClr val="000000"/>
                  </a:solidFill>
                  <a:latin typeface="Playwrite US Modern"/>
                  <a:ea typeface="Playwrite US Modern"/>
                  <a:cs typeface="Playwrite US Modern"/>
                  <a:sym typeface="Playwrite US Modern"/>
                </a:rPr>
                <a:t>lock</a:t>
              </a:r>
            </a:p>
          </p:txBody>
        </p:sp>
      </p:grpSp>
      <p:sp>
        <p:nvSpPr>
          <p:cNvPr id="12" name="Freeform 12"/>
          <p:cNvSpPr/>
          <p:nvPr/>
        </p:nvSpPr>
        <p:spPr>
          <a:xfrm>
            <a:off x="762234" y="1575632"/>
            <a:ext cx="2013930" cy="1801552"/>
          </a:xfrm>
          <a:custGeom>
            <a:avLst/>
            <a:gdLst/>
            <a:ahLst/>
            <a:cxnLst/>
            <a:rect l="l" t="t" r="r" b="b"/>
            <a:pathLst>
              <a:path w="2013930" h="1801552">
                <a:moveTo>
                  <a:pt x="0" y="0"/>
                </a:moveTo>
                <a:lnTo>
                  <a:pt x="2013931" y="0"/>
                </a:lnTo>
                <a:lnTo>
                  <a:pt x="2013931" y="1801552"/>
                </a:lnTo>
                <a:lnTo>
                  <a:pt x="0" y="180155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13" name="Freeform 13"/>
          <p:cNvSpPr/>
          <p:nvPr/>
        </p:nvSpPr>
        <p:spPr>
          <a:xfrm>
            <a:off x="6766212" y="1491054"/>
            <a:ext cx="1458324" cy="1970708"/>
          </a:xfrm>
          <a:custGeom>
            <a:avLst/>
            <a:gdLst/>
            <a:ahLst/>
            <a:cxnLst/>
            <a:rect l="l" t="t" r="r" b="b"/>
            <a:pathLst>
              <a:path w="1458324" h="1970708">
                <a:moveTo>
                  <a:pt x="0" y="0"/>
                </a:moveTo>
                <a:lnTo>
                  <a:pt x="1458324" y="0"/>
                </a:lnTo>
                <a:lnTo>
                  <a:pt x="1458324" y="1970708"/>
                </a:lnTo>
                <a:lnTo>
                  <a:pt x="0" y="1970708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14" name="Freeform 14"/>
          <p:cNvSpPr/>
          <p:nvPr/>
        </p:nvSpPr>
        <p:spPr>
          <a:xfrm>
            <a:off x="11739116" y="1491054"/>
            <a:ext cx="1689157" cy="2400224"/>
          </a:xfrm>
          <a:custGeom>
            <a:avLst/>
            <a:gdLst/>
            <a:ahLst/>
            <a:cxnLst/>
            <a:rect l="l" t="t" r="r" b="b"/>
            <a:pathLst>
              <a:path w="1689157" h="2400224">
                <a:moveTo>
                  <a:pt x="0" y="0"/>
                </a:moveTo>
                <a:lnTo>
                  <a:pt x="1689158" y="0"/>
                </a:lnTo>
                <a:lnTo>
                  <a:pt x="1689158" y="2400224"/>
                </a:lnTo>
                <a:lnTo>
                  <a:pt x="0" y="2400224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grpSp>
        <p:nvGrpSpPr>
          <p:cNvPr id="15" name="Group 15"/>
          <p:cNvGrpSpPr/>
          <p:nvPr/>
        </p:nvGrpSpPr>
        <p:grpSpPr>
          <a:xfrm>
            <a:off x="2214212" y="5143500"/>
            <a:ext cx="2667750" cy="2667750"/>
            <a:chOff x="0" y="0"/>
            <a:chExt cx="812800" cy="812800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9050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7" name="TextBox 17"/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480"/>
                </a:lnSpc>
              </a:pPr>
              <a:r>
                <a:rPr lang="en-US" sz="3200">
                  <a:solidFill>
                    <a:srgbClr val="000000"/>
                  </a:solidFill>
                  <a:latin typeface="Playwrite US Modern"/>
                  <a:ea typeface="Playwrite US Modern"/>
                  <a:cs typeface="Playwrite US Modern"/>
                  <a:sym typeface="Playwrite US Modern"/>
                </a:rPr>
                <a:t>unhappy</a:t>
              </a:r>
            </a:p>
          </p:txBody>
        </p:sp>
      </p:grpSp>
      <p:grpSp>
        <p:nvGrpSpPr>
          <p:cNvPr id="18" name="Group 18"/>
          <p:cNvGrpSpPr/>
          <p:nvPr/>
        </p:nvGrpSpPr>
        <p:grpSpPr>
          <a:xfrm>
            <a:off x="7572939" y="5143500"/>
            <a:ext cx="2667750" cy="2667750"/>
            <a:chOff x="0" y="0"/>
            <a:chExt cx="812800" cy="812800"/>
          </a:xfrm>
        </p:grpSpPr>
        <p:sp>
          <p:nvSpPr>
            <p:cNvPr id="19" name="Freeform 19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9050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20" name="TextBox 20"/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480"/>
                </a:lnSpc>
              </a:pPr>
              <a:r>
                <a:rPr lang="en-US" sz="3200">
                  <a:solidFill>
                    <a:srgbClr val="000000"/>
                  </a:solidFill>
                  <a:latin typeface="Playwrite US Modern"/>
                  <a:ea typeface="Playwrite US Modern"/>
                  <a:cs typeface="Playwrite US Modern"/>
                  <a:sym typeface="Playwrite US Modern"/>
                </a:rPr>
                <a:t>unwell</a:t>
              </a:r>
            </a:p>
          </p:txBody>
        </p:sp>
      </p:grpSp>
      <p:grpSp>
        <p:nvGrpSpPr>
          <p:cNvPr id="21" name="Group 21"/>
          <p:cNvGrpSpPr/>
          <p:nvPr/>
        </p:nvGrpSpPr>
        <p:grpSpPr>
          <a:xfrm>
            <a:off x="12936264" y="5143500"/>
            <a:ext cx="2667750" cy="2667750"/>
            <a:chOff x="0" y="0"/>
            <a:chExt cx="812800" cy="812800"/>
          </a:xfrm>
        </p:grpSpPr>
        <p:sp>
          <p:nvSpPr>
            <p:cNvPr id="22" name="Freeform 22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9050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23" name="TextBox 23"/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480"/>
                </a:lnSpc>
              </a:pPr>
              <a:r>
                <a:rPr lang="en-US" sz="3200">
                  <a:solidFill>
                    <a:srgbClr val="000000"/>
                  </a:solidFill>
                  <a:latin typeface="Playwrite US Modern"/>
                  <a:ea typeface="Playwrite US Modern"/>
                  <a:cs typeface="Playwrite US Modern"/>
                  <a:sym typeface="Playwrite US Modern"/>
                </a:rPr>
                <a:t>unlocked</a:t>
              </a:r>
            </a:p>
          </p:txBody>
        </p:sp>
      </p:grpSp>
      <p:sp>
        <p:nvSpPr>
          <p:cNvPr id="24" name="Freeform 24"/>
          <p:cNvSpPr/>
          <p:nvPr/>
        </p:nvSpPr>
        <p:spPr>
          <a:xfrm>
            <a:off x="1225019" y="4602546"/>
            <a:ext cx="1660388" cy="1660388"/>
          </a:xfrm>
          <a:custGeom>
            <a:avLst/>
            <a:gdLst/>
            <a:ahLst/>
            <a:cxnLst/>
            <a:rect l="l" t="t" r="r" b="b"/>
            <a:pathLst>
              <a:path w="1660388" h="1660388">
                <a:moveTo>
                  <a:pt x="0" y="0"/>
                </a:moveTo>
                <a:lnTo>
                  <a:pt x="1660388" y="0"/>
                </a:lnTo>
                <a:lnTo>
                  <a:pt x="1660388" y="1660389"/>
                </a:lnTo>
                <a:lnTo>
                  <a:pt x="0" y="1660389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25" name="Freeform 25"/>
          <p:cNvSpPr/>
          <p:nvPr/>
        </p:nvSpPr>
        <p:spPr>
          <a:xfrm>
            <a:off x="7047121" y="4828071"/>
            <a:ext cx="1405017" cy="1989404"/>
          </a:xfrm>
          <a:custGeom>
            <a:avLst/>
            <a:gdLst/>
            <a:ahLst/>
            <a:cxnLst/>
            <a:rect l="l" t="t" r="r" b="b"/>
            <a:pathLst>
              <a:path w="1405017" h="1989404">
                <a:moveTo>
                  <a:pt x="0" y="0"/>
                </a:moveTo>
                <a:lnTo>
                  <a:pt x="1405017" y="0"/>
                </a:lnTo>
                <a:lnTo>
                  <a:pt x="1405017" y="1989404"/>
                </a:lnTo>
                <a:lnTo>
                  <a:pt x="0" y="1989404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26" name="Freeform 26"/>
          <p:cNvSpPr/>
          <p:nvPr/>
        </p:nvSpPr>
        <p:spPr>
          <a:xfrm>
            <a:off x="11797880" y="4310378"/>
            <a:ext cx="1571629" cy="1989404"/>
          </a:xfrm>
          <a:custGeom>
            <a:avLst/>
            <a:gdLst/>
            <a:ahLst/>
            <a:cxnLst/>
            <a:rect l="l" t="t" r="r" b="b"/>
            <a:pathLst>
              <a:path w="1571629" h="1989404">
                <a:moveTo>
                  <a:pt x="0" y="0"/>
                </a:moveTo>
                <a:lnTo>
                  <a:pt x="1571629" y="0"/>
                </a:lnTo>
                <a:lnTo>
                  <a:pt x="1571629" y="1989404"/>
                </a:lnTo>
                <a:lnTo>
                  <a:pt x="0" y="1989404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27" name="TextBox 27"/>
          <p:cNvSpPr txBox="1"/>
          <p:nvPr/>
        </p:nvSpPr>
        <p:spPr>
          <a:xfrm>
            <a:off x="1028700" y="7963650"/>
            <a:ext cx="4378063" cy="16522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Unhappy means that someone is not happy.</a:t>
            </a:r>
          </a:p>
        </p:txBody>
      </p:sp>
      <p:sp>
        <p:nvSpPr>
          <p:cNvPr id="28" name="TextBox 28"/>
          <p:cNvSpPr txBox="1"/>
          <p:nvPr/>
        </p:nvSpPr>
        <p:spPr>
          <a:xfrm>
            <a:off x="5826911" y="7963650"/>
            <a:ext cx="5683776" cy="170790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Unwell means that someone or something is not well.</a:t>
            </a:r>
          </a:p>
        </p:txBody>
      </p:sp>
      <p:sp>
        <p:nvSpPr>
          <p:cNvPr id="29" name="TextBox 29"/>
          <p:cNvSpPr txBox="1"/>
          <p:nvPr/>
        </p:nvSpPr>
        <p:spPr>
          <a:xfrm>
            <a:off x="12201725" y="7963650"/>
            <a:ext cx="4676881" cy="16522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Unlock means that something is not locked.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776165" y="47775"/>
            <a:ext cx="12045412" cy="10287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400"/>
              </a:lnSpc>
            </a:pPr>
            <a:r>
              <a:rPr lang="en-US" sz="60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Using the Prefix Un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2572086" y="1590552"/>
            <a:ext cx="12951280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Use the prefix 'un' to make these sentences correct. </a:t>
            </a:r>
          </a:p>
        </p:txBody>
      </p:sp>
      <p:sp>
        <p:nvSpPr>
          <p:cNvPr id="4" name="Freeform 4"/>
          <p:cNvSpPr/>
          <p:nvPr/>
        </p:nvSpPr>
        <p:spPr>
          <a:xfrm>
            <a:off x="416960" y="2011112"/>
            <a:ext cx="2155126" cy="4114800"/>
          </a:xfrm>
          <a:custGeom>
            <a:avLst/>
            <a:gdLst/>
            <a:ahLst/>
            <a:cxnLst/>
            <a:rect l="l" t="t" r="r" b="b"/>
            <a:pathLst>
              <a:path w="2155126" h="4114800">
                <a:moveTo>
                  <a:pt x="0" y="0"/>
                </a:moveTo>
                <a:lnTo>
                  <a:pt x="2155126" y="0"/>
                </a:lnTo>
                <a:lnTo>
                  <a:pt x="2155126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5" name="Freeform 5"/>
          <p:cNvSpPr/>
          <p:nvPr/>
        </p:nvSpPr>
        <p:spPr>
          <a:xfrm>
            <a:off x="14510400" y="4295652"/>
            <a:ext cx="3360640" cy="3159002"/>
          </a:xfrm>
          <a:custGeom>
            <a:avLst/>
            <a:gdLst/>
            <a:ahLst/>
            <a:cxnLst/>
            <a:rect l="l" t="t" r="r" b="b"/>
            <a:pathLst>
              <a:path w="3360640" h="3159002">
                <a:moveTo>
                  <a:pt x="0" y="0"/>
                </a:moveTo>
                <a:lnTo>
                  <a:pt x="3360640" y="0"/>
                </a:lnTo>
                <a:lnTo>
                  <a:pt x="3360640" y="3159002"/>
                </a:lnTo>
                <a:lnTo>
                  <a:pt x="0" y="3159002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6" name="Freeform 6"/>
          <p:cNvSpPr/>
          <p:nvPr/>
        </p:nvSpPr>
        <p:spPr>
          <a:xfrm>
            <a:off x="711532" y="7145373"/>
            <a:ext cx="2819684" cy="2918172"/>
          </a:xfrm>
          <a:custGeom>
            <a:avLst/>
            <a:gdLst/>
            <a:ahLst/>
            <a:cxnLst/>
            <a:rect l="l" t="t" r="r" b="b"/>
            <a:pathLst>
              <a:path w="2819684" h="2918172">
                <a:moveTo>
                  <a:pt x="0" y="0"/>
                </a:moveTo>
                <a:lnTo>
                  <a:pt x="2819684" y="0"/>
                </a:lnTo>
                <a:lnTo>
                  <a:pt x="2819684" y="2918172"/>
                </a:lnTo>
                <a:lnTo>
                  <a:pt x="0" y="2918172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7" name="TextBox 7"/>
          <p:cNvSpPr txBox="1"/>
          <p:nvPr/>
        </p:nvSpPr>
        <p:spPr>
          <a:xfrm>
            <a:off x="2776165" y="3594079"/>
            <a:ext cx="10214449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The boy had been </a:t>
            </a:r>
            <a:r>
              <a:rPr lang="en-US" sz="3200" u="sng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kind</a:t>
            </a: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. 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9615581" y="5597605"/>
            <a:ext cx="5205995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The laces were </a:t>
            </a:r>
            <a:r>
              <a:rPr lang="en-US" sz="3200" u="sng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tied</a:t>
            </a: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.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3691646" y="8653907"/>
            <a:ext cx="10214449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The road was </a:t>
            </a:r>
            <a:r>
              <a:rPr lang="en-US" sz="3200" u="sng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safe</a:t>
            </a: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. 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776165" y="47775"/>
            <a:ext cx="12045412" cy="10287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400"/>
              </a:lnSpc>
            </a:pPr>
            <a:r>
              <a:rPr lang="en-US" sz="60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Using the Prefix Un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2572086" y="1590552"/>
            <a:ext cx="12951280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Use the prefix 'un' to make these sentences correct. </a:t>
            </a:r>
          </a:p>
        </p:txBody>
      </p:sp>
      <p:sp>
        <p:nvSpPr>
          <p:cNvPr id="4" name="Freeform 4"/>
          <p:cNvSpPr/>
          <p:nvPr/>
        </p:nvSpPr>
        <p:spPr>
          <a:xfrm>
            <a:off x="416960" y="2011112"/>
            <a:ext cx="2155126" cy="4114800"/>
          </a:xfrm>
          <a:custGeom>
            <a:avLst/>
            <a:gdLst/>
            <a:ahLst/>
            <a:cxnLst/>
            <a:rect l="l" t="t" r="r" b="b"/>
            <a:pathLst>
              <a:path w="2155126" h="4114800">
                <a:moveTo>
                  <a:pt x="0" y="0"/>
                </a:moveTo>
                <a:lnTo>
                  <a:pt x="2155126" y="0"/>
                </a:lnTo>
                <a:lnTo>
                  <a:pt x="2155126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5" name="Freeform 5"/>
          <p:cNvSpPr/>
          <p:nvPr/>
        </p:nvSpPr>
        <p:spPr>
          <a:xfrm>
            <a:off x="14510400" y="4295652"/>
            <a:ext cx="3360640" cy="3159002"/>
          </a:xfrm>
          <a:custGeom>
            <a:avLst/>
            <a:gdLst/>
            <a:ahLst/>
            <a:cxnLst/>
            <a:rect l="l" t="t" r="r" b="b"/>
            <a:pathLst>
              <a:path w="3360640" h="3159002">
                <a:moveTo>
                  <a:pt x="0" y="0"/>
                </a:moveTo>
                <a:lnTo>
                  <a:pt x="3360640" y="0"/>
                </a:lnTo>
                <a:lnTo>
                  <a:pt x="3360640" y="3159002"/>
                </a:lnTo>
                <a:lnTo>
                  <a:pt x="0" y="3159002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6" name="Freeform 6"/>
          <p:cNvSpPr/>
          <p:nvPr/>
        </p:nvSpPr>
        <p:spPr>
          <a:xfrm>
            <a:off x="711532" y="7145373"/>
            <a:ext cx="2819684" cy="2918172"/>
          </a:xfrm>
          <a:custGeom>
            <a:avLst/>
            <a:gdLst/>
            <a:ahLst/>
            <a:cxnLst/>
            <a:rect l="l" t="t" r="r" b="b"/>
            <a:pathLst>
              <a:path w="2819684" h="2918172">
                <a:moveTo>
                  <a:pt x="0" y="0"/>
                </a:moveTo>
                <a:lnTo>
                  <a:pt x="2819684" y="0"/>
                </a:lnTo>
                <a:lnTo>
                  <a:pt x="2819684" y="2918172"/>
                </a:lnTo>
                <a:lnTo>
                  <a:pt x="0" y="2918172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7" name="TextBox 7"/>
          <p:cNvSpPr txBox="1"/>
          <p:nvPr/>
        </p:nvSpPr>
        <p:spPr>
          <a:xfrm>
            <a:off x="2776165" y="3594079"/>
            <a:ext cx="10214449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The boy had been </a:t>
            </a:r>
            <a:r>
              <a:rPr lang="en-US" sz="3200" u="sng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kind</a:t>
            </a: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. 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9615581" y="5597605"/>
            <a:ext cx="5205995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The laces were </a:t>
            </a:r>
            <a:r>
              <a:rPr lang="en-US" sz="3200" u="sng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tied</a:t>
            </a: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.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3691646" y="8653907"/>
            <a:ext cx="10214449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The road was </a:t>
            </a:r>
            <a:r>
              <a:rPr lang="en-US" sz="3200" u="sng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safe</a:t>
            </a: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. 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2776165" y="4344150"/>
            <a:ext cx="10214449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The boy had been </a:t>
            </a:r>
            <a:r>
              <a:rPr lang="en-US" sz="3200" u="sng">
                <a:solidFill>
                  <a:srgbClr val="00BF63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unkind</a:t>
            </a: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. 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3691646" y="9306038"/>
            <a:ext cx="10214449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The road was </a:t>
            </a:r>
            <a:r>
              <a:rPr lang="en-US" sz="3200" u="sng">
                <a:solidFill>
                  <a:srgbClr val="00BF63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unsafe</a:t>
            </a: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. 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7706967" y="6344987"/>
            <a:ext cx="6199128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The laces were </a:t>
            </a:r>
            <a:r>
              <a:rPr lang="en-US" sz="3200" u="sng">
                <a:solidFill>
                  <a:srgbClr val="00BF63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untied</a:t>
            </a: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776165" y="47775"/>
            <a:ext cx="12045412" cy="10287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400"/>
              </a:lnSpc>
            </a:pPr>
            <a:r>
              <a:rPr lang="en-US" sz="60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Using the Prefix Un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0" y="1615380"/>
            <a:ext cx="18288000" cy="55072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Read the words below. </a:t>
            </a:r>
            <a:r>
              <a:rPr lang="en-GB" sz="3200" dirty="0">
                <a:latin typeface="Playwrite US Modern" pitchFamily="2" charset="0"/>
              </a:rPr>
              <a:t>Add the prefix 'un' to each one to create a new word.</a:t>
            </a:r>
            <a:endParaRPr lang="en-US" sz="3200" dirty="0">
              <a:solidFill>
                <a:srgbClr val="000000"/>
              </a:solidFill>
              <a:latin typeface="Playwrite US Modern" pitchFamily="2" charset="0"/>
              <a:ea typeface="Playwrite US Modern"/>
              <a:cs typeface="Playwrite US Modern"/>
              <a:sym typeface="Playwrite US Modern"/>
            </a:endParaRPr>
          </a:p>
        </p:txBody>
      </p:sp>
      <p:grpSp>
        <p:nvGrpSpPr>
          <p:cNvPr id="4" name="Group 4"/>
          <p:cNvGrpSpPr/>
          <p:nvPr/>
        </p:nvGrpSpPr>
        <p:grpSpPr>
          <a:xfrm>
            <a:off x="1639706" y="2734236"/>
            <a:ext cx="2667750" cy="2667750"/>
            <a:chOff x="0" y="0"/>
            <a:chExt cx="812800" cy="81280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9050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480"/>
                </a:lnSpc>
              </a:pPr>
              <a:r>
                <a:rPr lang="en-US" sz="3200">
                  <a:solidFill>
                    <a:srgbClr val="000000"/>
                  </a:solidFill>
                  <a:latin typeface="Playwrite US Modern"/>
                  <a:ea typeface="Playwrite US Modern"/>
                  <a:cs typeface="Playwrite US Modern"/>
                  <a:sym typeface="Playwrite US Modern"/>
                </a:rPr>
                <a:t>pretty</a:t>
              </a:r>
            </a:p>
          </p:txBody>
        </p:sp>
      </p:grpSp>
      <p:sp>
        <p:nvSpPr>
          <p:cNvPr id="7" name="Freeform 7"/>
          <p:cNvSpPr/>
          <p:nvPr/>
        </p:nvSpPr>
        <p:spPr>
          <a:xfrm>
            <a:off x="253461" y="3782988"/>
            <a:ext cx="3177118" cy="3117547"/>
          </a:xfrm>
          <a:custGeom>
            <a:avLst/>
            <a:gdLst/>
            <a:ahLst/>
            <a:cxnLst/>
            <a:rect l="l" t="t" r="r" b="b"/>
            <a:pathLst>
              <a:path w="3177118" h="3117547">
                <a:moveTo>
                  <a:pt x="0" y="0"/>
                </a:moveTo>
                <a:lnTo>
                  <a:pt x="3177118" y="0"/>
                </a:lnTo>
                <a:lnTo>
                  <a:pt x="3177118" y="3117547"/>
                </a:lnTo>
                <a:lnTo>
                  <a:pt x="0" y="3117547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grpSp>
        <p:nvGrpSpPr>
          <p:cNvPr id="8" name="Group 8"/>
          <p:cNvGrpSpPr/>
          <p:nvPr/>
        </p:nvGrpSpPr>
        <p:grpSpPr>
          <a:xfrm>
            <a:off x="6002906" y="2878903"/>
            <a:ext cx="2667750" cy="2667750"/>
            <a:chOff x="0" y="0"/>
            <a:chExt cx="812800" cy="81280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9050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480"/>
                </a:lnSpc>
              </a:pPr>
              <a:r>
                <a:rPr lang="en-US" sz="3200">
                  <a:solidFill>
                    <a:srgbClr val="000000"/>
                  </a:solidFill>
                  <a:latin typeface="Playwrite US Modern"/>
                  <a:ea typeface="Playwrite US Modern"/>
                  <a:cs typeface="Playwrite US Modern"/>
                  <a:sym typeface="Playwrite US Modern"/>
                </a:rPr>
                <a:t>wrap</a:t>
              </a:r>
            </a:p>
          </p:txBody>
        </p:sp>
      </p:grpSp>
      <p:pic>
        <p:nvPicPr>
          <p:cNvPr id="11" name="Picture 1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3895023" y="4384260"/>
            <a:ext cx="3274347" cy="2324786"/>
          </a:xfrm>
          <a:prstGeom prst="rect">
            <a:avLst/>
          </a:prstGeom>
        </p:spPr>
      </p:pic>
      <p:grpSp>
        <p:nvGrpSpPr>
          <p:cNvPr id="12" name="Group 12"/>
          <p:cNvGrpSpPr/>
          <p:nvPr/>
        </p:nvGrpSpPr>
        <p:grpSpPr>
          <a:xfrm>
            <a:off x="10363915" y="2878903"/>
            <a:ext cx="2667750" cy="2667750"/>
            <a:chOff x="0" y="0"/>
            <a:chExt cx="812800" cy="812800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9050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4" name="TextBox 14"/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480"/>
                </a:lnSpc>
              </a:pPr>
              <a:r>
                <a:rPr lang="en-US" sz="3200">
                  <a:solidFill>
                    <a:srgbClr val="000000"/>
                  </a:solidFill>
                  <a:latin typeface="Playwrite US Modern"/>
                  <a:ea typeface="Playwrite US Modern"/>
                  <a:cs typeface="Playwrite US Modern"/>
                  <a:sym typeface="Playwrite US Modern"/>
                </a:rPr>
                <a:t>jump</a:t>
              </a:r>
            </a:p>
          </p:txBody>
        </p:sp>
      </p:grpSp>
      <p:sp>
        <p:nvSpPr>
          <p:cNvPr id="15" name="Freeform 15"/>
          <p:cNvSpPr/>
          <p:nvPr/>
        </p:nvSpPr>
        <p:spPr>
          <a:xfrm>
            <a:off x="9355603" y="4296635"/>
            <a:ext cx="1890652" cy="2500036"/>
          </a:xfrm>
          <a:custGeom>
            <a:avLst/>
            <a:gdLst/>
            <a:ahLst/>
            <a:cxnLst/>
            <a:rect l="l" t="t" r="r" b="b"/>
            <a:pathLst>
              <a:path w="1890652" h="2500036">
                <a:moveTo>
                  <a:pt x="0" y="0"/>
                </a:moveTo>
                <a:lnTo>
                  <a:pt x="1890652" y="0"/>
                </a:lnTo>
                <a:lnTo>
                  <a:pt x="1890652" y="2500036"/>
                </a:lnTo>
                <a:lnTo>
                  <a:pt x="0" y="2500036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grpSp>
        <p:nvGrpSpPr>
          <p:cNvPr id="16" name="Group 16"/>
          <p:cNvGrpSpPr/>
          <p:nvPr/>
        </p:nvGrpSpPr>
        <p:grpSpPr>
          <a:xfrm>
            <a:off x="14727115" y="2878903"/>
            <a:ext cx="2667750" cy="2667750"/>
            <a:chOff x="0" y="0"/>
            <a:chExt cx="812800" cy="812800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9050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8" name="TextBox 18"/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480"/>
                </a:lnSpc>
              </a:pPr>
              <a:r>
                <a:rPr lang="en-US" sz="3200">
                  <a:solidFill>
                    <a:srgbClr val="000000"/>
                  </a:solidFill>
                  <a:latin typeface="Playwrite US Modern"/>
                  <a:ea typeface="Playwrite US Modern"/>
                  <a:cs typeface="Playwrite US Modern"/>
                  <a:sym typeface="Playwrite US Modern"/>
                </a:rPr>
                <a:t>tidy</a:t>
              </a:r>
            </a:p>
          </p:txBody>
        </p:sp>
      </p:grpSp>
      <p:sp>
        <p:nvSpPr>
          <p:cNvPr id="19" name="Freeform 19"/>
          <p:cNvSpPr/>
          <p:nvPr/>
        </p:nvSpPr>
        <p:spPr>
          <a:xfrm>
            <a:off x="13441240" y="4314657"/>
            <a:ext cx="2389735" cy="2174659"/>
          </a:xfrm>
          <a:custGeom>
            <a:avLst/>
            <a:gdLst/>
            <a:ahLst/>
            <a:cxnLst/>
            <a:rect l="l" t="t" r="r" b="b"/>
            <a:pathLst>
              <a:path w="2389735" h="2174659">
                <a:moveTo>
                  <a:pt x="0" y="0"/>
                </a:moveTo>
                <a:lnTo>
                  <a:pt x="2389735" y="0"/>
                </a:lnTo>
                <a:lnTo>
                  <a:pt x="2389735" y="2174659"/>
                </a:lnTo>
                <a:lnTo>
                  <a:pt x="0" y="2174659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20" name="TextBox 20"/>
          <p:cNvSpPr txBox="1"/>
          <p:nvPr/>
        </p:nvSpPr>
        <p:spPr>
          <a:xfrm>
            <a:off x="495882" y="7443460"/>
            <a:ext cx="16898984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If you can add the prefix 'un', what does the new word mean? </a:t>
            </a:r>
          </a:p>
        </p:txBody>
      </p:sp>
      <p:sp>
        <p:nvSpPr>
          <p:cNvPr id="21" name="Freeform 21"/>
          <p:cNvSpPr/>
          <p:nvPr/>
        </p:nvSpPr>
        <p:spPr>
          <a:xfrm>
            <a:off x="8081465" y="8114641"/>
            <a:ext cx="1727818" cy="1477284"/>
          </a:xfrm>
          <a:custGeom>
            <a:avLst/>
            <a:gdLst/>
            <a:ahLst/>
            <a:cxnLst/>
            <a:rect l="l" t="t" r="r" b="b"/>
            <a:pathLst>
              <a:path w="1727818" h="1477284">
                <a:moveTo>
                  <a:pt x="0" y="0"/>
                </a:moveTo>
                <a:lnTo>
                  <a:pt x="1727817" y="0"/>
                </a:lnTo>
                <a:lnTo>
                  <a:pt x="1727817" y="1477285"/>
                </a:lnTo>
                <a:lnTo>
                  <a:pt x="0" y="1477285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22" name="TextBox 22"/>
          <p:cNvSpPr txBox="1"/>
          <p:nvPr/>
        </p:nvSpPr>
        <p:spPr>
          <a:xfrm>
            <a:off x="6527260" y="9544301"/>
            <a:ext cx="4836227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Talk to your partner.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38</TotalTime>
  <Words>449</Words>
  <Application>Microsoft Macintosh PowerPoint</Application>
  <PresentationFormat>Custom</PresentationFormat>
  <Paragraphs>85</Paragraphs>
  <Slides>13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8" baseType="lpstr">
      <vt:lpstr>Arial</vt:lpstr>
      <vt:lpstr>Calibri</vt:lpstr>
      <vt:lpstr>Playwrite US Modern</vt:lpstr>
      <vt:lpstr>Aptos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Using the Prefix 'Un'</dc:title>
  <cp:lastModifiedBy>Alice Sewell</cp:lastModifiedBy>
  <cp:revision>5</cp:revision>
  <dcterms:created xsi:type="dcterms:W3CDTF">2006-08-16T00:00:00Z</dcterms:created>
  <dcterms:modified xsi:type="dcterms:W3CDTF">2025-09-12T15:08:48Z</dcterms:modified>
  <dc:identifier>DAFh3tYFCLI</dc:identifier>
</cp:coreProperties>
</file>