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8288000" cy="10287000"/>
  <p:notesSz cx="6858000" cy="9144000"/>
  <p:embeddedFontLst>
    <p:embeddedFont>
      <p:font typeface="Playwrite US Modern" pitchFamily="2"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34" autoAdjust="0"/>
    <p:restoredTop sz="94632" autoAdjust="0"/>
  </p:normalViewPr>
  <p:slideViewPr>
    <p:cSldViewPr>
      <p:cViewPr varScale="1">
        <p:scale>
          <a:sx n="71" d="100"/>
          <a:sy n="71" d="100"/>
        </p:scale>
        <p:origin x="952"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675118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59798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501859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220094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188129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624042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777836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05137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174137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976854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513449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9/15/25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pic>
        <p:nvPicPr>
          <p:cNvPr id="7" name="Picture 6" descr="A group of colorful objects&#10;&#10;Description automatically generated">
            <a:extLst>
              <a:ext uri="{FF2B5EF4-FFF2-40B4-BE49-F238E27FC236}">
                <a16:creationId xmlns:a16="http://schemas.microsoft.com/office/drawing/2014/main" id="{3BCC2975-3BB7-8F6C-C96E-D2DC388B69E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6933" y="0"/>
            <a:ext cx="1807477" cy="745067"/>
          </a:xfrm>
          <a:prstGeom prst="rect">
            <a:avLst/>
          </a:prstGeom>
        </p:spPr>
      </p:pic>
      <p:sp>
        <p:nvSpPr>
          <p:cNvPr id="8" name="TextBox 7">
            <a:extLst>
              <a:ext uri="{FF2B5EF4-FFF2-40B4-BE49-F238E27FC236}">
                <a16:creationId xmlns:a16="http://schemas.microsoft.com/office/drawing/2014/main" id="{F18C239A-2F8A-03F1-89BF-C660804A273D}"/>
              </a:ext>
            </a:extLst>
          </p:cNvPr>
          <p:cNvSpPr txBox="1"/>
          <p:nvPr userDrawn="1"/>
        </p:nvSpPr>
        <p:spPr>
          <a:xfrm>
            <a:off x="16002000" y="10096500"/>
            <a:ext cx="2260600" cy="253916"/>
          </a:xfrm>
          <a:prstGeom prst="rect">
            <a:avLst/>
          </a:prstGeom>
          <a:noFill/>
        </p:spPr>
        <p:txBody>
          <a:bodyPr wrap="square" rtlCol="0">
            <a:spAutoFit/>
          </a:bodyPr>
          <a:lstStyle/>
          <a:p>
            <a:r>
              <a:rPr lang="en-GB" sz="1050" b="1" i="0" dirty="0">
                <a:solidFill>
                  <a:schemeClr val="bg1">
                    <a:lumMod val="50000"/>
                  </a:schemeClr>
                </a:solidFill>
                <a:latin typeface="Playwrite US Modern" pitchFamily="2" charset="0"/>
              </a:rPr>
              <a:t>Easy Education Grammar</a:t>
            </a:r>
          </a:p>
        </p:txBody>
      </p:sp>
    </p:spTree>
    <p:extLst>
      <p:ext uri="{BB962C8B-B14F-4D97-AF65-F5344CB8AC3E}">
        <p14:creationId xmlns:p14="http://schemas.microsoft.com/office/powerpoint/2010/main" val="38772390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85800" y="1104900"/>
            <a:ext cx="16618156" cy="6334079"/>
          </a:xfrm>
          <a:prstGeom prst="rect">
            <a:avLst/>
          </a:prstGeom>
        </p:spPr>
        <p:txBody>
          <a:bodyPr lIns="0" tIns="0" rIns="0" bIns="0" rtlCol="0" anchor="t">
            <a:spAutoFit/>
          </a:bodyPr>
          <a:lstStyle/>
          <a:p>
            <a:pPr algn="ctr">
              <a:lnSpc>
                <a:spcPts val="16800"/>
              </a:lnSpc>
              <a:spcBef>
                <a:spcPct val="0"/>
              </a:spcBef>
            </a:pPr>
            <a:r>
              <a:rPr lang="en-US" sz="12000" dirty="0">
                <a:solidFill>
                  <a:srgbClr val="000000"/>
                </a:solidFill>
                <a:latin typeface="Playwrite US Modern"/>
                <a:ea typeface="Playwrite US Modern"/>
                <a:cs typeface="Playwrite US Modern"/>
                <a:sym typeface="Playwrite US Modern"/>
              </a:rPr>
              <a:t>Writing an Effective Opening for a Narrative</a:t>
            </a:r>
          </a:p>
        </p:txBody>
      </p:sp>
      <p:sp>
        <p:nvSpPr>
          <p:cNvPr id="3" name="TextBox 3"/>
          <p:cNvSpPr txBox="1"/>
          <p:nvPr/>
        </p:nvSpPr>
        <p:spPr>
          <a:xfrm>
            <a:off x="3276600" y="8191500"/>
            <a:ext cx="12298871" cy="528306"/>
          </a:xfrm>
          <a:prstGeom prst="rect">
            <a:avLst/>
          </a:prstGeom>
        </p:spPr>
        <p:txBody>
          <a:bodyPr lIns="0" tIns="0" rIns="0" bIns="0" rtlCol="0" anchor="t">
            <a:spAutoFit/>
          </a:bodyPr>
          <a:lstStyle/>
          <a:p>
            <a:pPr algn="ctr">
              <a:lnSpc>
                <a:spcPts val="4480"/>
              </a:lnSpc>
            </a:pPr>
            <a:r>
              <a:rPr lang="en-US" sz="3200" u="sng" dirty="0">
                <a:solidFill>
                  <a:srgbClr val="000000"/>
                </a:solidFill>
                <a:latin typeface="Playwrite US Modern"/>
                <a:ea typeface="Playwrite US Modern"/>
                <a:cs typeface="Playwrite US Modern"/>
                <a:sym typeface="Playwrite US Modern"/>
              </a:rPr>
              <a:t>To write an effective opening for a narrative.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788623" y="477067"/>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3" name="Freeform 3"/>
          <p:cNvSpPr/>
          <p:nvPr/>
        </p:nvSpPr>
        <p:spPr>
          <a:xfrm>
            <a:off x="14788623" y="3745120"/>
            <a:ext cx="3164650" cy="2796759"/>
          </a:xfrm>
          <a:custGeom>
            <a:avLst/>
            <a:gdLst/>
            <a:ahLst/>
            <a:cxnLst/>
            <a:rect l="l" t="t" r="r" b="b"/>
            <a:pathLst>
              <a:path w="3164650" h="2796759">
                <a:moveTo>
                  <a:pt x="0" y="0"/>
                </a:moveTo>
                <a:lnTo>
                  <a:pt x="3164650" y="0"/>
                </a:lnTo>
                <a:lnTo>
                  <a:pt x="3164650" y="2796760"/>
                </a:lnTo>
                <a:lnTo>
                  <a:pt x="0" y="2796760"/>
                </a:lnTo>
                <a:lnTo>
                  <a:pt x="0" y="0"/>
                </a:lnTo>
                <a:close/>
              </a:path>
            </a:pathLst>
          </a:custGeom>
          <a:blipFill>
            <a:blip r:embed="rId3"/>
            <a:stretch>
              <a:fillRect/>
            </a:stretch>
          </a:blipFill>
        </p:spPr>
        <p:txBody>
          <a:bodyPr/>
          <a:lstStyle/>
          <a:p>
            <a:endParaRPr lang="en-GB" dirty="0"/>
          </a:p>
        </p:txBody>
      </p:sp>
      <p:sp>
        <p:nvSpPr>
          <p:cNvPr id="4" name="Freeform 4"/>
          <p:cNvSpPr/>
          <p:nvPr/>
        </p:nvSpPr>
        <p:spPr>
          <a:xfrm>
            <a:off x="14788623" y="7037180"/>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5" name="TextBox 5"/>
          <p:cNvSpPr txBox="1"/>
          <p:nvPr/>
        </p:nvSpPr>
        <p:spPr>
          <a:xfrm>
            <a:off x="387220" y="1529759"/>
            <a:ext cx="13940181" cy="7643184"/>
          </a:xfrm>
          <a:prstGeom prst="rect">
            <a:avLst/>
          </a:prstGeom>
        </p:spPr>
        <p:txBody>
          <a:bodyPr lIns="0" tIns="0" rIns="0" bIns="0" rtlCol="0" anchor="t">
            <a:spAutoFit/>
          </a:bodyPr>
          <a:lstStyle/>
          <a:p>
            <a:pPr marL="777242" lvl="1" indent="-388621" algn="l">
              <a:lnSpc>
                <a:spcPts val="5040"/>
              </a:lnSpc>
              <a:buFont typeface="Arial"/>
              <a:buChar char="•"/>
            </a:pPr>
            <a:r>
              <a:rPr lang="en-US" sz="3200" dirty="0">
                <a:solidFill>
                  <a:srgbClr val="000000"/>
                </a:solidFill>
                <a:latin typeface="Playwrite US Modern"/>
                <a:ea typeface="Playwrite US Modern"/>
                <a:cs typeface="Playwrite US Modern"/>
                <a:sym typeface="Playwrite US Modern"/>
              </a:rPr>
              <a:t>To make sure that people want to continue reading, we must end our opening paragraph in an exciting way. </a:t>
            </a:r>
          </a:p>
          <a:p>
            <a:pPr algn="l">
              <a:lnSpc>
                <a:spcPts val="5040"/>
              </a:lnSpc>
            </a:pPr>
            <a:endParaRPr lang="en-US" sz="3200" dirty="0">
              <a:solidFill>
                <a:srgbClr val="000000"/>
              </a:solidFill>
              <a:latin typeface="Playwrite US Modern"/>
              <a:ea typeface="Playwrite US Modern"/>
              <a:cs typeface="Playwrite US Modern"/>
              <a:sym typeface="Playwrite US Modern"/>
            </a:endParaRPr>
          </a:p>
          <a:p>
            <a:pPr marL="777242" lvl="1" indent="-388621" algn="l">
              <a:lnSpc>
                <a:spcPts val="5040"/>
              </a:lnSpc>
              <a:buFont typeface="Arial"/>
              <a:buChar char="•"/>
            </a:pPr>
            <a:r>
              <a:rPr lang="en-US" sz="3200" dirty="0">
                <a:solidFill>
                  <a:srgbClr val="000000"/>
                </a:solidFill>
                <a:latin typeface="Playwrite US Modern"/>
                <a:ea typeface="Playwrite US Modern"/>
                <a:cs typeface="Playwrite US Modern"/>
                <a:sym typeface="Playwrite US Modern"/>
              </a:rPr>
              <a:t>We can do this by finishing with something that surprises or grabs attention. </a:t>
            </a:r>
          </a:p>
          <a:p>
            <a:pPr algn="l">
              <a:lnSpc>
                <a:spcPts val="5040"/>
              </a:lnSpc>
            </a:pPr>
            <a:endParaRPr lang="en-US" sz="3200" dirty="0">
              <a:solidFill>
                <a:srgbClr val="000000"/>
              </a:solidFill>
              <a:latin typeface="Playwrite US Modern"/>
              <a:ea typeface="Playwrite US Modern"/>
              <a:cs typeface="Playwrite US Modern"/>
              <a:sym typeface="Playwrite US Modern"/>
            </a:endParaRPr>
          </a:p>
          <a:p>
            <a:pPr marL="777242" lvl="1" indent="-388621" algn="l">
              <a:lnSpc>
                <a:spcPts val="5040"/>
              </a:lnSpc>
              <a:buFont typeface="Arial"/>
              <a:buChar char="•"/>
            </a:pPr>
            <a:r>
              <a:rPr lang="en-US" sz="3200" dirty="0">
                <a:solidFill>
                  <a:srgbClr val="040606"/>
                </a:solidFill>
                <a:latin typeface="Playwrite US Modern"/>
                <a:ea typeface="Playwrite US Modern"/>
                <a:cs typeface="Playwrite US Modern"/>
                <a:sym typeface="Playwrite US Modern"/>
              </a:rPr>
              <a:t>We can also end the paragraph with something exciting or mysterious.</a:t>
            </a:r>
          </a:p>
          <a:p>
            <a:pPr algn="l">
              <a:lnSpc>
                <a:spcPts val="5040"/>
              </a:lnSpc>
            </a:pPr>
            <a:endParaRPr lang="en-US" sz="3200" dirty="0">
              <a:solidFill>
                <a:srgbClr val="040606"/>
              </a:solidFill>
              <a:latin typeface="Playwrite US Modern"/>
              <a:ea typeface="Playwrite US Modern"/>
              <a:cs typeface="Playwrite US Modern"/>
              <a:sym typeface="Playwrite US Modern"/>
            </a:endParaRPr>
          </a:p>
          <a:p>
            <a:pPr marL="777242" lvl="1" indent="-388621" algn="l">
              <a:lnSpc>
                <a:spcPts val="5040"/>
              </a:lnSpc>
              <a:buFont typeface="Arial"/>
              <a:buChar char="•"/>
            </a:pPr>
            <a:r>
              <a:rPr lang="en-US" sz="3200" dirty="0">
                <a:solidFill>
                  <a:srgbClr val="000000"/>
                </a:solidFill>
                <a:latin typeface="Playwrite US Modern"/>
                <a:ea typeface="Playwrite US Modern"/>
                <a:cs typeface="Playwrite US Modern"/>
                <a:sym typeface="Playwrite US Modern"/>
              </a:rPr>
              <a:t>We can also end our opening paragraph with a question.</a:t>
            </a:r>
          </a:p>
          <a:p>
            <a:pPr algn="l">
              <a:lnSpc>
                <a:spcPts val="5040"/>
              </a:lnSpc>
            </a:pPr>
            <a:endParaRPr lang="en-US" sz="3200" dirty="0">
              <a:solidFill>
                <a:srgbClr val="000000"/>
              </a:solidFill>
              <a:latin typeface="Playwrite US Modern"/>
              <a:ea typeface="Playwrite US Modern"/>
              <a:cs typeface="Playwrite US Modern"/>
              <a:sym typeface="Playwrite US Modern"/>
            </a:endParaRPr>
          </a:p>
          <a:p>
            <a:pPr marL="777242" lvl="1" indent="-388621" algn="l">
              <a:lnSpc>
                <a:spcPts val="5040"/>
              </a:lnSpc>
              <a:buFont typeface="Arial"/>
              <a:buChar char="•"/>
            </a:pPr>
            <a:r>
              <a:rPr lang="en-US" sz="3200" dirty="0">
                <a:solidFill>
                  <a:srgbClr val="000000"/>
                </a:solidFill>
                <a:latin typeface="Playwrite US Modern"/>
                <a:ea typeface="Playwrite US Modern"/>
                <a:cs typeface="Playwrite US Modern"/>
                <a:sym typeface="Playwrite US Modern"/>
              </a:rPr>
              <a:t>Can you write an example for each ending?</a:t>
            </a:r>
          </a:p>
        </p:txBody>
      </p:sp>
      <p:sp>
        <p:nvSpPr>
          <p:cNvPr id="6" name="TextBox 6"/>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788623" y="477067"/>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3" name="Freeform 3"/>
          <p:cNvSpPr/>
          <p:nvPr/>
        </p:nvSpPr>
        <p:spPr>
          <a:xfrm>
            <a:off x="14788623" y="3745120"/>
            <a:ext cx="3164650" cy="2796759"/>
          </a:xfrm>
          <a:custGeom>
            <a:avLst/>
            <a:gdLst/>
            <a:ahLst/>
            <a:cxnLst/>
            <a:rect l="l" t="t" r="r" b="b"/>
            <a:pathLst>
              <a:path w="3164650" h="2796759">
                <a:moveTo>
                  <a:pt x="0" y="0"/>
                </a:moveTo>
                <a:lnTo>
                  <a:pt x="3164650" y="0"/>
                </a:lnTo>
                <a:lnTo>
                  <a:pt x="3164650" y="2796760"/>
                </a:lnTo>
                <a:lnTo>
                  <a:pt x="0" y="2796760"/>
                </a:lnTo>
                <a:lnTo>
                  <a:pt x="0" y="0"/>
                </a:lnTo>
                <a:close/>
              </a:path>
            </a:pathLst>
          </a:custGeom>
          <a:blipFill>
            <a:blip r:embed="rId3"/>
            <a:stretch>
              <a:fillRect/>
            </a:stretch>
          </a:blipFill>
        </p:spPr>
        <p:txBody>
          <a:bodyPr/>
          <a:lstStyle/>
          <a:p>
            <a:endParaRPr lang="en-GB" dirty="0"/>
          </a:p>
        </p:txBody>
      </p:sp>
      <p:sp>
        <p:nvSpPr>
          <p:cNvPr id="4" name="Freeform 4"/>
          <p:cNvSpPr/>
          <p:nvPr/>
        </p:nvSpPr>
        <p:spPr>
          <a:xfrm>
            <a:off x="14788623" y="7037180"/>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5" name="TextBox 5"/>
          <p:cNvSpPr txBox="1"/>
          <p:nvPr/>
        </p:nvSpPr>
        <p:spPr>
          <a:xfrm>
            <a:off x="387220" y="1558334"/>
            <a:ext cx="13940181" cy="8632876"/>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We can do this by finishing with something that surprises or grabs attention. </a:t>
            </a:r>
          </a:p>
          <a:p>
            <a:pPr algn="l">
              <a:lnSpc>
                <a:spcPts val="4480"/>
              </a:lnSpc>
            </a:pPr>
            <a:r>
              <a:rPr lang="en-US" sz="3200" dirty="0">
                <a:solidFill>
                  <a:srgbClr val="FF3131"/>
                </a:solidFill>
                <a:latin typeface="Playwrite US Modern"/>
                <a:ea typeface="Playwrite US Modern"/>
                <a:cs typeface="Playwrite US Modern"/>
                <a:sym typeface="Playwrite US Modern"/>
              </a:rPr>
              <a:t> Suddenly, he heard a loud crash behind him. He spun around and saw a glowing, golden chest lying in the leaves!</a:t>
            </a: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40606"/>
                </a:solidFill>
                <a:latin typeface="Playwrite US Modern"/>
                <a:ea typeface="Playwrite US Modern"/>
                <a:cs typeface="Playwrite US Modern"/>
                <a:sym typeface="Playwrite US Modern"/>
              </a:rPr>
              <a:t>We can also end the paragraph with something exciting or mysterious.</a:t>
            </a:r>
          </a:p>
          <a:p>
            <a:pPr algn="l">
              <a:lnSpc>
                <a:spcPts val="4480"/>
              </a:lnSpc>
            </a:pPr>
            <a:r>
              <a:rPr lang="en-US" sz="3200" dirty="0">
                <a:solidFill>
                  <a:srgbClr val="FF3131"/>
                </a:solidFill>
                <a:latin typeface="Playwrite US Modern"/>
                <a:ea typeface="Playwrite US Modern"/>
                <a:cs typeface="Playwrite US Modern"/>
                <a:sym typeface="Playwrite US Modern"/>
              </a:rPr>
              <a:t>A strange mist began to swirl around his feet and a soft, eerie light appeared in the distance.</a:t>
            </a: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We can also end our opening paragraph with a question.</a:t>
            </a:r>
          </a:p>
          <a:p>
            <a:pPr algn="l">
              <a:lnSpc>
                <a:spcPts val="4480"/>
              </a:lnSpc>
            </a:pPr>
            <a:r>
              <a:rPr lang="en-US" sz="3200" dirty="0">
                <a:solidFill>
                  <a:srgbClr val="FF3131"/>
                </a:solidFill>
                <a:latin typeface="Playwrite US Modern"/>
                <a:ea typeface="Playwrite US Modern"/>
                <a:cs typeface="Playwrite US Modern"/>
                <a:sym typeface="Playwrite US Modern"/>
              </a:rPr>
              <a:t>As he reached out to touch the handle, he wondered, ‘What could be inside this mysterious door?’”</a:t>
            </a:r>
          </a:p>
        </p:txBody>
      </p:sp>
      <p:sp>
        <p:nvSpPr>
          <p:cNvPr id="6" name="TextBox 6"/>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97624" y="2445084"/>
            <a:ext cx="6970182" cy="5790572"/>
            <a:chOff x="0" y="0"/>
            <a:chExt cx="1835768" cy="1525089"/>
          </a:xfrm>
        </p:grpSpPr>
        <p:sp>
          <p:nvSpPr>
            <p:cNvPr id="3" name="Freeform 3"/>
            <p:cNvSpPr/>
            <p:nvPr/>
          </p:nvSpPr>
          <p:spPr>
            <a:xfrm>
              <a:off x="0" y="0"/>
              <a:ext cx="1835768" cy="1525089"/>
            </a:xfrm>
            <a:custGeom>
              <a:avLst/>
              <a:gdLst/>
              <a:ahLst/>
              <a:cxnLst/>
              <a:rect l="l" t="t" r="r" b="b"/>
              <a:pathLst>
                <a:path w="1835768" h="1525089">
                  <a:moveTo>
                    <a:pt x="56647" y="0"/>
                  </a:moveTo>
                  <a:lnTo>
                    <a:pt x="1779121" y="0"/>
                  </a:lnTo>
                  <a:cubicBezTo>
                    <a:pt x="1810406" y="0"/>
                    <a:pt x="1835768" y="25362"/>
                    <a:pt x="1835768" y="56647"/>
                  </a:cubicBezTo>
                  <a:lnTo>
                    <a:pt x="1835768" y="1468442"/>
                  </a:lnTo>
                  <a:cubicBezTo>
                    <a:pt x="1835768" y="1483466"/>
                    <a:pt x="1829800" y="1497874"/>
                    <a:pt x="1819177" y="1508497"/>
                  </a:cubicBezTo>
                  <a:cubicBezTo>
                    <a:pt x="1808553" y="1519121"/>
                    <a:pt x="1794145" y="1525089"/>
                    <a:pt x="1779121" y="1525089"/>
                  </a:cubicBezTo>
                  <a:lnTo>
                    <a:pt x="56647" y="1525089"/>
                  </a:lnTo>
                  <a:cubicBezTo>
                    <a:pt x="25362" y="1525089"/>
                    <a:pt x="0" y="1499727"/>
                    <a:pt x="0" y="1468442"/>
                  </a:cubicBezTo>
                  <a:lnTo>
                    <a:pt x="0" y="56647"/>
                  </a:lnTo>
                  <a:cubicBezTo>
                    <a:pt x="0" y="25362"/>
                    <a:pt x="25362" y="0"/>
                    <a:pt x="56647" y="0"/>
                  </a:cubicBezTo>
                  <a:close/>
                </a:path>
              </a:pathLst>
            </a:custGeom>
            <a:solidFill>
              <a:srgbClr val="000000">
                <a:alpha val="0"/>
              </a:srgbClr>
            </a:solidFill>
            <a:ln w="38100" cap="rnd">
              <a:solidFill>
                <a:srgbClr val="000000"/>
              </a:solidFill>
              <a:prstDash val="solid"/>
              <a:round/>
            </a:ln>
          </p:spPr>
          <p:txBody>
            <a:bodyPr/>
            <a:lstStyle/>
            <a:p>
              <a:endParaRPr lang="en-GB" dirty="0"/>
            </a:p>
          </p:txBody>
        </p:sp>
        <p:sp>
          <p:nvSpPr>
            <p:cNvPr id="4" name="TextBox 4"/>
            <p:cNvSpPr txBox="1"/>
            <p:nvPr/>
          </p:nvSpPr>
          <p:spPr>
            <a:xfrm>
              <a:off x="0" y="-38100"/>
              <a:ext cx="1835768" cy="1563189"/>
            </a:xfrm>
            <a:prstGeom prst="rect">
              <a:avLst/>
            </a:prstGeom>
          </p:spPr>
          <p:txBody>
            <a:bodyPr lIns="50800" tIns="50800" rIns="50800" bIns="50800" rtlCol="0" anchor="ctr"/>
            <a:lstStyle/>
            <a:p>
              <a:pPr algn="ctr">
                <a:lnSpc>
                  <a:spcPts val="2659"/>
                </a:lnSpc>
              </a:pPr>
              <a:endParaRPr dirty="0"/>
            </a:p>
          </p:txBody>
        </p:sp>
      </p:grpSp>
      <p:sp>
        <p:nvSpPr>
          <p:cNvPr id="5" name="TextBox 5"/>
          <p:cNvSpPr txBox="1"/>
          <p:nvPr/>
        </p:nvSpPr>
        <p:spPr>
          <a:xfrm>
            <a:off x="1028700" y="3366520"/>
            <a:ext cx="5728903" cy="3900075"/>
          </a:xfrm>
          <a:prstGeom prst="rect">
            <a:avLst/>
          </a:prstGeom>
        </p:spPr>
        <p:txBody>
          <a:bodyPr lIns="0" tIns="0" rIns="0" bIns="0" rtlCol="0" anchor="t">
            <a:spAutoFit/>
          </a:bodyPr>
          <a:lstStyle/>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Jack went into the forest. The trees were tall and it was dark. Jack heard a noise and he didn't know what it was. He walked further into the forest, feeling scared and unsure. </a:t>
            </a:r>
          </a:p>
        </p:txBody>
      </p:sp>
      <p:sp>
        <p:nvSpPr>
          <p:cNvPr id="6" name="TextBox 6"/>
          <p:cNvSpPr txBox="1"/>
          <p:nvPr/>
        </p:nvSpPr>
        <p:spPr>
          <a:xfrm>
            <a:off x="7721462" y="2630243"/>
            <a:ext cx="9752927" cy="5747471"/>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Is this an effective opening paragraph for the reader?</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Is the main character and the setting effectively described?</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Is there a cliffhanger ending which makes the reader want to read on?</a:t>
            </a:r>
          </a:p>
        </p:txBody>
      </p:sp>
      <p:sp>
        <p:nvSpPr>
          <p:cNvPr id="7" name="Freeform 7"/>
          <p:cNvSpPr/>
          <p:nvPr/>
        </p:nvSpPr>
        <p:spPr>
          <a:xfrm>
            <a:off x="6327785" y="9028736"/>
            <a:ext cx="1471654" cy="1258264"/>
          </a:xfrm>
          <a:custGeom>
            <a:avLst/>
            <a:gdLst/>
            <a:ahLst/>
            <a:cxnLst/>
            <a:rect l="l" t="t" r="r" b="b"/>
            <a:pathLst>
              <a:path w="1471654" h="1258264">
                <a:moveTo>
                  <a:pt x="0" y="0"/>
                </a:moveTo>
                <a:lnTo>
                  <a:pt x="1471654" y="0"/>
                </a:lnTo>
                <a:lnTo>
                  <a:pt x="1471654" y="1258264"/>
                </a:lnTo>
                <a:lnTo>
                  <a:pt x="0" y="125826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sp>
        <p:nvSpPr>
          <p:cNvPr id="8" name="TextBox 8"/>
          <p:cNvSpPr txBox="1"/>
          <p:nvPr/>
        </p:nvSpPr>
        <p:spPr>
          <a:xfrm>
            <a:off x="7799439" y="9369902"/>
            <a:ext cx="5456665" cy="528306"/>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Talk to your partner.</a:t>
            </a:r>
          </a:p>
        </p:txBody>
      </p:sp>
      <p:sp>
        <p:nvSpPr>
          <p:cNvPr id="9" name="TextBox 9"/>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721462" y="1986457"/>
            <a:ext cx="9752927" cy="7478714"/>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This opening paragraph lacks effective description which means that it is not very exciting for the reader.</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 As the description is minimal and very basic, readers may not be able to imagine where Jack is or how he is feeling.</a:t>
            </a:r>
          </a:p>
          <a:p>
            <a:pPr algn="l">
              <a:lnSpc>
                <a:spcPts val="4480"/>
              </a:lnSpc>
            </a:pPr>
            <a:r>
              <a:rPr lang="en-US" sz="3200" dirty="0">
                <a:solidFill>
                  <a:srgbClr val="000000"/>
                </a:solidFill>
                <a:latin typeface="Playwrite US Modern"/>
                <a:ea typeface="Playwrite US Modern"/>
                <a:cs typeface="Playwrite US Modern"/>
                <a:sym typeface="Playwrite US Modern"/>
              </a:rPr>
              <a:t> </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Although it ends by saying Jack is scared, it isn’t a particularly gripping ending to the opening paragraph.</a:t>
            </a:r>
          </a:p>
        </p:txBody>
      </p:sp>
      <p:grpSp>
        <p:nvGrpSpPr>
          <p:cNvPr id="3" name="Group 3"/>
          <p:cNvGrpSpPr/>
          <p:nvPr/>
        </p:nvGrpSpPr>
        <p:grpSpPr>
          <a:xfrm>
            <a:off x="397624" y="2445084"/>
            <a:ext cx="6970182" cy="5790572"/>
            <a:chOff x="0" y="0"/>
            <a:chExt cx="1835768" cy="1525089"/>
          </a:xfrm>
        </p:grpSpPr>
        <p:sp>
          <p:nvSpPr>
            <p:cNvPr id="4" name="Freeform 4"/>
            <p:cNvSpPr/>
            <p:nvPr/>
          </p:nvSpPr>
          <p:spPr>
            <a:xfrm>
              <a:off x="0" y="0"/>
              <a:ext cx="1835768" cy="1525089"/>
            </a:xfrm>
            <a:custGeom>
              <a:avLst/>
              <a:gdLst/>
              <a:ahLst/>
              <a:cxnLst/>
              <a:rect l="l" t="t" r="r" b="b"/>
              <a:pathLst>
                <a:path w="1835768" h="1525089">
                  <a:moveTo>
                    <a:pt x="56647" y="0"/>
                  </a:moveTo>
                  <a:lnTo>
                    <a:pt x="1779121" y="0"/>
                  </a:lnTo>
                  <a:cubicBezTo>
                    <a:pt x="1810406" y="0"/>
                    <a:pt x="1835768" y="25362"/>
                    <a:pt x="1835768" y="56647"/>
                  </a:cubicBezTo>
                  <a:lnTo>
                    <a:pt x="1835768" y="1468442"/>
                  </a:lnTo>
                  <a:cubicBezTo>
                    <a:pt x="1835768" y="1483466"/>
                    <a:pt x="1829800" y="1497874"/>
                    <a:pt x="1819177" y="1508497"/>
                  </a:cubicBezTo>
                  <a:cubicBezTo>
                    <a:pt x="1808553" y="1519121"/>
                    <a:pt x="1794145" y="1525089"/>
                    <a:pt x="1779121" y="1525089"/>
                  </a:cubicBezTo>
                  <a:lnTo>
                    <a:pt x="56647" y="1525089"/>
                  </a:lnTo>
                  <a:cubicBezTo>
                    <a:pt x="25362" y="1525089"/>
                    <a:pt x="0" y="1499727"/>
                    <a:pt x="0" y="1468442"/>
                  </a:cubicBezTo>
                  <a:lnTo>
                    <a:pt x="0" y="56647"/>
                  </a:lnTo>
                  <a:cubicBezTo>
                    <a:pt x="0" y="25362"/>
                    <a:pt x="25362" y="0"/>
                    <a:pt x="56647" y="0"/>
                  </a:cubicBezTo>
                  <a:close/>
                </a:path>
              </a:pathLst>
            </a:custGeom>
            <a:solidFill>
              <a:srgbClr val="000000">
                <a:alpha val="0"/>
              </a:srgbClr>
            </a:solidFill>
            <a:ln w="38100" cap="rnd">
              <a:solidFill>
                <a:srgbClr val="000000"/>
              </a:solidFill>
              <a:prstDash val="solid"/>
              <a:round/>
            </a:ln>
          </p:spPr>
          <p:txBody>
            <a:bodyPr/>
            <a:lstStyle/>
            <a:p>
              <a:endParaRPr lang="en-GB" dirty="0"/>
            </a:p>
          </p:txBody>
        </p:sp>
        <p:sp>
          <p:nvSpPr>
            <p:cNvPr id="5" name="TextBox 5"/>
            <p:cNvSpPr txBox="1"/>
            <p:nvPr/>
          </p:nvSpPr>
          <p:spPr>
            <a:xfrm>
              <a:off x="0" y="-38100"/>
              <a:ext cx="1835768" cy="1563189"/>
            </a:xfrm>
            <a:prstGeom prst="rect">
              <a:avLst/>
            </a:prstGeom>
          </p:spPr>
          <p:txBody>
            <a:bodyPr lIns="50800" tIns="50800" rIns="50800" bIns="50800" rtlCol="0" anchor="ctr"/>
            <a:lstStyle/>
            <a:p>
              <a:pPr algn="ctr">
                <a:lnSpc>
                  <a:spcPts val="2659"/>
                </a:lnSpc>
              </a:pPr>
              <a:endParaRPr dirty="0"/>
            </a:p>
          </p:txBody>
        </p:sp>
      </p:grpSp>
      <p:sp>
        <p:nvSpPr>
          <p:cNvPr id="6" name="TextBox 6"/>
          <p:cNvSpPr txBox="1"/>
          <p:nvPr/>
        </p:nvSpPr>
        <p:spPr>
          <a:xfrm>
            <a:off x="1028700" y="3366520"/>
            <a:ext cx="5728903" cy="3900075"/>
          </a:xfrm>
          <a:prstGeom prst="rect">
            <a:avLst/>
          </a:prstGeom>
        </p:spPr>
        <p:txBody>
          <a:bodyPr lIns="0" tIns="0" rIns="0" bIns="0" rtlCol="0" anchor="t">
            <a:spAutoFit/>
          </a:bodyPr>
          <a:lstStyle/>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Jack went into the forest. The trees were tall and it was dark. Jack heard a noise and he didn't know what it was. He walked further into the forest, feeling scared and unsure. </a:t>
            </a:r>
          </a:p>
        </p:txBody>
      </p:sp>
      <p:sp>
        <p:nvSpPr>
          <p:cNvPr id="7" name="TextBox 7"/>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067578" y="1216024"/>
            <a:ext cx="7677046" cy="8750830"/>
            <a:chOff x="0" y="0"/>
            <a:chExt cx="2021938" cy="2304745"/>
          </a:xfrm>
        </p:grpSpPr>
        <p:sp>
          <p:nvSpPr>
            <p:cNvPr id="3" name="Freeform 3"/>
            <p:cNvSpPr/>
            <p:nvPr/>
          </p:nvSpPr>
          <p:spPr>
            <a:xfrm>
              <a:off x="0" y="0"/>
              <a:ext cx="2021938" cy="2304745"/>
            </a:xfrm>
            <a:custGeom>
              <a:avLst/>
              <a:gdLst/>
              <a:ahLst/>
              <a:cxnLst/>
              <a:rect l="l" t="t" r="r" b="b"/>
              <a:pathLst>
                <a:path w="2021938" h="2304745">
                  <a:moveTo>
                    <a:pt x="51431" y="0"/>
                  </a:moveTo>
                  <a:lnTo>
                    <a:pt x="1970507" y="0"/>
                  </a:lnTo>
                  <a:cubicBezTo>
                    <a:pt x="1984147" y="0"/>
                    <a:pt x="1997229" y="5419"/>
                    <a:pt x="2006874" y="15064"/>
                  </a:cubicBezTo>
                  <a:cubicBezTo>
                    <a:pt x="2016519" y="24709"/>
                    <a:pt x="2021938" y="37791"/>
                    <a:pt x="2021938" y="51431"/>
                  </a:cubicBezTo>
                  <a:lnTo>
                    <a:pt x="2021938" y="2253314"/>
                  </a:lnTo>
                  <a:cubicBezTo>
                    <a:pt x="2021938" y="2266955"/>
                    <a:pt x="2016519" y="2280036"/>
                    <a:pt x="2006874" y="2289682"/>
                  </a:cubicBezTo>
                  <a:cubicBezTo>
                    <a:pt x="1997229" y="2299327"/>
                    <a:pt x="1984147" y="2304745"/>
                    <a:pt x="1970507" y="2304745"/>
                  </a:cubicBezTo>
                  <a:lnTo>
                    <a:pt x="51431" y="2304745"/>
                  </a:lnTo>
                  <a:cubicBezTo>
                    <a:pt x="37791" y="2304745"/>
                    <a:pt x="24709" y="2299327"/>
                    <a:pt x="15064" y="2289682"/>
                  </a:cubicBezTo>
                  <a:cubicBezTo>
                    <a:pt x="5419" y="2280036"/>
                    <a:pt x="0" y="2266955"/>
                    <a:pt x="0" y="2253314"/>
                  </a:cubicBezTo>
                  <a:lnTo>
                    <a:pt x="0" y="51431"/>
                  </a:lnTo>
                  <a:cubicBezTo>
                    <a:pt x="0" y="37791"/>
                    <a:pt x="5419" y="24709"/>
                    <a:pt x="15064" y="15064"/>
                  </a:cubicBezTo>
                  <a:cubicBezTo>
                    <a:pt x="24709" y="5419"/>
                    <a:pt x="37791" y="0"/>
                    <a:pt x="51431" y="0"/>
                  </a:cubicBezTo>
                  <a:close/>
                </a:path>
              </a:pathLst>
            </a:custGeom>
            <a:solidFill>
              <a:srgbClr val="000000">
                <a:alpha val="0"/>
              </a:srgbClr>
            </a:solidFill>
            <a:ln w="38100" cap="rnd">
              <a:solidFill>
                <a:srgbClr val="000000"/>
              </a:solidFill>
              <a:prstDash val="solid"/>
              <a:round/>
            </a:ln>
          </p:spPr>
          <p:txBody>
            <a:bodyPr/>
            <a:lstStyle/>
            <a:p>
              <a:endParaRPr lang="en-GB" dirty="0"/>
            </a:p>
          </p:txBody>
        </p:sp>
        <p:sp>
          <p:nvSpPr>
            <p:cNvPr id="4" name="TextBox 4"/>
            <p:cNvSpPr txBox="1"/>
            <p:nvPr/>
          </p:nvSpPr>
          <p:spPr>
            <a:xfrm>
              <a:off x="0" y="-38100"/>
              <a:ext cx="2021938" cy="2342845"/>
            </a:xfrm>
            <a:prstGeom prst="rect">
              <a:avLst/>
            </a:prstGeom>
          </p:spPr>
          <p:txBody>
            <a:bodyPr lIns="50800" tIns="50800" rIns="50800" bIns="50800" rtlCol="0" anchor="ctr"/>
            <a:lstStyle/>
            <a:p>
              <a:pPr algn="ctr">
                <a:lnSpc>
                  <a:spcPts val="2659"/>
                </a:lnSpc>
              </a:pPr>
              <a:endParaRPr dirty="0"/>
            </a:p>
          </p:txBody>
        </p:sp>
      </p:grpSp>
      <p:sp>
        <p:nvSpPr>
          <p:cNvPr id="5" name="TextBox 5"/>
          <p:cNvSpPr txBox="1"/>
          <p:nvPr/>
        </p:nvSpPr>
        <p:spPr>
          <a:xfrm>
            <a:off x="314652" y="2320334"/>
            <a:ext cx="9195232" cy="5747471"/>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Is this an effective opening paragraph for the reader?</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Is the main character and the setting effectively described?</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Is there a cliffhanger ending which makes the reader want to read on?</a:t>
            </a:r>
          </a:p>
        </p:txBody>
      </p:sp>
      <p:sp>
        <p:nvSpPr>
          <p:cNvPr id="6" name="TextBox 6"/>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
        <p:nvSpPr>
          <p:cNvPr id="7" name="Freeform 7"/>
          <p:cNvSpPr/>
          <p:nvPr/>
        </p:nvSpPr>
        <p:spPr>
          <a:xfrm>
            <a:off x="1582935" y="8629168"/>
            <a:ext cx="1471654" cy="1258264"/>
          </a:xfrm>
          <a:custGeom>
            <a:avLst/>
            <a:gdLst/>
            <a:ahLst/>
            <a:cxnLst/>
            <a:rect l="l" t="t" r="r" b="b"/>
            <a:pathLst>
              <a:path w="1471654" h="1258264">
                <a:moveTo>
                  <a:pt x="0" y="0"/>
                </a:moveTo>
                <a:lnTo>
                  <a:pt x="1471654" y="0"/>
                </a:lnTo>
                <a:lnTo>
                  <a:pt x="1471654" y="1258264"/>
                </a:lnTo>
                <a:lnTo>
                  <a:pt x="0" y="125826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sp>
        <p:nvSpPr>
          <p:cNvPr id="8" name="TextBox 8"/>
          <p:cNvSpPr txBox="1"/>
          <p:nvPr/>
        </p:nvSpPr>
        <p:spPr>
          <a:xfrm>
            <a:off x="2812688" y="9008080"/>
            <a:ext cx="5234650" cy="528306"/>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Talk to your partner.</a:t>
            </a:r>
          </a:p>
        </p:txBody>
      </p:sp>
      <p:sp>
        <p:nvSpPr>
          <p:cNvPr id="9" name="TextBox 9"/>
          <p:cNvSpPr txBox="1"/>
          <p:nvPr/>
        </p:nvSpPr>
        <p:spPr>
          <a:xfrm>
            <a:off x="10391985" y="1369744"/>
            <a:ext cx="7028232" cy="8395766"/>
          </a:xfrm>
          <a:prstGeom prst="rect">
            <a:avLst/>
          </a:prstGeom>
        </p:spPr>
        <p:txBody>
          <a:bodyPr lIns="0" tIns="0" rIns="0" bIns="0" rtlCol="0" anchor="t">
            <a:spAutoFit/>
          </a:bodyPr>
          <a:lstStyle/>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Pushing through the thick, tangled vines, Jack stepped into the shadowy forest. The trees, tall and twisted, seemed to lean in as if whispering secrets just out of reach. As Jack took another step, a sudden rustling sound from the underbrush made him freeze. He turned slowly, eyes wide, and saw a faint, glowing light flickering between the trees. What could it be? With his heart pounding, Jack took a deep breath and stepped towards the mysterious glow.</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067578" y="1216024"/>
            <a:ext cx="7677046" cy="8750830"/>
            <a:chOff x="0" y="0"/>
            <a:chExt cx="2021938" cy="2304745"/>
          </a:xfrm>
        </p:grpSpPr>
        <p:sp>
          <p:nvSpPr>
            <p:cNvPr id="3" name="Freeform 3"/>
            <p:cNvSpPr/>
            <p:nvPr/>
          </p:nvSpPr>
          <p:spPr>
            <a:xfrm>
              <a:off x="0" y="0"/>
              <a:ext cx="2021938" cy="2304745"/>
            </a:xfrm>
            <a:custGeom>
              <a:avLst/>
              <a:gdLst/>
              <a:ahLst/>
              <a:cxnLst/>
              <a:rect l="l" t="t" r="r" b="b"/>
              <a:pathLst>
                <a:path w="2021938" h="2304745">
                  <a:moveTo>
                    <a:pt x="51431" y="0"/>
                  </a:moveTo>
                  <a:lnTo>
                    <a:pt x="1970507" y="0"/>
                  </a:lnTo>
                  <a:cubicBezTo>
                    <a:pt x="1984147" y="0"/>
                    <a:pt x="1997229" y="5419"/>
                    <a:pt x="2006874" y="15064"/>
                  </a:cubicBezTo>
                  <a:cubicBezTo>
                    <a:pt x="2016519" y="24709"/>
                    <a:pt x="2021938" y="37791"/>
                    <a:pt x="2021938" y="51431"/>
                  </a:cubicBezTo>
                  <a:lnTo>
                    <a:pt x="2021938" y="2253314"/>
                  </a:lnTo>
                  <a:cubicBezTo>
                    <a:pt x="2021938" y="2266955"/>
                    <a:pt x="2016519" y="2280036"/>
                    <a:pt x="2006874" y="2289682"/>
                  </a:cubicBezTo>
                  <a:cubicBezTo>
                    <a:pt x="1997229" y="2299327"/>
                    <a:pt x="1984147" y="2304745"/>
                    <a:pt x="1970507" y="2304745"/>
                  </a:cubicBezTo>
                  <a:lnTo>
                    <a:pt x="51431" y="2304745"/>
                  </a:lnTo>
                  <a:cubicBezTo>
                    <a:pt x="37791" y="2304745"/>
                    <a:pt x="24709" y="2299327"/>
                    <a:pt x="15064" y="2289682"/>
                  </a:cubicBezTo>
                  <a:cubicBezTo>
                    <a:pt x="5419" y="2280036"/>
                    <a:pt x="0" y="2266955"/>
                    <a:pt x="0" y="2253314"/>
                  </a:cubicBezTo>
                  <a:lnTo>
                    <a:pt x="0" y="51431"/>
                  </a:lnTo>
                  <a:cubicBezTo>
                    <a:pt x="0" y="37791"/>
                    <a:pt x="5419" y="24709"/>
                    <a:pt x="15064" y="15064"/>
                  </a:cubicBezTo>
                  <a:cubicBezTo>
                    <a:pt x="24709" y="5419"/>
                    <a:pt x="37791" y="0"/>
                    <a:pt x="51431" y="0"/>
                  </a:cubicBezTo>
                  <a:close/>
                </a:path>
              </a:pathLst>
            </a:custGeom>
            <a:solidFill>
              <a:srgbClr val="000000">
                <a:alpha val="0"/>
              </a:srgbClr>
            </a:solidFill>
            <a:ln w="38100" cap="rnd">
              <a:solidFill>
                <a:srgbClr val="000000"/>
              </a:solidFill>
              <a:prstDash val="solid"/>
              <a:round/>
            </a:ln>
          </p:spPr>
          <p:txBody>
            <a:bodyPr/>
            <a:lstStyle/>
            <a:p>
              <a:endParaRPr lang="en-GB" dirty="0"/>
            </a:p>
          </p:txBody>
        </p:sp>
        <p:sp>
          <p:nvSpPr>
            <p:cNvPr id="4" name="TextBox 4"/>
            <p:cNvSpPr txBox="1"/>
            <p:nvPr/>
          </p:nvSpPr>
          <p:spPr>
            <a:xfrm>
              <a:off x="0" y="-38100"/>
              <a:ext cx="2021938" cy="2342845"/>
            </a:xfrm>
            <a:prstGeom prst="rect">
              <a:avLst/>
            </a:prstGeom>
          </p:spPr>
          <p:txBody>
            <a:bodyPr lIns="50800" tIns="50800" rIns="50800" bIns="50800" rtlCol="0" anchor="ctr"/>
            <a:lstStyle/>
            <a:p>
              <a:pPr algn="ctr">
                <a:lnSpc>
                  <a:spcPts val="2659"/>
                </a:lnSpc>
              </a:pPr>
              <a:endParaRPr dirty="0"/>
            </a:p>
          </p:txBody>
        </p:sp>
      </p:grpSp>
      <p:sp>
        <p:nvSpPr>
          <p:cNvPr id="5" name="TextBox 5"/>
          <p:cNvSpPr txBox="1"/>
          <p:nvPr/>
        </p:nvSpPr>
        <p:spPr>
          <a:xfrm>
            <a:off x="287862" y="1760484"/>
            <a:ext cx="9195232" cy="7833805"/>
          </a:xfrm>
          <a:prstGeom prst="rect">
            <a:avLst/>
          </a:prstGeom>
        </p:spPr>
        <p:txBody>
          <a:bodyPr lIns="0" tIns="0" rIns="0" bIns="0" rtlCol="0" anchor="t">
            <a:spAutoFit/>
          </a:bodyPr>
          <a:lstStyle/>
          <a:p>
            <a:pPr algn="l">
              <a:lnSpc>
                <a:spcPts val="4480"/>
              </a:lnSpc>
            </a:pPr>
            <a:r>
              <a:rPr lang="en-US" sz="3200" dirty="0">
                <a:solidFill>
                  <a:srgbClr val="000000"/>
                </a:solidFill>
                <a:latin typeface="Playwrite US Modern"/>
                <a:ea typeface="Playwrite US Modern"/>
                <a:cs typeface="Playwrite US Modern"/>
                <a:sym typeface="Playwrite US Modern"/>
              </a:rPr>
              <a:t>This opening paragraph grabs the reader's attention by setting a mysterious and tense mood right from the start.</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r>
              <a:rPr lang="en-US" sz="3200" dirty="0">
                <a:solidFill>
                  <a:srgbClr val="000000"/>
                </a:solidFill>
                <a:latin typeface="Playwrite US Modern"/>
                <a:ea typeface="Playwrite US Modern"/>
                <a:cs typeface="Playwrite US Modern"/>
                <a:sym typeface="Playwrite US Modern"/>
              </a:rPr>
              <a:t>The setting is effectively described but it doesn’t give us much information about the main character, Jack. </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r>
              <a:rPr lang="en-US" sz="3200" dirty="0">
                <a:solidFill>
                  <a:srgbClr val="000000"/>
                </a:solidFill>
                <a:latin typeface="Playwrite US Modern"/>
                <a:ea typeface="Playwrite US Modern"/>
                <a:cs typeface="Playwrite US Modern"/>
                <a:sym typeface="Playwrite US Modern"/>
              </a:rPr>
              <a:t>The ending of the sudden rustling and the appearance of the "faint, glowing light" create a sense of intrigue and uncertainty which makes the reader want to carry on.</a:t>
            </a:r>
          </a:p>
        </p:txBody>
      </p:sp>
      <p:sp>
        <p:nvSpPr>
          <p:cNvPr id="6" name="TextBox 6"/>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
        <p:nvSpPr>
          <p:cNvPr id="7" name="TextBox 7"/>
          <p:cNvSpPr txBox="1"/>
          <p:nvPr/>
        </p:nvSpPr>
        <p:spPr>
          <a:xfrm>
            <a:off x="10391985" y="1369744"/>
            <a:ext cx="7028232" cy="8395766"/>
          </a:xfrm>
          <a:prstGeom prst="rect">
            <a:avLst/>
          </a:prstGeom>
        </p:spPr>
        <p:txBody>
          <a:bodyPr lIns="0" tIns="0" rIns="0" bIns="0" rtlCol="0" anchor="t">
            <a:spAutoFit/>
          </a:bodyPr>
          <a:lstStyle/>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Pushing through the thick, tangled vines, Jack stepped into the shadowy forest. The trees, tall and twisted, seemed to lean in as if whispering secrets just out of reach. As Jack took another step, a sudden rustling sound from the underbrush made him freeze. He turned slowly, eyes wide, and saw a faint, glowing light flickering between the trees. What could it be? With his heart pounding, Jack took a deep breath and stepped towards the mysterious glow.</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392490" y="1585159"/>
            <a:ext cx="11683854" cy="8395766"/>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Before writing the opening of your narrative, use the planning sheet to help you plan your ideas.</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Think about the vocabulary you would like to use and how you can incorporate it into writing expanded noun phrases and other literary techniques.</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Decide how you would like to open and close your opening paragraph.</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As this is a plan, you should write in bullet points / note form. </a:t>
            </a:r>
          </a:p>
        </p:txBody>
      </p:sp>
      <p:sp>
        <p:nvSpPr>
          <p:cNvPr id="5" name="TextBox 5"/>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pic>
        <p:nvPicPr>
          <p:cNvPr id="9" name="Picture 8">
            <a:extLst>
              <a:ext uri="{FF2B5EF4-FFF2-40B4-BE49-F238E27FC236}">
                <a16:creationId xmlns:a16="http://schemas.microsoft.com/office/drawing/2014/main" id="{1DBB4CBD-6A1F-11D1-B980-D934BB7D2D5B}"/>
              </a:ext>
            </a:extLst>
          </p:cNvPr>
          <p:cNvPicPr>
            <a:picLocks noChangeAspect="1"/>
          </p:cNvPicPr>
          <p:nvPr/>
        </p:nvPicPr>
        <p:blipFill>
          <a:blip r:embed="rId2"/>
          <a:stretch>
            <a:fillRect/>
          </a:stretch>
        </p:blipFill>
        <p:spPr>
          <a:xfrm>
            <a:off x="12621917" y="3272521"/>
            <a:ext cx="5273593" cy="374195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168060E-B35A-72E4-35FF-A47AD7144A1B}"/>
              </a:ext>
            </a:extLst>
          </p:cNvPr>
          <p:cNvPicPr>
            <a:picLocks noChangeAspect="1"/>
          </p:cNvPicPr>
          <p:nvPr/>
        </p:nvPicPr>
        <p:blipFill>
          <a:blip r:embed="rId2"/>
          <a:stretch>
            <a:fillRect/>
          </a:stretch>
        </p:blipFill>
        <p:spPr>
          <a:xfrm>
            <a:off x="0" y="38100"/>
            <a:ext cx="14384424" cy="10248900"/>
          </a:xfrm>
          <a:prstGeom prst="rect">
            <a:avLst/>
          </a:prstGeom>
          <a:noFill/>
        </p:spPr>
      </p:pic>
    </p:spTree>
    <p:extLst>
      <p:ext uri="{BB962C8B-B14F-4D97-AF65-F5344CB8AC3E}">
        <p14:creationId xmlns:p14="http://schemas.microsoft.com/office/powerpoint/2010/main" val="1605056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788623" y="477067"/>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3" name="Freeform 3"/>
          <p:cNvSpPr/>
          <p:nvPr/>
        </p:nvSpPr>
        <p:spPr>
          <a:xfrm>
            <a:off x="14788623" y="3745120"/>
            <a:ext cx="3164650" cy="2796759"/>
          </a:xfrm>
          <a:custGeom>
            <a:avLst/>
            <a:gdLst/>
            <a:ahLst/>
            <a:cxnLst/>
            <a:rect l="l" t="t" r="r" b="b"/>
            <a:pathLst>
              <a:path w="3164650" h="2796759">
                <a:moveTo>
                  <a:pt x="0" y="0"/>
                </a:moveTo>
                <a:lnTo>
                  <a:pt x="3164650" y="0"/>
                </a:lnTo>
                <a:lnTo>
                  <a:pt x="3164650" y="2796760"/>
                </a:lnTo>
                <a:lnTo>
                  <a:pt x="0" y="2796760"/>
                </a:lnTo>
                <a:lnTo>
                  <a:pt x="0" y="0"/>
                </a:lnTo>
                <a:close/>
              </a:path>
            </a:pathLst>
          </a:custGeom>
          <a:blipFill>
            <a:blip r:embed="rId3"/>
            <a:stretch>
              <a:fillRect/>
            </a:stretch>
          </a:blipFill>
        </p:spPr>
        <p:txBody>
          <a:bodyPr/>
          <a:lstStyle/>
          <a:p>
            <a:endParaRPr lang="en-GB" dirty="0"/>
          </a:p>
        </p:txBody>
      </p:sp>
      <p:sp>
        <p:nvSpPr>
          <p:cNvPr id="4" name="TextBox 4"/>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
        <p:nvSpPr>
          <p:cNvPr id="5" name="Freeform 5"/>
          <p:cNvSpPr/>
          <p:nvPr/>
        </p:nvSpPr>
        <p:spPr>
          <a:xfrm>
            <a:off x="14788623" y="7037180"/>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6" name="TextBox 6"/>
          <p:cNvSpPr txBox="1"/>
          <p:nvPr/>
        </p:nvSpPr>
        <p:spPr>
          <a:xfrm>
            <a:off x="641144" y="1986457"/>
            <a:ext cx="12298871" cy="7271843"/>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The opening of our narrative is a very important part of the story.</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It is important because it will set the scene for the reader and it will help them decide whether they should continue reading or not. </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The opening is the ‘first impression’ for the reader.</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What do you think an effective opening will contain?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788623" y="477067"/>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3" name="Freeform 3"/>
          <p:cNvSpPr/>
          <p:nvPr/>
        </p:nvSpPr>
        <p:spPr>
          <a:xfrm>
            <a:off x="14788623" y="3745120"/>
            <a:ext cx="3164650" cy="2796759"/>
          </a:xfrm>
          <a:custGeom>
            <a:avLst/>
            <a:gdLst/>
            <a:ahLst/>
            <a:cxnLst/>
            <a:rect l="l" t="t" r="r" b="b"/>
            <a:pathLst>
              <a:path w="3164650" h="2796759">
                <a:moveTo>
                  <a:pt x="0" y="0"/>
                </a:moveTo>
                <a:lnTo>
                  <a:pt x="3164650" y="0"/>
                </a:lnTo>
                <a:lnTo>
                  <a:pt x="3164650" y="2796760"/>
                </a:lnTo>
                <a:lnTo>
                  <a:pt x="0" y="2796760"/>
                </a:lnTo>
                <a:lnTo>
                  <a:pt x="0" y="0"/>
                </a:lnTo>
                <a:close/>
              </a:path>
            </a:pathLst>
          </a:custGeom>
          <a:blipFill>
            <a:blip r:embed="rId3"/>
            <a:stretch>
              <a:fillRect/>
            </a:stretch>
          </a:blipFill>
        </p:spPr>
        <p:txBody>
          <a:bodyPr/>
          <a:lstStyle/>
          <a:p>
            <a:endParaRPr lang="en-GB" dirty="0"/>
          </a:p>
        </p:txBody>
      </p:sp>
      <p:sp>
        <p:nvSpPr>
          <p:cNvPr id="4" name="Freeform 4"/>
          <p:cNvSpPr/>
          <p:nvPr/>
        </p:nvSpPr>
        <p:spPr>
          <a:xfrm>
            <a:off x="14788623" y="7037180"/>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5" name="TextBox 5"/>
          <p:cNvSpPr txBox="1"/>
          <p:nvPr/>
        </p:nvSpPr>
        <p:spPr>
          <a:xfrm>
            <a:off x="641144" y="1986457"/>
            <a:ext cx="13739600" cy="7833805"/>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The opening paragraph should introduce the setting (where the story will take place).</a:t>
            </a:r>
          </a:p>
          <a:p>
            <a:pPr algn="l">
              <a:lnSpc>
                <a:spcPts val="4480"/>
              </a:lnSpc>
            </a:pPr>
            <a:r>
              <a:rPr lang="en-US" sz="3200" dirty="0">
                <a:solidFill>
                  <a:srgbClr val="000000"/>
                </a:solidFill>
                <a:latin typeface="Playwrite US Modern"/>
                <a:ea typeface="Playwrite US Modern"/>
                <a:cs typeface="Playwrite US Modern"/>
                <a:sym typeface="Playwrite US Modern"/>
              </a:rPr>
              <a:t> </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The opening paragraph should also introduce the characters (or at least the main character).</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Both the setting and the character / characters need to be presented in an engaging way so that the reader wants to continue writing. </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How can we engage the reader with our setting and character?</a:t>
            </a:r>
          </a:p>
        </p:txBody>
      </p:sp>
      <p:sp>
        <p:nvSpPr>
          <p:cNvPr id="6" name="TextBox 6"/>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788623" y="477067"/>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3" name="Freeform 3"/>
          <p:cNvSpPr/>
          <p:nvPr/>
        </p:nvSpPr>
        <p:spPr>
          <a:xfrm>
            <a:off x="14788623" y="3745120"/>
            <a:ext cx="3164650" cy="2796759"/>
          </a:xfrm>
          <a:custGeom>
            <a:avLst/>
            <a:gdLst/>
            <a:ahLst/>
            <a:cxnLst/>
            <a:rect l="l" t="t" r="r" b="b"/>
            <a:pathLst>
              <a:path w="3164650" h="2796759">
                <a:moveTo>
                  <a:pt x="0" y="0"/>
                </a:moveTo>
                <a:lnTo>
                  <a:pt x="3164650" y="0"/>
                </a:lnTo>
                <a:lnTo>
                  <a:pt x="3164650" y="2796760"/>
                </a:lnTo>
                <a:lnTo>
                  <a:pt x="0" y="2796760"/>
                </a:lnTo>
                <a:lnTo>
                  <a:pt x="0" y="0"/>
                </a:lnTo>
                <a:close/>
              </a:path>
            </a:pathLst>
          </a:custGeom>
          <a:blipFill>
            <a:blip r:embed="rId3"/>
            <a:stretch>
              <a:fillRect/>
            </a:stretch>
          </a:blipFill>
        </p:spPr>
        <p:txBody>
          <a:bodyPr/>
          <a:lstStyle/>
          <a:p>
            <a:endParaRPr lang="en-GB" dirty="0"/>
          </a:p>
        </p:txBody>
      </p:sp>
      <p:sp>
        <p:nvSpPr>
          <p:cNvPr id="4" name="Freeform 4"/>
          <p:cNvSpPr/>
          <p:nvPr/>
        </p:nvSpPr>
        <p:spPr>
          <a:xfrm>
            <a:off x="14788623" y="7037180"/>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5" name="TextBox 5"/>
          <p:cNvSpPr txBox="1"/>
          <p:nvPr/>
        </p:nvSpPr>
        <p:spPr>
          <a:xfrm>
            <a:off x="382049" y="1412052"/>
            <a:ext cx="13852112" cy="1090267"/>
          </a:xfrm>
          <a:prstGeom prst="rect">
            <a:avLst/>
          </a:prstGeom>
        </p:spPr>
        <p:txBody>
          <a:bodyPr lIns="0" tIns="0" rIns="0" bIns="0" rtlCol="0" anchor="t">
            <a:spAutoFit/>
          </a:bodyPr>
          <a:lstStyle/>
          <a:p>
            <a:pPr algn="l">
              <a:lnSpc>
                <a:spcPts val="4480"/>
              </a:lnSpc>
            </a:pPr>
            <a:r>
              <a:rPr lang="en-US" sz="3200" dirty="0">
                <a:solidFill>
                  <a:srgbClr val="000000"/>
                </a:solidFill>
                <a:latin typeface="Playwrite US Modern"/>
                <a:ea typeface="Playwrite US Modern"/>
                <a:cs typeface="Playwrite US Modern"/>
                <a:sym typeface="Playwrite US Modern"/>
              </a:rPr>
              <a:t>To hook the reader from the very opening sentence, we can use one of the strategies below to open our narrative. </a:t>
            </a:r>
          </a:p>
        </p:txBody>
      </p:sp>
      <p:sp>
        <p:nvSpPr>
          <p:cNvPr id="6" name="TextBox 6"/>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
        <p:nvSpPr>
          <p:cNvPr id="7" name="TextBox 7"/>
          <p:cNvSpPr txBox="1"/>
          <p:nvPr/>
        </p:nvSpPr>
        <p:spPr>
          <a:xfrm>
            <a:off x="382049" y="3110379"/>
            <a:ext cx="14134850" cy="6709882"/>
          </a:xfrm>
          <a:prstGeom prst="rect">
            <a:avLst/>
          </a:prstGeom>
        </p:spPr>
        <p:txBody>
          <a:bodyPr lIns="0" tIns="0" rIns="0" bIns="0" rtlCol="0" anchor="t">
            <a:spAutoFit/>
          </a:bodyPr>
          <a:lstStyle/>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action</a:t>
            </a:r>
          </a:p>
          <a:p>
            <a:pPr algn="l">
              <a:lnSpc>
                <a:spcPts val="4480"/>
              </a:lnSpc>
              <a:spcBef>
                <a:spcPct val="0"/>
              </a:spcBef>
            </a:pPr>
            <a:r>
              <a:rPr lang="en-US" sz="3200" dirty="0">
                <a:solidFill>
                  <a:srgbClr val="FF3131"/>
                </a:solidFill>
                <a:latin typeface="Playwrite US Modern"/>
                <a:ea typeface="Playwrite US Modern"/>
                <a:cs typeface="Playwrite US Modern"/>
                <a:sym typeface="Playwrite US Modern"/>
              </a:rPr>
              <a:t>Ella ran as fast as she could, the dragon’s hot breath close behind.</a:t>
            </a:r>
          </a:p>
          <a:p>
            <a:pPr algn="l">
              <a:lnSpc>
                <a:spcPts val="4480"/>
              </a:lnSpc>
              <a:spcBef>
                <a:spcPct val="0"/>
              </a:spcBef>
            </a:pPr>
            <a:endParaRPr lang="en-US" sz="3200" dirty="0">
              <a:solidFill>
                <a:srgbClr val="FF3131"/>
              </a:solidFill>
              <a:latin typeface="Playwrite US Modern"/>
              <a:ea typeface="Playwrite US Modern"/>
              <a:cs typeface="Playwrite US Modern"/>
              <a:sym typeface="Playwrite US Modern"/>
            </a:endParaRPr>
          </a:p>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dialogue (speech)</a:t>
            </a:r>
          </a:p>
          <a:p>
            <a:pPr algn="l">
              <a:lnSpc>
                <a:spcPts val="4480"/>
              </a:lnSpc>
              <a:spcBef>
                <a:spcPct val="0"/>
              </a:spcBef>
            </a:pPr>
            <a:r>
              <a:rPr lang="en-US" sz="3200" dirty="0">
                <a:solidFill>
                  <a:srgbClr val="FF3131"/>
                </a:solidFill>
                <a:latin typeface="Playwrite US Modern"/>
                <a:ea typeface="Playwrite US Modern"/>
                <a:cs typeface="Playwrite US Modern"/>
                <a:sym typeface="Playwrite US Modern"/>
              </a:rPr>
              <a:t>“Hurry up! We’re going to be late!” shouted Sam.</a:t>
            </a:r>
          </a:p>
          <a:p>
            <a:pPr algn="l">
              <a:lnSpc>
                <a:spcPts val="4480"/>
              </a:lnSpc>
              <a:spcBef>
                <a:spcPct val="0"/>
              </a:spcBef>
            </a:pPr>
            <a:endParaRPr lang="en-US" sz="3200" dirty="0">
              <a:solidFill>
                <a:srgbClr val="FF3131"/>
              </a:solidFill>
              <a:latin typeface="Playwrite US Modern"/>
              <a:ea typeface="Playwrite US Modern"/>
              <a:cs typeface="Playwrite US Modern"/>
              <a:sym typeface="Playwrite US Modern"/>
            </a:endParaRPr>
          </a:p>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question</a:t>
            </a:r>
          </a:p>
          <a:p>
            <a:pPr algn="l">
              <a:lnSpc>
                <a:spcPts val="4480"/>
              </a:lnSpc>
              <a:spcBef>
                <a:spcPct val="0"/>
              </a:spcBef>
            </a:pPr>
            <a:r>
              <a:rPr lang="en-US" sz="3200" dirty="0">
                <a:solidFill>
                  <a:srgbClr val="FF3131"/>
                </a:solidFill>
                <a:latin typeface="Playwrite US Modern"/>
                <a:ea typeface="Playwrite US Modern"/>
                <a:cs typeface="Playwrite US Modern"/>
                <a:sym typeface="Playwrite US Modern"/>
              </a:rPr>
              <a:t>“Did you hear that noise?” asked Jane concerningly. </a:t>
            </a:r>
          </a:p>
          <a:p>
            <a:pPr algn="l">
              <a:lnSpc>
                <a:spcPts val="4480"/>
              </a:lnSpc>
              <a:spcBef>
                <a:spcPct val="0"/>
              </a:spcBef>
            </a:pPr>
            <a:endParaRPr lang="en-US" sz="3200" dirty="0">
              <a:solidFill>
                <a:srgbClr val="FF3131"/>
              </a:solidFill>
              <a:latin typeface="Playwrite US Modern"/>
              <a:ea typeface="Playwrite US Modern"/>
              <a:cs typeface="Playwrite US Modern"/>
              <a:sym typeface="Playwrite US Modern"/>
            </a:endParaRPr>
          </a:p>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a vivid description</a:t>
            </a:r>
          </a:p>
          <a:p>
            <a:pPr algn="l">
              <a:lnSpc>
                <a:spcPts val="4480"/>
              </a:lnSpc>
              <a:spcBef>
                <a:spcPct val="0"/>
              </a:spcBef>
            </a:pPr>
            <a:r>
              <a:rPr lang="en-US" sz="3200" dirty="0">
                <a:solidFill>
                  <a:srgbClr val="FF3131"/>
                </a:solidFill>
                <a:latin typeface="Playwrite US Modern"/>
                <a:ea typeface="Playwrite US Modern"/>
                <a:cs typeface="Playwrite US Modern"/>
                <a:sym typeface="Playwrite US Modern"/>
              </a:rPr>
              <a:t>The desolate forest was alive with the sounds of chirping birds and rustling leaves.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788623" y="477067"/>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3" name="Freeform 3"/>
          <p:cNvSpPr/>
          <p:nvPr/>
        </p:nvSpPr>
        <p:spPr>
          <a:xfrm>
            <a:off x="14788623" y="3745120"/>
            <a:ext cx="3164650" cy="2796759"/>
          </a:xfrm>
          <a:custGeom>
            <a:avLst/>
            <a:gdLst/>
            <a:ahLst/>
            <a:cxnLst/>
            <a:rect l="l" t="t" r="r" b="b"/>
            <a:pathLst>
              <a:path w="3164650" h="2796759">
                <a:moveTo>
                  <a:pt x="0" y="0"/>
                </a:moveTo>
                <a:lnTo>
                  <a:pt x="3164650" y="0"/>
                </a:lnTo>
                <a:lnTo>
                  <a:pt x="3164650" y="2796760"/>
                </a:lnTo>
                <a:lnTo>
                  <a:pt x="0" y="2796760"/>
                </a:lnTo>
                <a:lnTo>
                  <a:pt x="0" y="0"/>
                </a:lnTo>
                <a:close/>
              </a:path>
            </a:pathLst>
          </a:custGeom>
          <a:blipFill>
            <a:blip r:embed="rId3"/>
            <a:stretch>
              <a:fillRect/>
            </a:stretch>
          </a:blipFill>
        </p:spPr>
        <p:txBody>
          <a:bodyPr/>
          <a:lstStyle/>
          <a:p>
            <a:endParaRPr lang="en-GB" dirty="0"/>
          </a:p>
        </p:txBody>
      </p:sp>
      <p:sp>
        <p:nvSpPr>
          <p:cNvPr id="4" name="Freeform 4"/>
          <p:cNvSpPr/>
          <p:nvPr/>
        </p:nvSpPr>
        <p:spPr>
          <a:xfrm>
            <a:off x="14788623" y="7037180"/>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5" name="TextBox 5"/>
          <p:cNvSpPr txBox="1"/>
          <p:nvPr/>
        </p:nvSpPr>
        <p:spPr>
          <a:xfrm>
            <a:off x="382049" y="8577669"/>
            <a:ext cx="14406574" cy="1090267"/>
          </a:xfrm>
          <a:prstGeom prst="rect">
            <a:avLst/>
          </a:prstGeom>
        </p:spPr>
        <p:txBody>
          <a:bodyPr lIns="0" tIns="0" rIns="0" bIns="0" rtlCol="0" anchor="t">
            <a:spAutoFit/>
          </a:bodyPr>
          <a:lstStyle/>
          <a:p>
            <a:pPr algn="l">
              <a:lnSpc>
                <a:spcPts val="4480"/>
              </a:lnSpc>
            </a:pPr>
            <a:r>
              <a:rPr lang="en-US" sz="3200" dirty="0">
                <a:solidFill>
                  <a:srgbClr val="000000"/>
                </a:solidFill>
                <a:latin typeface="Playwrite US Modern"/>
                <a:ea typeface="Playwrite US Modern"/>
                <a:cs typeface="Playwrite US Modern"/>
                <a:sym typeface="Playwrite US Modern"/>
              </a:rPr>
              <a:t>Write your own opening sentence which could be used to begin your narrative. </a:t>
            </a:r>
          </a:p>
        </p:txBody>
      </p:sp>
      <p:sp>
        <p:nvSpPr>
          <p:cNvPr id="6" name="TextBox 6"/>
          <p:cNvSpPr txBox="1"/>
          <p:nvPr/>
        </p:nvSpPr>
        <p:spPr>
          <a:xfrm>
            <a:off x="382049" y="1168399"/>
            <a:ext cx="14134850" cy="6709882"/>
          </a:xfrm>
          <a:prstGeom prst="rect">
            <a:avLst/>
          </a:prstGeom>
        </p:spPr>
        <p:txBody>
          <a:bodyPr lIns="0" tIns="0" rIns="0" bIns="0" rtlCol="0" anchor="t">
            <a:spAutoFit/>
          </a:bodyPr>
          <a:lstStyle/>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action</a:t>
            </a:r>
          </a:p>
          <a:p>
            <a:pPr algn="l">
              <a:lnSpc>
                <a:spcPts val="4480"/>
              </a:lnSpc>
              <a:spcBef>
                <a:spcPct val="0"/>
              </a:spcBef>
            </a:pPr>
            <a:r>
              <a:rPr lang="en-US" sz="3200" dirty="0">
                <a:solidFill>
                  <a:srgbClr val="FF3131"/>
                </a:solidFill>
                <a:latin typeface="Playwrite US Modern"/>
                <a:ea typeface="Playwrite US Modern"/>
                <a:cs typeface="Playwrite US Modern"/>
                <a:sym typeface="Playwrite US Modern"/>
              </a:rPr>
              <a:t>Ella ran as fast as she could, the dragon’s hot breath close behind.</a:t>
            </a:r>
          </a:p>
          <a:p>
            <a:pPr algn="l">
              <a:lnSpc>
                <a:spcPts val="4480"/>
              </a:lnSpc>
              <a:spcBef>
                <a:spcPct val="0"/>
              </a:spcBef>
            </a:pPr>
            <a:endParaRPr lang="en-US" sz="3200" dirty="0">
              <a:solidFill>
                <a:srgbClr val="FF3131"/>
              </a:solidFill>
              <a:latin typeface="Playwrite US Modern"/>
              <a:ea typeface="Playwrite US Modern"/>
              <a:cs typeface="Playwrite US Modern"/>
              <a:sym typeface="Playwrite US Modern"/>
            </a:endParaRPr>
          </a:p>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dialogue (speech)</a:t>
            </a:r>
          </a:p>
          <a:p>
            <a:pPr algn="l">
              <a:lnSpc>
                <a:spcPts val="4480"/>
              </a:lnSpc>
              <a:spcBef>
                <a:spcPct val="0"/>
              </a:spcBef>
            </a:pPr>
            <a:r>
              <a:rPr lang="en-US" sz="3200" dirty="0">
                <a:solidFill>
                  <a:srgbClr val="FF3131"/>
                </a:solidFill>
                <a:latin typeface="Playwrite US Modern"/>
                <a:ea typeface="Playwrite US Modern"/>
                <a:cs typeface="Playwrite US Modern"/>
                <a:sym typeface="Playwrite US Modern"/>
              </a:rPr>
              <a:t>“Hurry up! We’re going to be late!” shouted Sam.</a:t>
            </a:r>
          </a:p>
          <a:p>
            <a:pPr algn="l">
              <a:lnSpc>
                <a:spcPts val="4480"/>
              </a:lnSpc>
              <a:spcBef>
                <a:spcPct val="0"/>
              </a:spcBef>
            </a:pPr>
            <a:endParaRPr lang="en-US" sz="3200" dirty="0">
              <a:solidFill>
                <a:srgbClr val="FF3131"/>
              </a:solidFill>
              <a:latin typeface="Playwrite US Modern"/>
              <a:ea typeface="Playwrite US Modern"/>
              <a:cs typeface="Playwrite US Modern"/>
              <a:sym typeface="Playwrite US Modern"/>
            </a:endParaRPr>
          </a:p>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question</a:t>
            </a:r>
          </a:p>
          <a:p>
            <a:pPr algn="l">
              <a:lnSpc>
                <a:spcPts val="4480"/>
              </a:lnSpc>
              <a:spcBef>
                <a:spcPct val="0"/>
              </a:spcBef>
            </a:pPr>
            <a:r>
              <a:rPr lang="en-US" sz="3200" dirty="0">
                <a:solidFill>
                  <a:srgbClr val="FF3131"/>
                </a:solidFill>
                <a:latin typeface="Playwrite US Modern"/>
                <a:ea typeface="Playwrite US Modern"/>
                <a:cs typeface="Playwrite US Modern"/>
                <a:sym typeface="Playwrite US Modern"/>
              </a:rPr>
              <a:t>“Did you hear that noise?” asked Jane concerningly. </a:t>
            </a:r>
          </a:p>
          <a:p>
            <a:pPr algn="l">
              <a:lnSpc>
                <a:spcPts val="4480"/>
              </a:lnSpc>
              <a:spcBef>
                <a:spcPct val="0"/>
              </a:spcBef>
            </a:pPr>
            <a:endParaRPr lang="en-US" sz="3200" dirty="0">
              <a:solidFill>
                <a:srgbClr val="FF3131"/>
              </a:solidFill>
              <a:latin typeface="Playwrite US Modern"/>
              <a:ea typeface="Playwrite US Modern"/>
              <a:cs typeface="Playwrite US Modern"/>
              <a:sym typeface="Playwrite US Modern"/>
            </a:endParaRPr>
          </a:p>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a vivid description</a:t>
            </a:r>
          </a:p>
          <a:p>
            <a:pPr algn="l">
              <a:lnSpc>
                <a:spcPts val="4480"/>
              </a:lnSpc>
              <a:spcBef>
                <a:spcPct val="0"/>
              </a:spcBef>
            </a:pPr>
            <a:r>
              <a:rPr lang="en-US" sz="3200" dirty="0">
                <a:solidFill>
                  <a:srgbClr val="FF3131"/>
                </a:solidFill>
                <a:latin typeface="Playwrite US Modern"/>
                <a:ea typeface="Playwrite US Modern"/>
                <a:cs typeface="Playwrite US Modern"/>
                <a:sym typeface="Playwrite US Modern"/>
              </a:rPr>
              <a:t>The desolate forest was alive with the sounds of chirping birds and rustling leaves.</a:t>
            </a:r>
          </a:p>
        </p:txBody>
      </p:sp>
      <p:sp>
        <p:nvSpPr>
          <p:cNvPr id="7" name="TextBox 7"/>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788623" y="477067"/>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3" name="Freeform 3"/>
          <p:cNvSpPr/>
          <p:nvPr/>
        </p:nvSpPr>
        <p:spPr>
          <a:xfrm>
            <a:off x="14788623" y="3745120"/>
            <a:ext cx="3164650" cy="2796759"/>
          </a:xfrm>
          <a:custGeom>
            <a:avLst/>
            <a:gdLst/>
            <a:ahLst/>
            <a:cxnLst/>
            <a:rect l="l" t="t" r="r" b="b"/>
            <a:pathLst>
              <a:path w="3164650" h="2796759">
                <a:moveTo>
                  <a:pt x="0" y="0"/>
                </a:moveTo>
                <a:lnTo>
                  <a:pt x="3164650" y="0"/>
                </a:lnTo>
                <a:lnTo>
                  <a:pt x="3164650" y="2796760"/>
                </a:lnTo>
                <a:lnTo>
                  <a:pt x="0" y="2796760"/>
                </a:lnTo>
                <a:lnTo>
                  <a:pt x="0" y="0"/>
                </a:lnTo>
                <a:close/>
              </a:path>
            </a:pathLst>
          </a:custGeom>
          <a:blipFill>
            <a:blip r:embed="rId3"/>
            <a:stretch>
              <a:fillRect/>
            </a:stretch>
          </a:blipFill>
        </p:spPr>
        <p:txBody>
          <a:bodyPr/>
          <a:lstStyle/>
          <a:p>
            <a:endParaRPr lang="en-GB" dirty="0"/>
          </a:p>
        </p:txBody>
      </p:sp>
      <p:sp>
        <p:nvSpPr>
          <p:cNvPr id="4" name="Freeform 4"/>
          <p:cNvSpPr/>
          <p:nvPr/>
        </p:nvSpPr>
        <p:spPr>
          <a:xfrm>
            <a:off x="14788623" y="7037180"/>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5" name="TextBox 5"/>
          <p:cNvSpPr txBox="1"/>
          <p:nvPr/>
        </p:nvSpPr>
        <p:spPr>
          <a:xfrm>
            <a:off x="382049" y="2773415"/>
            <a:ext cx="14406574" cy="7478714"/>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prepositional phrase </a:t>
            </a:r>
          </a:p>
          <a:p>
            <a:pPr algn="l">
              <a:lnSpc>
                <a:spcPts val="4480"/>
              </a:lnSpc>
            </a:pPr>
            <a:r>
              <a:rPr lang="en-US" sz="3200" dirty="0">
                <a:solidFill>
                  <a:srgbClr val="FF3131"/>
                </a:solidFill>
                <a:latin typeface="Playwrite US Modern"/>
                <a:ea typeface="Playwrite US Modern"/>
                <a:cs typeface="Playwrite US Modern"/>
                <a:sym typeface="Playwrite US Modern"/>
              </a:rPr>
              <a:t>In the dead of the night whilst sleeping peacefully, Sarah felt a presence in the room. </a:t>
            </a: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fronted adverbial</a:t>
            </a:r>
          </a:p>
          <a:p>
            <a:pPr algn="l">
              <a:lnSpc>
                <a:spcPts val="4480"/>
              </a:lnSpc>
            </a:pPr>
            <a:r>
              <a:rPr lang="en-US" sz="3200" dirty="0">
                <a:solidFill>
                  <a:srgbClr val="FF3131"/>
                </a:solidFill>
                <a:latin typeface="Playwrite US Modern"/>
                <a:ea typeface="Playwrite US Modern"/>
                <a:cs typeface="Playwrite US Modern"/>
                <a:sym typeface="Playwrite US Modern"/>
              </a:rPr>
              <a:t>Silently, Mark tiptoed to the door and peeped through the keyhole. </a:t>
            </a: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conjunction</a:t>
            </a:r>
          </a:p>
          <a:p>
            <a:pPr algn="l">
              <a:lnSpc>
                <a:spcPts val="4480"/>
              </a:lnSpc>
            </a:pPr>
            <a:r>
              <a:rPr lang="en-US" sz="3200" dirty="0">
                <a:solidFill>
                  <a:srgbClr val="FF3131"/>
                </a:solidFill>
                <a:latin typeface="Playwrite US Modern"/>
                <a:ea typeface="Playwrite US Modern"/>
                <a:cs typeface="Playwrite US Modern"/>
                <a:sym typeface="Playwrite US Modern"/>
              </a:rPr>
              <a:t>Whilst the rest of the world was sleeping, Sarah wandered down the dark and isolated town </a:t>
            </a:r>
            <a:r>
              <a:rPr lang="en-GB" sz="3200" dirty="0">
                <a:solidFill>
                  <a:srgbClr val="FF3131"/>
                </a:solidFill>
                <a:latin typeface="Playwrite US Modern"/>
                <a:ea typeface="Playwrite US Modern"/>
                <a:cs typeface="Playwrite US Modern"/>
                <a:sym typeface="Playwrite US Modern"/>
              </a:rPr>
              <a:t>centre</a:t>
            </a:r>
            <a:r>
              <a:rPr lang="en-US" sz="3200" dirty="0">
                <a:solidFill>
                  <a:srgbClr val="FF3131"/>
                </a:solidFill>
                <a:latin typeface="Playwrite US Modern"/>
                <a:ea typeface="Playwrite US Modern"/>
                <a:cs typeface="Playwrite US Modern"/>
                <a:sym typeface="Playwrite US Modern"/>
              </a:rPr>
              <a:t>. </a:t>
            </a: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short sentence</a:t>
            </a:r>
          </a:p>
          <a:p>
            <a:pPr algn="l">
              <a:lnSpc>
                <a:spcPts val="4480"/>
              </a:lnSpc>
            </a:pPr>
            <a:r>
              <a:rPr lang="en-US" sz="3200" dirty="0">
                <a:solidFill>
                  <a:srgbClr val="FF3131"/>
                </a:solidFill>
                <a:latin typeface="Playwrite US Modern"/>
                <a:ea typeface="Playwrite US Modern"/>
                <a:cs typeface="Playwrite US Modern"/>
                <a:sym typeface="Playwrite US Modern"/>
              </a:rPr>
              <a:t>He jumped. </a:t>
            </a:r>
          </a:p>
        </p:txBody>
      </p:sp>
      <p:sp>
        <p:nvSpPr>
          <p:cNvPr id="6" name="TextBox 6"/>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
        <p:nvSpPr>
          <p:cNvPr id="7" name="TextBox 7"/>
          <p:cNvSpPr txBox="1"/>
          <p:nvPr/>
        </p:nvSpPr>
        <p:spPr>
          <a:xfrm>
            <a:off x="382049" y="1335273"/>
            <a:ext cx="13902086" cy="1090268"/>
          </a:xfrm>
          <a:prstGeom prst="rect">
            <a:avLst/>
          </a:prstGeom>
        </p:spPr>
        <p:txBody>
          <a:bodyPr lIns="0" tIns="0" rIns="0" bIns="0" rtlCol="0" anchor="t">
            <a:spAutoFit/>
          </a:bodyPr>
          <a:lstStyle/>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In addition, we can also use the following techniques to open our sentences.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788623" y="477067"/>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3" name="Freeform 3"/>
          <p:cNvSpPr/>
          <p:nvPr/>
        </p:nvSpPr>
        <p:spPr>
          <a:xfrm>
            <a:off x="14788623" y="3745120"/>
            <a:ext cx="3164650" cy="2796759"/>
          </a:xfrm>
          <a:custGeom>
            <a:avLst/>
            <a:gdLst/>
            <a:ahLst/>
            <a:cxnLst/>
            <a:rect l="l" t="t" r="r" b="b"/>
            <a:pathLst>
              <a:path w="3164650" h="2796759">
                <a:moveTo>
                  <a:pt x="0" y="0"/>
                </a:moveTo>
                <a:lnTo>
                  <a:pt x="3164650" y="0"/>
                </a:lnTo>
                <a:lnTo>
                  <a:pt x="3164650" y="2796760"/>
                </a:lnTo>
                <a:lnTo>
                  <a:pt x="0" y="2796760"/>
                </a:lnTo>
                <a:lnTo>
                  <a:pt x="0" y="0"/>
                </a:lnTo>
                <a:close/>
              </a:path>
            </a:pathLst>
          </a:custGeom>
          <a:blipFill>
            <a:blip r:embed="rId3"/>
            <a:stretch>
              <a:fillRect/>
            </a:stretch>
          </a:blipFill>
        </p:spPr>
        <p:txBody>
          <a:bodyPr/>
          <a:lstStyle/>
          <a:p>
            <a:endParaRPr lang="en-GB" dirty="0"/>
          </a:p>
        </p:txBody>
      </p:sp>
      <p:sp>
        <p:nvSpPr>
          <p:cNvPr id="4" name="Freeform 4"/>
          <p:cNvSpPr/>
          <p:nvPr/>
        </p:nvSpPr>
        <p:spPr>
          <a:xfrm>
            <a:off x="14788623" y="7037180"/>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5" name="TextBox 5"/>
          <p:cNvSpPr txBox="1"/>
          <p:nvPr/>
        </p:nvSpPr>
        <p:spPr>
          <a:xfrm>
            <a:off x="382049" y="8871367"/>
            <a:ext cx="14406574" cy="1090268"/>
          </a:xfrm>
          <a:prstGeom prst="rect">
            <a:avLst/>
          </a:prstGeom>
        </p:spPr>
        <p:txBody>
          <a:bodyPr lIns="0" tIns="0" rIns="0" bIns="0" rtlCol="0" anchor="t">
            <a:spAutoFit/>
          </a:bodyPr>
          <a:lstStyle/>
          <a:p>
            <a:pPr algn="l">
              <a:lnSpc>
                <a:spcPts val="4480"/>
              </a:lnSpc>
            </a:pPr>
            <a:r>
              <a:rPr lang="en-US" sz="3200" dirty="0">
                <a:solidFill>
                  <a:srgbClr val="000000"/>
                </a:solidFill>
                <a:latin typeface="Playwrite US Modern"/>
                <a:ea typeface="Playwrite US Modern"/>
                <a:cs typeface="Playwrite US Modern"/>
                <a:sym typeface="Playwrite US Modern"/>
              </a:rPr>
              <a:t>Write your own opening sentence which could be used to begin your narrative. </a:t>
            </a:r>
          </a:p>
        </p:txBody>
      </p:sp>
      <p:sp>
        <p:nvSpPr>
          <p:cNvPr id="6" name="TextBox 6"/>
          <p:cNvSpPr txBox="1"/>
          <p:nvPr/>
        </p:nvSpPr>
        <p:spPr>
          <a:xfrm>
            <a:off x="382049" y="1151848"/>
            <a:ext cx="14406574" cy="7478714"/>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prepositional phrase </a:t>
            </a:r>
          </a:p>
          <a:p>
            <a:pPr algn="l">
              <a:lnSpc>
                <a:spcPts val="4480"/>
              </a:lnSpc>
            </a:pPr>
            <a:r>
              <a:rPr lang="en-US" sz="3200" dirty="0">
                <a:solidFill>
                  <a:srgbClr val="FF3131"/>
                </a:solidFill>
                <a:latin typeface="Playwrite US Modern"/>
                <a:ea typeface="Playwrite US Modern"/>
                <a:cs typeface="Playwrite US Modern"/>
                <a:sym typeface="Playwrite US Modern"/>
              </a:rPr>
              <a:t>In the dead of the night whilst sleeping peacefully, Sarah felt a presence in the room. </a:t>
            </a: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fronted adverbial</a:t>
            </a:r>
          </a:p>
          <a:p>
            <a:pPr algn="l">
              <a:lnSpc>
                <a:spcPts val="4480"/>
              </a:lnSpc>
            </a:pPr>
            <a:r>
              <a:rPr lang="en-US" sz="3200" dirty="0">
                <a:solidFill>
                  <a:srgbClr val="FF3131"/>
                </a:solidFill>
                <a:latin typeface="Playwrite US Modern"/>
                <a:ea typeface="Playwrite US Modern"/>
                <a:cs typeface="Playwrite US Modern"/>
                <a:sym typeface="Playwrite US Modern"/>
              </a:rPr>
              <a:t>Silently, Mark tiptoed to the door and peeped through the keyhole. </a:t>
            </a: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conjunction</a:t>
            </a:r>
          </a:p>
          <a:p>
            <a:pPr algn="l">
              <a:lnSpc>
                <a:spcPts val="4480"/>
              </a:lnSpc>
            </a:pPr>
            <a:r>
              <a:rPr lang="en-US" sz="3200" dirty="0">
                <a:solidFill>
                  <a:srgbClr val="FF3131"/>
                </a:solidFill>
                <a:latin typeface="Playwrite US Modern"/>
                <a:ea typeface="Playwrite US Modern"/>
                <a:cs typeface="Playwrite US Modern"/>
                <a:sym typeface="Playwrite US Modern"/>
              </a:rPr>
              <a:t>Whilst the rest of the world was sleeping, Sarah wandered down the dark and isolated town centre. </a:t>
            </a: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short sentence</a:t>
            </a:r>
          </a:p>
          <a:p>
            <a:pPr algn="l">
              <a:lnSpc>
                <a:spcPts val="4480"/>
              </a:lnSpc>
            </a:pPr>
            <a:r>
              <a:rPr lang="en-US" sz="3200" dirty="0">
                <a:solidFill>
                  <a:srgbClr val="FF3131"/>
                </a:solidFill>
                <a:latin typeface="Playwrite US Modern"/>
                <a:ea typeface="Playwrite US Modern"/>
                <a:cs typeface="Playwrite US Modern"/>
                <a:sym typeface="Playwrite US Modern"/>
              </a:rPr>
              <a:t>He jumped. </a:t>
            </a:r>
          </a:p>
        </p:txBody>
      </p:sp>
      <p:sp>
        <p:nvSpPr>
          <p:cNvPr id="7" name="TextBox 7"/>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788623" y="477067"/>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3" name="Freeform 3"/>
          <p:cNvSpPr/>
          <p:nvPr/>
        </p:nvSpPr>
        <p:spPr>
          <a:xfrm>
            <a:off x="14788623" y="3745120"/>
            <a:ext cx="3164650" cy="2796759"/>
          </a:xfrm>
          <a:custGeom>
            <a:avLst/>
            <a:gdLst/>
            <a:ahLst/>
            <a:cxnLst/>
            <a:rect l="l" t="t" r="r" b="b"/>
            <a:pathLst>
              <a:path w="3164650" h="2796759">
                <a:moveTo>
                  <a:pt x="0" y="0"/>
                </a:moveTo>
                <a:lnTo>
                  <a:pt x="3164650" y="0"/>
                </a:lnTo>
                <a:lnTo>
                  <a:pt x="3164650" y="2796760"/>
                </a:lnTo>
                <a:lnTo>
                  <a:pt x="0" y="2796760"/>
                </a:lnTo>
                <a:lnTo>
                  <a:pt x="0" y="0"/>
                </a:lnTo>
                <a:close/>
              </a:path>
            </a:pathLst>
          </a:custGeom>
          <a:blipFill>
            <a:blip r:embed="rId3"/>
            <a:stretch>
              <a:fillRect/>
            </a:stretch>
          </a:blipFill>
        </p:spPr>
        <p:txBody>
          <a:bodyPr/>
          <a:lstStyle/>
          <a:p>
            <a:endParaRPr lang="en-GB" dirty="0"/>
          </a:p>
        </p:txBody>
      </p:sp>
      <p:sp>
        <p:nvSpPr>
          <p:cNvPr id="4" name="Freeform 4"/>
          <p:cNvSpPr/>
          <p:nvPr/>
        </p:nvSpPr>
        <p:spPr>
          <a:xfrm>
            <a:off x="14788623" y="7037180"/>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5" name="TextBox 5"/>
          <p:cNvSpPr txBox="1"/>
          <p:nvPr/>
        </p:nvSpPr>
        <p:spPr>
          <a:xfrm>
            <a:off x="383435" y="2245737"/>
            <a:ext cx="13692168" cy="6709882"/>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Throughout the introduction (and the main body of the text), we should use a range of different strategies to engage the reader and describe the setting and characters.</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In order to do this, we can use expanded noun phrases, show don’t tell, similes, metaphors and ambitious vocabulary within our writing.</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Can you give an example of each of the literary techniques above?</a:t>
            </a:r>
          </a:p>
        </p:txBody>
      </p:sp>
      <p:sp>
        <p:nvSpPr>
          <p:cNvPr id="6" name="TextBox 6"/>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788623" y="477067"/>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3" name="Freeform 3"/>
          <p:cNvSpPr/>
          <p:nvPr/>
        </p:nvSpPr>
        <p:spPr>
          <a:xfrm>
            <a:off x="14788623" y="3745120"/>
            <a:ext cx="3164650" cy="2796759"/>
          </a:xfrm>
          <a:custGeom>
            <a:avLst/>
            <a:gdLst/>
            <a:ahLst/>
            <a:cxnLst/>
            <a:rect l="l" t="t" r="r" b="b"/>
            <a:pathLst>
              <a:path w="3164650" h="2796759">
                <a:moveTo>
                  <a:pt x="0" y="0"/>
                </a:moveTo>
                <a:lnTo>
                  <a:pt x="3164650" y="0"/>
                </a:lnTo>
                <a:lnTo>
                  <a:pt x="3164650" y="2796760"/>
                </a:lnTo>
                <a:lnTo>
                  <a:pt x="0" y="2796760"/>
                </a:lnTo>
                <a:lnTo>
                  <a:pt x="0" y="0"/>
                </a:lnTo>
                <a:close/>
              </a:path>
            </a:pathLst>
          </a:custGeom>
          <a:blipFill>
            <a:blip r:embed="rId3"/>
            <a:stretch>
              <a:fillRect/>
            </a:stretch>
          </a:blipFill>
        </p:spPr>
        <p:txBody>
          <a:bodyPr/>
          <a:lstStyle/>
          <a:p>
            <a:endParaRPr lang="en-GB" dirty="0"/>
          </a:p>
        </p:txBody>
      </p:sp>
      <p:sp>
        <p:nvSpPr>
          <p:cNvPr id="4" name="Freeform 4"/>
          <p:cNvSpPr/>
          <p:nvPr/>
        </p:nvSpPr>
        <p:spPr>
          <a:xfrm>
            <a:off x="14788623" y="7037180"/>
            <a:ext cx="3164650" cy="2773024"/>
          </a:xfrm>
          <a:custGeom>
            <a:avLst/>
            <a:gdLst/>
            <a:ahLst/>
            <a:cxnLst/>
            <a:rect l="l" t="t" r="r" b="b"/>
            <a:pathLst>
              <a:path w="3164650" h="2773024">
                <a:moveTo>
                  <a:pt x="0" y="0"/>
                </a:moveTo>
                <a:lnTo>
                  <a:pt x="3164650" y="0"/>
                </a:lnTo>
                <a:lnTo>
                  <a:pt x="3164650" y="2773024"/>
                </a:lnTo>
                <a:lnTo>
                  <a:pt x="0" y="2773024"/>
                </a:lnTo>
                <a:lnTo>
                  <a:pt x="0" y="0"/>
                </a:lnTo>
                <a:close/>
              </a:path>
            </a:pathLst>
          </a:custGeom>
          <a:blipFill>
            <a:blip r:embed="rId2"/>
            <a:stretch>
              <a:fillRect/>
            </a:stretch>
          </a:blipFill>
        </p:spPr>
        <p:txBody>
          <a:bodyPr/>
          <a:lstStyle/>
          <a:p>
            <a:endParaRPr lang="en-GB" dirty="0"/>
          </a:p>
        </p:txBody>
      </p:sp>
      <p:sp>
        <p:nvSpPr>
          <p:cNvPr id="5" name="TextBox 5"/>
          <p:cNvSpPr txBox="1"/>
          <p:nvPr/>
        </p:nvSpPr>
        <p:spPr>
          <a:xfrm>
            <a:off x="389145" y="1424495"/>
            <a:ext cx="14399478" cy="8055795"/>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expanded noun phrases</a:t>
            </a:r>
          </a:p>
          <a:p>
            <a:pPr algn="l">
              <a:lnSpc>
                <a:spcPts val="4480"/>
              </a:lnSpc>
            </a:pPr>
            <a:r>
              <a:rPr lang="en-US" sz="3200" dirty="0">
                <a:solidFill>
                  <a:srgbClr val="FF3131"/>
                </a:solidFill>
                <a:latin typeface="Playwrite US Modern"/>
                <a:ea typeface="Playwrite US Modern"/>
                <a:cs typeface="Playwrite US Modern"/>
                <a:sym typeface="Playwrite US Modern"/>
              </a:rPr>
              <a:t>The dark, twisted forest at the edge of the haunted valley.</a:t>
            </a: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show don’t tell</a:t>
            </a:r>
          </a:p>
          <a:p>
            <a:pPr algn="l">
              <a:lnSpc>
                <a:spcPts val="4480"/>
              </a:lnSpc>
            </a:pPr>
            <a:r>
              <a:rPr lang="en-US" sz="3200" dirty="0">
                <a:solidFill>
                  <a:srgbClr val="FF3131"/>
                </a:solidFill>
                <a:latin typeface="Playwrite US Modern"/>
                <a:ea typeface="Playwrite US Modern"/>
                <a:cs typeface="Playwrite US Modern"/>
                <a:sym typeface="Playwrite US Modern"/>
              </a:rPr>
              <a:t>Tears rolled down Tom’s face as his lips formed a frown.</a:t>
            </a: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40606"/>
                </a:solidFill>
                <a:latin typeface="Playwrite US Modern"/>
                <a:ea typeface="Playwrite US Modern"/>
                <a:cs typeface="Playwrite US Modern"/>
                <a:sym typeface="Playwrite US Modern"/>
              </a:rPr>
              <a:t>similes </a:t>
            </a:r>
          </a:p>
          <a:p>
            <a:pPr algn="l">
              <a:lnSpc>
                <a:spcPts val="4480"/>
              </a:lnSpc>
            </a:pPr>
            <a:r>
              <a:rPr lang="en-US" sz="3200" dirty="0">
                <a:solidFill>
                  <a:srgbClr val="FF3131"/>
                </a:solidFill>
                <a:latin typeface="Playwrite US Modern"/>
                <a:ea typeface="Playwrite US Modern"/>
                <a:cs typeface="Playwrite US Modern"/>
                <a:sym typeface="Playwrite US Modern"/>
              </a:rPr>
              <a:t>The trees stood tall like soldiers.</a:t>
            </a: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metaphors</a:t>
            </a:r>
          </a:p>
          <a:p>
            <a:pPr algn="l">
              <a:lnSpc>
                <a:spcPts val="4480"/>
              </a:lnSpc>
            </a:pPr>
            <a:r>
              <a:rPr lang="en-US" sz="3200" dirty="0">
                <a:solidFill>
                  <a:srgbClr val="FF3131"/>
                </a:solidFill>
                <a:latin typeface="Playwrite US Modern"/>
                <a:ea typeface="Playwrite US Modern"/>
                <a:cs typeface="Playwrite US Modern"/>
                <a:sym typeface="Playwrite US Modern"/>
              </a:rPr>
              <a:t>The autumn forest was a tapestry of fire and gold.</a:t>
            </a:r>
          </a:p>
          <a:p>
            <a:pPr algn="l">
              <a:lnSpc>
                <a:spcPts val="4480"/>
              </a:lnSpc>
            </a:pPr>
            <a:endParaRPr lang="en-US" sz="3200" dirty="0">
              <a:solidFill>
                <a:srgbClr val="FF3131"/>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ambitious vocabulary</a:t>
            </a:r>
          </a:p>
          <a:p>
            <a:pPr algn="l">
              <a:lnSpc>
                <a:spcPts val="4480"/>
              </a:lnSpc>
            </a:pPr>
            <a:r>
              <a:rPr lang="en-US" sz="3200" dirty="0">
                <a:solidFill>
                  <a:srgbClr val="FF3131"/>
                </a:solidFill>
                <a:latin typeface="Playwrite US Modern"/>
                <a:ea typeface="Playwrite US Modern"/>
                <a:cs typeface="Playwrite US Modern"/>
                <a:sym typeface="Playwrite US Modern"/>
              </a:rPr>
              <a:t>Using words such as “darted” or “sprinted” instead of “went”. </a:t>
            </a:r>
          </a:p>
        </p:txBody>
      </p:sp>
      <p:sp>
        <p:nvSpPr>
          <p:cNvPr id="6" name="TextBox 6"/>
          <p:cNvSpPr txBox="1"/>
          <p:nvPr/>
        </p:nvSpPr>
        <p:spPr>
          <a:xfrm>
            <a:off x="641144" y="-114300"/>
            <a:ext cx="16618156" cy="1028722"/>
          </a:xfrm>
          <a:prstGeom prst="rect">
            <a:avLst/>
          </a:prstGeom>
        </p:spPr>
        <p:txBody>
          <a:bodyPr lIns="0" tIns="0" rIns="0" bIns="0" rtlCol="0" anchor="t">
            <a:spAutoFit/>
          </a:bodyPr>
          <a:lstStyle/>
          <a:p>
            <a:pPr algn="ctr">
              <a:lnSpc>
                <a:spcPts val="8400"/>
              </a:lnSpc>
              <a:spcBef>
                <a:spcPct val="0"/>
              </a:spcBef>
            </a:pPr>
            <a:r>
              <a:rPr lang="en-US" sz="6000" dirty="0">
                <a:solidFill>
                  <a:srgbClr val="000000"/>
                </a:solidFill>
                <a:latin typeface="Playwrite US Modern"/>
                <a:ea typeface="Playwrite US Modern"/>
                <a:cs typeface="Playwrite US Modern"/>
                <a:sym typeface="Playwrite US Modern"/>
              </a:rPr>
              <a:t>Narrative Opening</a:t>
            </a:r>
          </a:p>
        </p:txBody>
      </p:sp>
    </p:spTree>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TotalTime>
  <Words>1351</Words>
  <Application>Microsoft Macintosh PowerPoint</Application>
  <PresentationFormat>Custom</PresentationFormat>
  <Paragraphs>169</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Calibri</vt:lpstr>
      <vt:lpstr>Playwrite US Modern</vt:lpstr>
      <vt:lpstr>Arial</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Writing an Effective Opening for a Narrative</dc:title>
  <cp:lastModifiedBy>ALICES</cp:lastModifiedBy>
  <cp:revision>7</cp:revision>
  <dcterms:created xsi:type="dcterms:W3CDTF">2006-08-16T00:00:00Z</dcterms:created>
  <dcterms:modified xsi:type="dcterms:W3CDTF">2025-09-15T08:30:04Z</dcterms:modified>
  <dc:identifier>DAGN7LvjrNI</dc:identifier>
</cp:coreProperties>
</file>