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sldIdLst>
    <p:sldId id="256" r:id="rId2"/>
    <p:sldId id="257" r:id="rId3"/>
    <p:sldId id="258" r:id="rId4"/>
    <p:sldId id="268" r:id="rId5"/>
    <p:sldId id="260" r:id="rId6"/>
    <p:sldId id="261" r:id="rId7"/>
    <p:sldId id="262" r:id="rId8"/>
    <p:sldId id="263" r:id="rId9"/>
    <p:sldId id="269" r:id="rId10"/>
    <p:sldId id="265" r:id="rId11"/>
    <p:sldId id="266" r:id="rId12"/>
    <p:sldId id="267" r:id="rId13"/>
  </p:sldIdLst>
  <p:sldSz cx="18288000" cy="10287000"/>
  <p:notesSz cx="6858000" cy="9144000"/>
  <p:embeddedFontLst>
    <p:embeddedFont>
      <p:font typeface="Playwrite US Modern" pitchFamily="2" charset="0"/>
      <p:regular r:id="rId1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autoAdjust="0"/>
    <p:restoredTop sz="94607" autoAdjust="0"/>
  </p:normalViewPr>
  <p:slideViewPr>
    <p:cSldViewPr>
      <p:cViewPr varScale="1">
        <p:scale>
          <a:sx n="70" d="100"/>
          <a:sy n="70" d="100"/>
        </p:scale>
        <p:origin x="840" y="2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1.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9/13/25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27282977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9/13/25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2346644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9/13/25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5023504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9/13/25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34752735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9/13/25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17606200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9/13/25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17901275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9/13/25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40244678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9/13/25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21825838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9/13/25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dirty="0"/>
          </a:p>
        </p:txBody>
      </p:sp>
      <p:pic>
        <p:nvPicPr>
          <p:cNvPr id="5" name="Picture 4" descr="A group of colorful objects&#10;&#10;Description automatically generated">
            <a:extLst>
              <a:ext uri="{FF2B5EF4-FFF2-40B4-BE49-F238E27FC236}">
                <a16:creationId xmlns:a16="http://schemas.microsoft.com/office/drawing/2014/main" id="{AFB8496F-73AB-0D5D-D5D9-5B170B8D4DA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824067" cy="750888"/>
          </a:xfrm>
          <a:prstGeom prst="rect">
            <a:avLst/>
          </a:prstGeom>
        </p:spPr>
      </p:pic>
      <p:sp>
        <p:nvSpPr>
          <p:cNvPr id="6" name="Text Placeholder 2">
            <a:extLst>
              <a:ext uri="{FF2B5EF4-FFF2-40B4-BE49-F238E27FC236}">
                <a16:creationId xmlns:a16="http://schemas.microsoft.com/office/drawing/2014/main" id="{AF83193C-2250-6443-1927-63CA0814EF21}"/>
              </a:ext>
            </a:extLst>
          </p:cNvPr>
          <p:cNvSpPr txBox="1">
            <a:spLocks/>
          </p:cNvSpPr>
          <p:nvPr userDrawn="1"/>
        </p:nvSpPr>
        <p:spPr>
          <a:xfrm>
            <a:off x="15392400" y="9986168"/>
            <a:ext cx="4859079" cy="6016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sz="800" b="1" i="0" dirty="0">
              <a:solidFill>
                <a:schemeClr val="bg1">
                  <a:lumMod val="50000"/>
                </a:schemeClr>
              </a:solidFill>
              <a:latin typeface="Playwrite US Modern" pitchFamily="2" charset="0"/>
            </a:endParaRPr>
          </a:p>
        </p:txBody>
      </p:sp>
    </p:spTree>
    <p:extLst>
      <p:ext uri="{BB962C8B-B14F-4D97-AF65-F5344CB8AC3E}">
        <p14:creationId xmlns:p14="http://schemas.microsoft.com/office/powerpoint/2010/main" val="5829495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9/13/25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30968679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9/13/25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20585787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9/13/25</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dirty="0"/>
          </a:p>
        </p:txBody>
      </p:sp>
      <p:pic>
        <p:nvPicPr>
          <p:cNvPr id="7" name="Picture 6" descr="A group of colorful objects&#10;&#10;Description automatically generated">
            <a:extLst>
              <a:ext uri="{FF2B5EF4-FFF2-40B4-BE49-F238E27FC236}">
                <a16:creationId xmlns:a16="http://schemas.microsoft.com/office/drawing/2014/main" id="{88A8A940-458C-92E7-7EE6-74CBDDA55F26}"/>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0" y="-7620"/>
            <a:ext cx="1824067" cy="750888"/>
          </a:xfrm>
          <a:prstGeom prst="rect">
            <a:avLst/>
          </a:prstGeom>
        </p:spPr>
      </p:pic>
      <p:sp>
        <p:nvSpPr>
          <p:cNvPr id="8" name="Text Placeholder 2">
            <a:extLst>
              <a:ext uri="{FF2B5EF4-FFF2-40B4-BE49-F238E27FC236}">
                <a16:creationId xmlns:a16="http://schemas.microsoft.com/office/drawing/2014/main" id="{47920722-2FAF-6B6F-A29A-AE68D09C394D}"/>
              </a:ext>
            </a:extLst>
          </p:cNvPr>
          <p:cNvSpPr txBox="1">
            <a:spLocks/>
          </p:cNvSpPr>
          <p:nvPr userDrawn="1"/>
        </p:nvSpPr>
        <p:spPr>
          <a:xfrm>
            <a:off x="15392400" y="9986168"/>
            <a:ext cx="4859079" cy="6016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b="1" i="0" dirty="0">
                <a:solidFill>
                  <a:schemeClr val="bg1">
                    <a:lumMod val="50000"/>
                  </a:schemeClr>
                </a:solidFill>
                <a:latin typeface="Playwrite US Modern" pitchFamily="2" charset="0"/>
              </a:rPr>
              <a:t>Easy Education Grammar</a:t>
            </a:r>
          </a:p>
        </p:txBody>
      </p:sp>
    </p:spTree>
    <p:extLst>
      <p:ext uri="{BB962C8B-B14F-4D97-AF65-F5344CB8AC3E}">
        <p14:creationId xmlns:p14="http://schemas.microsoft.com/office/powerpoint/2010/main" val="388338871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7.xml"/><Relationship Id="rId5" Type="http://schemas.openxmlformats.org/officeDocument/2006/relationships/image" Target="../media/image16.sv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4.sv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sv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3447" y="1181100"/>
            <a:ext cx="18102512" cy="5174493"/>
          </a:xfrm>
          <a:prstGeom prst="rect">
            <a:avLst/>
          </a:prstGeom>
        </p:spPr>
        <p:txBody>
          <a:bodyPr wrap="square" lIns="0" tIns="0" rIns="0" bIns="0" rtlCol="0" anchor="t">
            <a:spAutoFit/>
          </a:bodyPr>
          <a:lstStyle/>
          <a:p>
            <a:pPr algn="ctr">
              <a:lnSpc>
                <a:spcPts val="21000"/>
              </a:lnSpc>
              <a:spcBef>
                <a:spcPct val="0"/>
              </a:spcBef>
            </a:pPr>
            <a:r>
              <a:rPr lang="en-US" sz="12500" dirty="0">
                <a:solidFill>
                  <a:srgbClr val="000000"/>
                </a:solidFill>
                <a:latin typeface="Playwrite US Modern" pitchFamily="2" charset="0"/>
                <a:ea typeface="Quicksand Bold"/>
                <a:cs typeface="Quicksand Bold"/>
                <a:sym typeface="Quicksand Bold"/>
              </a:rPr>
              <a:t>Writing the Opening of a Story</a:t>
            </a:r>
          </a:p>
        </p:txBody>
      </p:sp>
      <p:sp>
        <p:nvSpPr>
          <p:cNvPr id="3" name="TextBox 3"/>
          <p:cNvSpPr txBox="1"/>
          <p:nvPr/>
        </p:nvSpPr>
        <p:spPr>
          <a:xfrm>
            <a:off x="2994564" y="7429500"/>
            <a:ext cx="12298871" cy="674608"/>
          </a:xfrm>
          <a:prstGeom prst="rect">
            <a:avLst/>
          </a:prstGeom>
        </p:spPr>
        <p:txBody>
          <a:bodyPr lIns="0" tIns="0" rIns="0" bIns="0" rtlCol="0" anchor="t">
            <a:spAutoFit/>
          </a:bodyPr>
          <a:lstStyle/>
          <a:p>
            <a:pPr algn="ctr">
              <a:lnSpc>
                <a:spcPts val="5599"/>
              </a:lnSpc>
            </a:pPr>
            <a:r>
              <a:rPr lang="en-US" sz="3200" u="sng" dirty="0">
                <a:solidFill>
                  <a:srgbClr val="000000"/>
                </a:solidFill>
                <a:latin typeface="Playwrite US Modern" pitchFamily="2" charset="0"/>
                <a:ea typeface="Quicksand Bold"/>
                <a:cs typeface="Quicksand Bold"/>
                <a:sym typeface="Quicksand Bold"/>
              </a:rPr>
              <a:t>To write an effective opening for a story.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641144" y="5086350"/>
            <a:ext cx="16996892" cy="3156585"/>
          </a:xfrm>
          <a:prstGeom prst="rect">
            <a:avLst/>
          </a:prstGeom>
        </p:spPr>
        <p:txBody>
          <a:bodyPr lIns="0" tIns="0" rIns="0" bIns="0" rtlCol="0" anchor="t">
            <a:spAutoFit/>
          </a:bodyPr>
          <a:lstStyle/>
          <a:p>
            <a:pPr marL="777242" lvl="1" indent="-388621" algn="l">
              <a:lnSpc>
                <a:spcPts val="5040"/>
              </a:lnSpc>
              <a:buFont typeface="Arial"/>
              <a:buChar char="•"/>
            </a:pPr>
            <a:r>
              <a:rPr lang="en-US" sz="3200" dirty="0">
                <a:solidFill>
                  <a:srgbClr val="00BF63"/>
                </a:solidFill>
                <a:latin typeface="Playwrite US Modern" pitchFamily="2" charset="0"/>
                <a:ea typeface="Quicksand Medium"/>
                <a:cs typeface="Quicksand Medium"/>
                <a:sym typeface="Quicksand Medium"/>
              </a:rPr>
              <a:t>Now we have added something interesting the reader is more likely to carry on reading to find out what Lily will do next. </a:t>
            </a:r>
          </a:p>
          <a:p>
            <a:pPr algn="l">
              <a:lnSpc>
                <a:spcPts val="5040"/>
              </a:lnSpc>
            </a:pPr>
            <a:endParaRPr lang="en-US" sz="3200" dirty="0">
              <a:solidFill>
                <a:srgbClr val="00BF63"/>
              </a:solidFill>
              <a:latin typeface="Playwrite US Modern" pitchFamily="2" charset="0"/>
              <a:ea typeface="Quicksand Medium"/>
              <a:cs typeface="Quicksand Medium"/>
              <a:sym typeface="Quicksand Medium"/>
            </a:endParaRPr>
          </a:p>
          <a:p>
            <a:pPr marL="777242" lvl="1" indent="-388621" algn="l">
              <a:lnSpc>
                <a:spcPts val="5040"/>
              </a:lnSpc>
              <a:buFont typeface="Arial"/>
              <a:buChar char="•"/>
            </a:pPr>
            <a:r>
              <a:rPr lang="en-US" sz="3200" dirty="0">
                <a:solidFill>
                  <a:srgbClr val="ED1C24"/>
                </a:solidFill>
                <a:latin typeface="Playwrite US Modern" pitchFamily="2" charset="0"/>
                <a:ea typeface="Quicksand Medium"/>
                <a:cs typeface="Quicksand Medium"/>
                <a:sym typeface="Quicksand Medium"/>
              </a:rPr>
              <a:t>We must also remember to use capital letters and full stops throughout our story. </a:t>
            </a:r>
          </a:p>
        </p:txBody>
      </p:sp>
      <p:sp>
        <p:nvSpPr>
          <p:cNvPr id="4" name="Freeform 4"/>
          <p:cNvSpPr/>
          <p:nvPr/>
        </p:nvSpPr>
        <p:spPr>
          <a:xfrm>
            <a:off x="43795" y="1711731"/>
            <a:ext cx="1194697" cy="1194697"/>
          </a:xfrm>
          <a:custGeom>
            <a:avLst/>
            <a:gdLst/>
            <a:ahLst/>
            <a:cxnLst/>
            <a:rect l="l" t="t" r="r" b="b"/>
            <a:pathLst>
              <a:path w="1194697" h="1194697">
                <a:moveTo>
                  <a:pt x="0" y="0"/>
                </a:moveTo>
                <a:lnTo>
                  <a:pt x="1194697" y="0"/>
                </a:lnTo>
                <a:lnTo>
                  <a:pt x="1194697" y="1194697"/>
                </a:lnTo>
                <a:lnTo>
                  <a:pt x="0" y="119469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sz="1600" dirty="0">
              <a:latin typeface="Playwrite US Modern" pitchFamily="2" charset="0"/>
            </a:endParaRPr>
          </a:p>
        </p:txBody>
      </p:sp>
      <p:sp>
        <p:nvSpPr>
          <p:cNvPr id="5" name="TextBox 5"/>
          <p:cNvSpPr txBox="1"/>
          <p:nvPr/>
        </p:nvSpPr>
        <p:spPr>
          <a:xfrm>
            <a:off x="1392740" y="1654581"/>
            <a:ext cx="16249706" cy="2518410"/>
          </a:xfrm>
          <a:prstGeom prst="rect">
            <a:avLst/>
          </a:prstGeom>
        </p:spPr>
        <p:txBody>
          <a:bodyPr lIns="0" tIns="0" rIns="0" bIns="0" rtlCol="0" anchor="t">
            <a:spAutoFit/>
          </a:bodyPr>
          <a:lstStyle/>
          <a:p>
            <a:pPr algn="l">
              <a:lnSpc>
                <a:spcPts val="5040"/>
              </a:lnSpc>
            </a:pPr>
            <a:r>
              <a:rPr lang="en-US" sz="3200" dirty="0">
                <a:solidFill>
                  <a:srgbClr val="000000"/>
                </a:solidFill>
                <a:latin typeface="Playwrite US Modern" pitchFamily="2" charset="0"/>
                <a:ea typeface="Quicksand Medium"/>
                <a:cs typeface="Quicksand Medium"/>
                <a:sym typeface="Quicksand Medium"/>
              </a:rPr>
              <a:t>One sunny day, a kind little girl named Lily who loved adventures and exploring wandered into the dark and gloomy forest. As Lily wandered around the forest, she stumbled across an empty cave. Lily looked up at the cave and saw a sign saying, “Do not enter!”. </a:t>
            </a:r>
          </a:p>
        </p:txBody>
      </p:sp>
      <p:sp>
        <p:nvSpPr>
          <p:cNvPr id="7" name="TextBox 2">
            <a:extLst>
              <a:ext uri="{FF2B5EF4-FFF2-40B4-BE49-F238E27FC236}">
                <a16:creationId xmlns:a16="http://schemas.microsoft.com/office/drawing/2014/main" id="{89BB2B92-A8C1-3753-A55D-F07BBCB7FF95}"/>
              </a:ext>
            </a:extLst>
          </p:cNvPr>
          <p:cNvSpPr txBox="1"/>
          <p:nvPr/>
        </p:nvSpPr>
        <p:spPr>
          <a:xfrm>
            <a:off x="641144" y="-161925"/>
            <a:ext cx="16618156" cy="1377949"/>
          </a:xfrm>
          <a:prstGeom prst="rect">
            <a:avLst/>
          </a:prstGeom>
        </p:spPr>
        <p:txBody>
          <a:bodyPr lIns="0" tIns="0" rIns="0" bIns="0" rtlCol="0" anchor="t">
            <a:spAutoFit/>
          </a:bodyPr>
          <a:lstStyle/>
          <a:p>
            <a:pPr algn="ctr">
              <a:lnSpc>
                <a:spcPts val="11200"/>
              </a:lnSpc>
              <a:spcBef>
                <a:spcPct val="0"/>
              </a:spcBef>
            </a:pPr>
            <a:r>
              <a:rPr lang="en-US" sz="7200" dirty="0">
                <a:solidFill>
                  <a:srgbClr val="000000"/>
                </a:solidFill>
                <a:latin typeface="Playwrite US Modern" pitchFamily="2" charset="0"/>
                <a:ea typeface="Quicksand Bold"/>
                <a:cs typeface="Quicksand Bold"/>
                <a:sym typeface="Quicksand Bold"/>
              </a:rPr>
              <a:t>Story</a:t>
            </a:r>
            <a:r>
              <a:rPr lang="en-US" sz="7200" b="1" dirty="0">
                <a:solidFill>
                  <a:srgbClr val="000000"/>
                </a:solidFill>
                <a:latin typeface="Playwrite US Modern" pitchFamily="2" charset="0"/>
                <a:ea typeface="Quicksand Bold"/>
                <a:cs typeface="Quicksand Bold"/>
                <a:sym typeface="Quicksand Bold"/>
              </a:rPr>
              <a:t> </a:t>
            </a:r>
            <a:r>
              <a:rPr lang="en-US" sz="7200" dirty="0">
                <a:solidFill>
                  <a:srgbClr val="000000"/>
                </a:solidFill>
                <a:latin typeface="Playwrite US Modern" pitchFamily="2" charset="0"/>
                <a:ea typeface="Quicksand Bold"/>
                <a:cs typeface="Quicksand Bold"/>
                <a:sym typeface="Quicksand Bold"/>
              </a:rPr>
              <a:t>Opening</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641144" y="-161925"/>
            <a:ext cx="16618156" cy="1349280"/>
          </a:xfrm>
          <a:prstGeom prst="rect">
            <a:avLst/>
          </a:prstGeom>
        </p:spPr>
        <p:txBody>
          <a:bodyPr lIns="0" tIns="0" rIns="0" bIns="0" rtlCol="0" anchor="t">
            <a:spAutoFit/>
          </a:bodyPr>
          <a:lstStyle/>
          <a:p>
            <a:pPr algn="ctr">
              <a:lnSpc>
                <a:spcPts val="11200"/>
              </a:lnSpc>
              <a:spcBef>
                <a:spcPct val="0"/>
              </a:spcBef>
            </a:pPr>
            <a:r>
              <a:rPr lang="en-US" sz="7200" b="1" dirty="0">
                <a:solidFill>
                  <a:srgbClr val="000000"/>
                </a:solidFill>
                <a:latin typeface="Playwrite US Modern" pitchFamily="2" charset="0"/>
                <a:ea typeface="Quicksand Bold"/>
                <a:cs typeface="Quicksand Bold"/>
                <a:sym typeface="Quicksand Bold"/>
              </a:rPr>
              <a:t>Story Opening</a:t>
            </a:r>
          </a:p>
        </p:txBody>
      </p:sp>
      <p:graphicFrame>
        <p:nvGraphicFramePr>
          <p:cNvPr id="3" name="Table 3"/>
          <p:cNvGraphicFramePr>
            <a:graphicFrameLocks noGrp="1"/>
          </p:cNvGraphicFramePr>
          <p:nvPr/>
        </p:nvGraphicFramePr>
        <p:xfrm>
          <a:off x="642772" y="1440483"/>
          <a:ext cx="17002456" cy="8365138"/>
        </p:xfrm>
        <a:graphic>
          <a:graphicData uri="http://schemas.openxmlformats.org/drawingml/2006/table">
            <a:tbl>
              <a:tblPr/>
              <a:tblGrid>
                <a:gridCol w="8501228">
                  <a:extLst>
                    <a:ext uri="{9D8B030D-6E8A-4147-A177-3AD203B41FA5}">
                      <a16:colId xmlns:a16="http://schemas.microsoft.com/office/drawing/2014/main" val="20000"/>
                    </a:ext>
                  </a:extLst>
                </a:gridCol>
                <a:gridCol w="8501228">
                  <a:extLst>
                    <a:ext uri="{9D8B030D-6E8A-4147-A177-3AD203B41FA5}">
                      <a16:colId xmlns:a16="http://schemas.microsoft.com/office/drawing/2014/main" val="20001"/>
                    </a:ext>
                  </a:extLst>
                </a:gridCol>
              </a:tblGrid>
              <a:tr h="4182569">
                <a:tc>
                  <a:txBody>
                    <a:bodyPr/>
                    <a:lstStyle/>
                    <a:p>
                      <a:pPr algn="ctr">
                        <a:lnSpc>
                          <a:spcPts val="2520"/>
                        </a:lnSpc>
                        <a:defRPr/>
                      </a:pPr>
                      <a:endParaRPr lang="en-US" sz="1100" dirty="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a:lnSpc>
                          <a:spcPts val="2520"/>
                        </a:lnSpc>
                        <a:defRPr/>
                      </a:pPr>
                      <a:endParaRPr lang="en-US" sz="1100" dirty="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182569">
                <a:tc>
                  <a:txBody>
                    <a:bodyPr/>
                    <a:lstStyle/>
                    <a:p>
                      <a:pPr algn="ctr">
                        <a:lnSpc>
                          <a:spcPts val="2520"/>
                        </a:lnSpc>
                        <a:defRPr/>
                      </a:pPr>
                      <a:endParaRPr lang="en-US" sz="1100" dirty="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a:lnSpc>
                          <a:spcPts val="2520"/>
                        </a:lnSpc>
                        <a:defRPr/>
                      </a:pPr>
                      <a:endParaRPr lang="en-US" sz="1100" dirty="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4" name="TextBox 4"/>
          <p:cNvSpPr txBox="1"/>
          <p:nvPr/>
        </p:nvSpPr>
        <p:spPr>
          <a:xfrm>
            <a:off x="1028700" y="1612277"/>
            <a:ext cx="7917459" cy="524887"/>
          </a:xfrm>
          <a:prstGeom prst="rect">
            <a:avLst/>
          </a:prstGeom>
        </p:spPr>
        <p:txBody>
          <a:bodyPr lIns="0" tIns="0" rIns="0" bIns="0" rtlCol="0" anchor="t">
            <a:spAutoFit/>
          </a:bodyPr>
          <a:lstStyle/>
          <a:p>
            <a:pPr marL="0" lvl="0" indent="0" algn="l">
              <a:lnSpc>
                <a:spcPts val="4199"/>
              </a:lnSpc>
              <a:spcBef>
                <a:spcPct val="0"/>
              </a:spcBef>
            </a:pPr>
            <a:r>
              <a:rPr lang="en-US" sz="3200" b="1" dirty="0">
                <a:solidFill>
                  <a:srgbClr val="000000"/>
                </a:solidFill>
                <a:latin typeface="Playwrite US Modern" pitchFamily="2" charset="0"/>
                <a:ea typeface="Quicksand Bold"/>
                <a:cs typeface="Quicksand Bold"/>
                <a:sym typeface="Quicksand Bold"/>
              </a:rPr>
              <a:t>How will you open your story?</a:t>
            </a:r>
          </a:p>
        </p:txBody>
      </p:sp>
      <p:sp>
        <p:nvSpPr>
          <p:cNvPr id="5" name="TextBox 5"/>
          <p:cNvSpPr txBox="1"/>
          <p:nvPr/>
        </p:nvSpPr>
        <p:spPr>
          <a:xfrm>
            <a:off x="9506665" y="1612277"/>
            <a:ext cx="7917459" cy="1063496"/>
          </a:xfrm>
          <a:prstGeom prst="rect">
            <a:avLst/>
          </a:prstGeom>
        </p:spPr>
        <p:txBody>
          <a:bodyPr lIns="0" tIns="0" rIns="0" bIns="0" rtlCol="0" anchor="t">
            <a:spAutoFit/>
          </a:bodyPr>
          <a:lstStyle/>
          <a:p>
            <a:pPr marL="0" lvl="0" indent="0" algn="l">
              <a:lnSpc>
                <a:spcPts val="4199"/>
              </a:lnSpc>
              <a:spcBef>
                <a:spcPct val="0"/>
              </a:spcBef>
            </a:pPr>
            <a:r>
              <a:rPr lang="en-US" sz="3200" b="1" dirty="0">
                <a:solidFill>
                  <a:srgbClr val="000000"/>
                </a:solidFill>
                <a:latin typeface="Playwrite US Modern" pitchFamily="2" charset="0"/>
                <a:ea typeface="Quicksand Bold"/>
                <a:cs typeface="Quicksand Bold"/>
                <a:sym typeface="Quicksand Bold"/>
              </a:rPr>
              <a:t>Who is the main character? What are they like?</a:t>
            </a:r>
          </a:p>
        </p:txBody>
      </p:sp>
      <p:sp>
        <p:nvSpPr>
          <p:cNvPr id="6" name="TextBox 6"/>
          <p:cNvSpPr txBox="1"/>
          <p:nvPr/>
        </p:nvSpPr>
        <p:spPr>
          <a:xfrm>
            <a:off x="1028700" y="5772101"/>
            <a:ext cx="7917459" cy="524887"/>
          </a:xfrm>
          <a:prstGeom prst="rect">
            <a:avLst/>
          </a:prstGeom>
        </p:spPr>
        <p:txBody>
          <a:bodyPr lIns="0" tIns="0" rIns="0" bIns="0" rtlCol="0" anchor="t">
            <a:spAutoFit/>
          </a:bodyPr>
          <a:lstStyle/>
          <a:p>
            <a:pPr marL="0" lvl="0" indent="0" algn="l">
              <a:lnSpc>
                <a:spcPts val="4199"/>
              </a:lnSpc>
              <a:spcBef>
                <a:spcPct val="0"/>
              </a:spcBef>
            </a:pPr>
            <a:r>
              <a:rPr lang="en-US" sz="3200" b="1" dirty="0">
                <a:solidFill>
                  <a:srgbClr val="000000"/>
                </a:solidFill>
                <a:latin typeface="Playwrite US Modern" pitchFamily="2" charset="0"/>
                <a:ea typeface="Quicksand Bold"/>
                <a:cs typeface="Quicksand Bold"/>
                <a:sym typeface="Quicksand Bold"/>
              </a:rPr>
              <a:t>Describe the setting.</a:t>
            </a:r>
          </a:p>
        </p:txBody>
      </p:sp>
      <p:sp>
        <p:nvSpPr>
          <p:cNvPr id="7" name="TextBox 7"/>
          <p:cNvSpPr txBox="1"/>
          <p:nvPr/>
        </p:nvSpPr>
        <p:spPr>
          <a:xfrm>
            <a:off x="9506665" y="5731461"/>
            <a:ext cx="7917459" cy="524887"/>
          </a:xfrm>
          <a:prstGeom prst="rect">
            <a:avLst/>
          </a:prstGeom>
        </p:spPr>
        <p:txBody>
          <a:bodyPr lIns="0" tIns="0" rIns="0" bIns="0" rtlCol="0" anchor="t">
            <a:spAutoFit/>
          </a:bodyPr>
          <a:lstStyle/>
          <a:p>
            <a:pPr marL="0" lvl="0" indent="0" algn="l">
              <a:lnSpc>
                <a:spcPts val="4199"/>
              </a:lnSpc>
              <a:spcBef>
                <a:spcPct val="0"/>
              </a:spcBef>
            </a:pPr>
            <a:r>
              <a:rPr lang="en-US" sz="3200" b="1" dirty="0">
                <a:solidFill>
                  <a:srgbClr val="000000"/>
                </a:solidFill>
                <a:latin typeface="Playwrite US Modern" pitchFamily="2" charset="0"/>
                <a:ea typeface="Quicksand Bold"/>
                <a:cs typeface="Quicksand Bold"/>
                <a:sym typeface="Quicksand Bold"/>
              </a:rPr>
              <a:t>What exciting thing will happen?</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p:cNvGraphicFramePr>
            <a:graphicFrameLocks noGrp="1"/>
          </p:cNvGraphicFramePr>
          <p:nvPr>
            <p:extLst>
              <p:ext uri="{D42A27DB-BD31-4B8C-83A1-F6EECF244321}">
                <p14:modId xmlns:p14="http://schemas.microsoft.com/office/powerpoint/2010/main" val="1127051394"/>
              </p:ext>
            </p:extLst>
          </p:nvPr>
        </p:nvGraphicFramePr>
        <p:xfrm>
          <a:off x="642772" y="1440482"/>
          <a:ext cx="17002456" cy="8579818"/>
        </p:xfrm>
        <a:graphic>
          <a:graphicData uri="http://schemas.openxmlformats.org/drawingml/2006/table">
            <a:tbl>
              <a:tblPr/>
              <a:tblGrid>
                <a:gridCol w="8501228">
                  <a:extLst>
                    <a:ext uri="{9D8B030D-6E8A-4147-A177-3AD203B41FA5}">
                      <a16:colId xmlns:a16="http://schemas.microsoft.com/office/drawing/2014/main" val="20000"/>
                    </a:ext>
                  </a:extLst>
                </a:gridCol>
                <a:gridCol w="8501228">
                  <a:extLst>
                    <a:ext uri="{9D8B030D-6E8A-4147-A177-3AD203B41FA5}">
                      <a16:colId xmlns:a16="http://schemas.microsoft.com/office/drawing/2014/main" val="20001"/>
                    </a:ext>
                  </a:extLst>
                </a:gridCol>
              </a:tblGrid>
              <a:tr h="4289909">
                <a:tc>
                  <a:txBody>
                    <a:bodyPr/>
                    <a:lstStyle/>
                    <a:p>
                      <a:pPr algn="ctr">
                        <a:lnSpc>
                          <a:spcPts val="2520"/>
                        </a:lnSpc>
                        <a:defRPr/>
                      </a:pPr>
                      <a:endParaRPr lang="en-US" sz="1100" dirty="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a:lnSpc>
                          <a:spcPts val="2520"/>
                        </a:lnSpc>
                        <a:defRPr/>
                      </a:pPr>
                      <a:endParaRPr lang="en-US" sz="1100" dirty="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289909">
                <a:tc>
                  <a:txBody>
                    <a:bodyPr/>
                    <a:lstStyle/>
                    <a:p>
                      <a:pPr algn="ctr">
                        <a:lnSpc>
                          <a:spcPts val="2520"/>
                        </a:lnSpc>
                        <a:defRPr/>
                      </a:pPr>
                      <a:endParaRPr lang="en-US" sz="1100" dirty="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a:lnSpc>
                          <a:spcPts val="2520"/>
                        </a:lnSpc>
                        <a:defRPr/>
                      </a:pPr>
                      <a:endParaRPr lang="en-US" sz="1100" dirty="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3" name="TextBox 3"/>
          <p:cNvSpPr txBox="1"/>
          <p:nvPr/>
        </p:nvSpPr>
        <p:spPr>
          <a:xfrm>
            <a:off x="641144" y="-161925"/>
            <a:ext cx="16618156" cy="1349280"/>
          </a:xfrm>
          <a:prstGeom prst="rect">
            <a:avLst/>
          </a:prstGeom>
        </p:spPr>
        <p:txBody>
          <a:bodyPr lIns="0" tIns="0" rIns="0" bIns="0" rtlCol="0" anchor="t">
            <a:spAutoFit/>
          </a:bodyPr>
          <a:lstStyle/>
          <a:p>
            <a:pPr algn="ctr">
              <a:lnSpc>
                <a:spcPts val="11200"/>
              </a:lnSpc>
              <a:spcBef>
                <a:spcPct val="0"/>
              </a:spcBef>
            </a:pPr>
            <a:r>
              <a:rPr lang="en-US" sz="7200" dirty="0">
                <a:solidFill>
                  <a:srgbClr val="000000"/>
                </a:solidFill>
                <a:latin typeface="Playwrite US Modern" pitchFamily="2" charset="0"/>
                <a:ea typeface="Quicksand Bold"/>
                <a:cs typeface="Quicksand Bold"/>
                <a:sym typeface="Quicksand Bold"/>
              </a:rPr>
              <a:t>Story Opening</a:t>
            </a:r>
          </a:p>
        </p:txBody>
      </p:sp>
      <p:sp>
        <p:nvSpPr>
          <p:cNvPr id="4" name="TextBox 4"/>
          <p:cNvSpPr txBox="1"/>
          <p:nvPr/>
        </p:nvSpPr>
        <p:spPr>
          <a:xfrm>
            <a:off x="1028700" y="1612277"/>
            <a:ext cx="7917459" cy="504825"/>
          </a:xfrm>
          <a:prstGeom prst="rect">
            <a:avLst/>
          </a:prstGeom>
        </p:spPr>
        <p:txBody>
          <a:bodyPr lIns="0" tIns="0" rIns="0" bIns="0" rtlCol="0" anchor="t">
            <a:spAutoFit/>
          </a:bodyPr>
          <a:lstStyle/>
          <a:p>
            <a:pPr marL="0" lvl="0" indent="0" algn="l">
              <a:lnSpc>
                <a:spcPts val="4199"/>
              </a:lnSpc>
              <a:spcBef>
                <a:spcPct val="0"/>
              </a:spcBef>
            </a:pPr>
            <a:r>
              <a:rPr lang="en-US" sz="2800" b="1" dirty="0">
                <a:solidFill>
                  <a:srgbClr val="000000"/>
                </a:solidFill>
                <a:latin typeface="Playwrite US Modern" pitchFamily="2" charset="0"/>
                <a:ea typeface="Quicksand Bold"/>
                <a:cs typeface="Quicksand Bold"/>
                <a:sym typeface="Quicksand Bold"/>
              </a:rPr>
              <a:t>How will you open your story?</a:t>
            </a:r>
          </a:p>
        </p:txBody>
      </p:sp>
      <p:sp>
        <p:nvSpPr>
          <p:cNvPr id="5" name="TextBox 5"/>
          <p:cNvSpPr txBox="1"/>
          <p:nvPr/>
        </p:nvSpPr>
        <p:spPr>
          <a:xfrm>
            <a:off x="1028700" y="2302364"/>
            <a:ext cx="7917459" cy="538609"/>
          </a:xfrm>
          <a:prstGeom prst="rect">
            <a:avLst/>
          </a:prstGeom>
        </p:spPr>
        <p:txBody>
          <a:bodyPr lIns="0" tIns="0" rIns="0" bIns="0" rtlCol="0" anchor="t">
            <a:spAutoFit/>
          </a:bodyPr>
          <a:lstStyle/>
          <a:p>
            <a:pPr marL="0" lvl="0" indent="0" algn="l">
              <a:lnSpc>
                <a:spcPts val="4479"/>
              </a:lnSpc>
              <a:spcBef>
                <a:spcPct val="0"/>
              </a:spcBef>
            </a:pPr>
            <a:r>
              <a:rPr lang="en-US" sz="2800" dirty="0">
                <a:solidFill>
                  <a:srgbClr val="ED1C24"/>
                </a:solidFill>
                <a:latin typeface="Playwrite US Modern" pitchFamily="2" charset="0"/>
                <a:ea typeface="More Sugar Thin"/>
                <a:cs typeface="More Sugar Thin"/>
                <a:sym typeface="More Sugar Thin"/>
              </a:rPr>
              <a:t>One misty day, </a:t>
            </a:r>
          </a:p>
        </p:txBody>
      </p:sp>
      <p:sp>
        <p:nvSpPr>
          <p:cNvPr id="6" name="TextBox 6"/>
          <p:cNvSpPr txBox="1"/>
          <p:nvPr/>
        </p:nvSpPr>
        <p:spPr>
          <a:xfrm>
            <a:off x="9506665" y="1612277"/>
            <a:ext cx="7917459" cy="1048364"/>
          </a:xfrm>
          <a:prstGeom prst="rect">
            <a:avLst/>
          </a:prstGeom>
        </p:spPr>
        <p:txBody>
          <a:bodyPr lIns="0" tIns="0" rIns="0" bIns="0" rtlCol="0" anchor="t">
            <a:spAutoFit/>
          </a:bodyPr>
          <a:lstStyle/>
          <a:p>
            <a:pPr marL="0" lvl="0" indent="0" algn="l">
              <a:lnSpc>
                <a:spcPts val="4199"/>
              </a:lnSpc>
              <a:spcBef>
                <a:spcPct val="0"/>
              </a:spcBef>
            </a:pPr>
            <a:r>
              <a:rPr lang="en-US" sz="2800" b="1" dirty="0">
                <a:solidFill>
                  <a:srgbClr val="000000"/>
                </a:solidFill>
                <a:latin typeface="Playwrite US Modern" pitchFamily="2" charset="0"/>
                <a:ea typeface="Quicksand Bold"/>
                <a:cs typeface="Quicksand Bold"/>
                <a:sym typeface="Quicksand Bold"/>
              </a:rPr>
              <a:t>Who is the main character? What are they like?</a:t>
            </a:r>
          </a:p>
        </p:txBody>
      </p:sp>
      <p:sp>
        <p:nvSpPr>
          <p:cNvPr id="7" name="TextBox 7"/>
          <p:cNvSpPr txBox="1"/>
          <p:nvPr/>
        </p:nvSpPr>
        <p:spPr>
          <a:xfrm>
            <a:off x="1028700" y="5772101"/>
            <a:ext cx="7917459" cy="504825"/>
          </a:xfrm>
          <a:prstGeom prst="rect">
            <a:avLst/>
          </a:prstGeom>
        </p:spPr>
        <p:txBody>
          <a:bodyPr lIns="0" tIns="0" rIns="0" bIns="0" rtlCol="0" anchor="t">
            <a:spAutoFit/>
          </a:bodyPr>
          <a:lstStyle/>
          <a:p>
            <a:pPr marL="0" lvl="0" indent="0" algn="l">
              <a:lnSpc>
                <a:spcPts val="4199"/>
              </a:lnSpc>
              <a:spcBef>
                <a:spcPct val="0"/>
              </a:spcBef>
            </a:pPr>
            <a:r>
              <a:rPr lang="en-US" sz="2800" b="1" dirty="0">
                <a:solidFill>
                  <a:srgbClr val="000000"/>
                </a:solidFill>
                <a:latin typeface="Playwrite US Modern" pitchFamily="2" charset="0"/>
                <a:ea typeface="Quicksand Bold"/>
                <a:cs typeface="Quicksand Bold"/>
                <a:sym typeface="Quicksand Bold"/>
              </a:rPr>
              <a:t>Describe the setting.</a:t>
            </a:r>
          </a:p>
        </p:txBody>
      </p:sp>
      <p:sp>
        <p:nvSpPr>
          <p:cNvPr id="8" name="TextBox 8"/>
          <p:cNvSpPr txBox="1"/>
          <p:nvPr/>
        </p:nvSpPr>
        <p:spPr>
          <a:xfrm>
            <a:off x="9506665" y="5731461"/>
            <a:ext cx="7917459" cy="504825"/>
          </a:xfrm>
          <a:prstGeom prst="rect">
            <a:avLst/>
          </a:prstGeom>
        </p:spPr>
        <p:txBody>
          <a:bodyPr lIns="0" tIns="0" rIns="0" bIns="0" rtlCol="0" anchor="t">
            <a:spAutoFit/>
          </a:bodyPr>
          <a:lstStyle/>
          <a:p>
            <a:pPr marL="0" lvl="0" indent="0" algn="l">
              <a:lnSpc>
                <a:spcPts val="4199"/>
              </a:lnSpc>
              <a:spcBef>
                <a:spcPct val="0"/>
              </a:spcBef>
            </a:pPr>
            <a:r>
              <a:rPr lang="en-US" sz="2800" b="1" dirty="0">
                <a:solidFill>
                  <a:srgbClr val="000000"/>
                </a:solidFill>
                <a:latin typeface="Playwrite US Modern" pitchFamily="2" charset="0"/>
                <a:ea typeface="Quicksand Bold"/>
                <a:cs typeface="Quicksand Bold"/>
                <a:sym typeface="Quicksand Bold"/>
              </a:rPr>
              <a:t>What exciting thing will happen?</a:t>
            </a:r>
          </a:p>
        </p:txBody>
      </p:sp>
      <p:sp>
        <p:nvSpPr>
          <p:cNvPr id="9" name="TextBox 9"/>
          <p:cNvSpPr txBox="1"/>
          <p:nvPr/>
        </p:nvSpPr>
        <p:spPr>
          <a:xfrm>
            <a:off x="1028700" y="6457902"/>
            <a:ext cx="7917459" cy="3410036"/>
          </a:xfrm>
          <a:prstGeom prst="rect">
            <a:avLst/>
          </a:prstGeom>
        </p:spPr>
        <p:txBody>
          <a:bodyPr lIns="0" tIns="0" rIns="0" bIns="0" rtlCol="0" anchor="t">
            <a:spAutoFit/>
          </a:bodyPr>
          <a:lstStyle/>
          <a:p>
            <a:pPr algn="l">
              <a:lnSpc>
                <a:spcPts val="4479"/>
              </a:lnSpc>
            </a:pPr>
            <a:r>
              <a:rPr lang="en-US" sz="2800" dirty="0">
                <a:solidFill>
                  <a:srgbClr val="ED1C24"/>
                </a:solidFill>
                <a:latin typeface="Playwrite US Modern" pitchFamily="2" charset="0"/>
                <a:ea typeface="More Sugar Thin"/>
                <a:cs typeface="More Sugar Thin"/>
                <a:sym typeface="More Sugar Thin"/>
              </a:rPr>
              <a:t>dark</a:t>
            </a:r>
          </a:p>
          <a:p>
            <a:pPr algn="l">
              <a:lnSpc>
                <a:spcPts val="4479"/>
              </a:lnSpc>
            </a:pPr>
            <a:r>
              <a:rPr lang="en-US" sz="2800" dirty="0">
                <a:solidFill>
                  <a:srgbClr val="ED1C24"/>
                </a:solidFill>
                <a:latin typeface="Playwrite US Modern" pitchFamily="2" charset="0"/>
                <a:ea typeface="More Sugar Thin"/>
                <a:cs typeface="More Sugar Thin"/>
                <a:sym typeface="More Sugar Thin"/>
              </a:rPr>
              <a:t>gloomy </a:t>
            </a:r>
          </a:p>
          <a:p>
            <a:pPr algn="l">
              <a:lnSpc>
                <a:spcPts val="4479"/>
              </a:lnSpc>
            </a:pPr>
            <a:r>
              <a:rPr lang="en-US" sz="2800" dirty="0">
                <a:solidFill>
                  <a:srgbClr val="ED1C24"/>
                </a:solidFill>
                <a:latin typeface="Playwrite US Modern" pitchFamily="2" charset="0"/>
                <a:ea typeface="More Sugar Thin"/>
                <a:cs typeface="More Sugar Thin"/>
                <a:sym typeface="More Sugar Thin"/>
              </a:rPr>
              <a:t>forest </a:t>
            </a:r>
          </a:p>
          <a:p>
            <a:pPr algn="l">
              <a:lnSpc>
                <a:spcPts val="4479"/>
              </a:lnSpc>
            </a:pPr>
            <a:r>
              <a:rPr lang="en-US" sz="2800" dirty="0">
                <a:solidFill>
                  <a:srgbClr val="ED1C24"/>
                </a:solidFill>
                <a:latin typeface="Playwrite US Modern" pitchFamily="2" charset="0"/>
                <a:ea typeface="More Sugar Thin"/>
                <a:cs typeface="More Sugar Thin"/>
                <a:sym typeface="More Sugar Thin"/>
              </a:rPr>
              <a:t>animals howling </a:t>
            </a:r>
          </a:p>
          <a:p>
            <a:pPr algn="l">
              <a:lnSpc>
                <a:spcPts val="4479"/>
              </a:lnSpc>
            </a:pPr>
            <a:r>
              <a:rPr lang="en-US" sz="2800" dirty="0">
                <a:solidFill>
                  <a:srgbClr val="ED1C24"/>
                </a:solidFill>
                <a:latin typeface="Playwrite US Modern" pitchFamily="2" charset="0"/>
                <a:ea typeface="More Sugar Thin"/>
                <a:cs typeface="More Sugar Thin"/>
                <a:sym typeface="More Sugar Thin"/>
              </a:rPr>
              <a:t>freezing</a:t>
            </a:r>
          </a:p>
          <a:p>
            <a:pPr marL="0" lvl="0" indent="0" algn="l">
              <a:lnSpc>
                <a:spcPts val="4479"/>
              </a:lnSpc>
              <a:spcBef>
                <a:spcPct val="0"/>
              </a:spcBef>
            </a:pPr>
            <a:r>
              <a:rPr lang="en-US" sz="2800" dirty="0">
                <a:solidFill>
                  <a:srgbClr val="ED1C24"/>
                </a:solidFill>
                <a:latin typeface="Playwrite US Modern" pitchFamily="2" charset="0"/>
                <a:ea typeface="More Sugar Thin"/>
                <a:cs typeface="More Sugar Thin"/>
                <a:sym typeface="More Sugar Thin"/>
              </a:rPr>
              <a:t>trees </a:t>
            </a:r>
            <a:r>
              <a:rPr lang="en-GB" sz="2800" dirty="0">
                <a:solidFill>
                  <a:srgbClr val="ED1C24"/>
                </a:solidFill>
                <a:latin typeface="Playwrite US Modern" pitchFamily="2" charset="0"/>
                <a:ea typeface="More Sugar Thin"/>
                <a:cs typeface="More Sugar Thin"/>
                <a:sym typeface="More Sugar Thin"/>
              </a:rPr>
              <a:t>whooshing</a:t>
            </a:r>
          </a:p>
        </p:txBody>
      </p:sp>
      <p:sp>
        <p:nvSpPr>
          <p:cNvPr id="10" name="TextBox 10"/>
          <p:cNvSpPr txBox="1"/>
          <p:nvPr/>
        </p:nvSpPr>
        <p:spPr>
          <a:xfrm>
            <a:off x="9506665" y="3074334"/>
            <a:ext cx="7917459" cy="2269852"/>
          </a:xfrm>
          <a:prstGeom prst="rect">
            <a:avLst/>
          </a:prstGeom>
        </p:spPr>
        <p:txBody>
          <a:bodyPr lIns="0" tIns="0" rIns="0" bIns="0" rtlCol="0" anchor="t">
            <a:spAutoFit/>
          </a:bodyPr>
          <a:lstStyle/>
          <a:p>
            <a:pPr algn="l">
              <a:lnSpc>
                <a:spcPts val="4479"/>
              </a:lnSpc>
            </a:pPr>
            <a:r>
              <a:rPr lang="en-US" sz="2800" dirty="0">
                <a:solidFill>
                  <a:srgbClr val="ED1C24"/>
                </a:solidFill>
                <a:latin typeface="Playwrite US Modern" pitchFamily="2" charset="0"/>
                <a:ea typeface="More Sugar Thin"/>
                <a:cs typeface="More Sugar Thin"/>
                <a:sym typeface="More Sugar Thin"/>
              </a:rPr>
              <a:t>Maisie </a:t>
            </a:r>
          </a:p>
          <a:p>
            <a:pPr algn="l">
              <a:lnSpc>
                <a:spcPts val="4479"/>
              </a:lnSpc>
            </a:pPr>
            <a:r>
              <a:rPr lang="en-US" sz="2800" dirty="0">
                <a:solidFill>
                  <a:srgbClr val="ED1C24"/>
                </a:solidFill>
                <a:latin typeface="Playwrite US Modern" pitchFamily="2" charset="0"/>
                <a:ea typeface="More Sugar Thin"/>
                <a:cs typeface="More Sugar Thin"/>
                <a:sym typeface="More Sugar Thin"/>
              </a:rPr>
              <a:t>adventurous </a:t>
            </a:r>
          </a:p>
          <a:p>
            <a:pPr algn="l">
              <a:lnSpc>
                <a:spcPts val="4479"/>
              </a:lnSpc>
            </a:pPr>
            <a:r>
              <a:rPr lang="en-US" sz="2800" dirty="0">
                <a:solidFill>
                  <a:srgbClr val="ED1C24"/>
                </a:solidFill>
                <a:latin typeface="Playwrite US Modern" pitchFamily="2" charset="0"/>
                <a:ea typeface="More Sugar Thin"/>
                <a:cs typeface="More Sugar Thin"/>
                <a:sym typeface="More Sugar Thin"/>
              </a:rPr>
              <a:t>loves exploring </a:t>
            </a:r>
          </a:p>
          <a:p>
            <a:pPr marL="0" lvl="0" indent="0" algn="l">
              <a:lnSpc>
                <a:spcPts val="4479"/>
              </a:lnSpc>
              <a:spcBef>
                <a:spcPct val="0"/>
              </a:spcBef>
            </a:pPr>
            <a:r>
              <a:rPr lang="en-US" sz="2800" dirty="0">
                <a:solidFill>
                  <a:srgbClr val="ED1C24"/>
                </a:solidFill>
                <a:latin typeface="Playwrite US Modern" pitchFamily="2" charset="0"/>
                <a:ea typeface="More Sugar Thin"/>
                <a:cs typeface="More Sugar Thin"/>
                <a:sym typeface="More Sugar Thin"/>
              </a:rPr>
              <a:t>red hair </a:t>
            </a:r>
          </a:p>
        </p:txBody>
      </p:sp>
      <p:sp>
        <p:nvSpPr>
          <p:cNvPr id="11" name="TextBox 11"/>
          <p:cNvSpPr txBox="1"/>
          <p:nvPr/>
        </p:nvSpPr>
        <p:spPr>
          <a:xfrm>
            <a:off x="9506665" y="6457902"/>
            <a:ext cx="7917459" cy="1692771"/>
          </a:xfrm>
          <a:prstGeom prst="rect">
            <a:avLst/>
          </a:prstGeom>
        </p:spPr>
        <p:txBody>
          <a:bodyPr lIns="0" tIns="0" rIns="0" bIns="0" rtlCol="0" anchor="t">
            <a:spAutoFit/>
          </a:bodyPr>
          <a:lstStyle/>
          <a:p>
            <a:pPr algn="l">
              <a:lnSpc>
                <a:spcPts val="4479"/>
              </a:lnSpc>
            </a:pPr>
            <a:r>
              <a:rPr lang="en-US" sz="2800" dirty="0">
                <a:solidFill>
                  <a:srgbClr val="ED1C24"/>
                </a:solidFill>
                <a:latin typeface="Playwrite US Modern" pitchFamily="2" charset="0"/>
                <a:ea typeface="More Sugar Thin"/>
                <a:cs typeface="More Sugar Thin"/>
                <a:sym typeface="More Sugar Thin"/>
              </a:rPr>
              <a:t>finds a door </a:t>
            </a:r>
          </a:p>
          <a:p>
            <a:pPr algn="l">
              <a:lnSpc>
                <a:spcPts val="4479"/>
              </a:lnSpc>
            </a:pPr>
            <a:r>
              <a:rPr lang="en-US" sz="2800" dirty="0">
                <a:solidFill>
                  <a:srgbClr val="ED1C24"/>
                </a:solidFill>
                <a:latin typeface="Playwrite US Modern" pitchFamily="2" charset="0"/>
                <a:ea typeface="More Sugar Thin"/>
                <a:cs typeface="More Sugar Thin"/>
                <a:sym typeface="More Sugar Thin"/>
              </a:rPr>
              <a:t>the door looks spooky </a:t>
            </a:r>
          </a:p>
          <a:p>
            <a:pPr marL="0" lvl="0" indent="0" algn="l">
              <a:lnSpc>
                <a:spcPts val="4479"/>
              </a:lnSpc>
              <a:spcBef>
                <a:spcPct val="0"/>
              </a:spcBef>
            </a:pPr>
            <a:r>
              <a:rPr lang="en-US" sz="2800" dirty="0">
                <a:solidFill>
                  <a:srgbClr val="ED1C24"/>
                </a:solidFill>
                <a:latin typeface="Playwrite US Modern" pitchFamily="2" charset="0"/>
                <a:ea typeface="More Sugar Thin"/>
                <a:cs typeface="More Sugar Thin"/>
                <a:sym typeface="More Sugar Thin"/>
              </a:rPr>
              <a:t>covered in cobwebs </a:t>
            </a:r>
          </a:p>
        </p:txBody>
      </p:sp>
      <p:sp>
        <p:nvSpPr>
          <p:cNvPr id="12" name="TextBox 11">
            <a:extLst>
              <a:ext uri="{FF2B5EF4-FFF2-40B4-BE49-F238E27FC236}">
                <a16:creationId xmlns:a16="http://schemas.microsoft.com/office/drawing/2014/main" id="{29609F92-4DB5-6B7A-52EC-30E054239068}"/>
              </a:ext>
            </a:extLst>
          </p:cNvPr>
          <p:cNvSpPr txBox="1"/>
          <p:nvPr/>
        </p:nvSpPr>
        <p:spPr>
          <a:xfrm>
            <a:off x="4627418" y="-1440873"/>
            <a:ext cx="184731" cy="369332"/>
          </a:xfrm>
          <a:prstGeom prst="rect">
            <a:avLst/>
          </a:prstGeom>
          <a:noFill/>
        </p:spPr>
        <p:txBody>
          <a:bodyPr wrap="none" rtlCol="0">
            <a:spAutoFit/>
          </a:bodyPr>
          <a:lstStyle/>
          <a:p>
            <a:endParaRPr lang="en-GB"/>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1743948" y="2959310"/>
            <a:ext cx="6544052" cy="3910071"/>
          </a:xfrm>
          <a:custGeom>
            <a:avLst/>
            <a:gdLst/>
            <a:ahLst/>
            <a:cxnLst/>
            <a:rect l="l" t="t" r="r" b="b"/>
            <a:pathLst>
              <a:path w="6544052" h="3910071">
                <a:moveTo>
                  <a:pt x="0" y="0"/>
                </a:moveTo>
                <a:lnTo>
                  <a:pt x="6544052" y="0"/>
                </a:lnTo>
                <a:lnTo>
                  <a:pt x="6544052" y="3910071"/>
                </a:lnTo>
                <a:lnTo>
                  <a:pt x="0" y="3910071"/>
                </a:lnTo>
                <a:lnTo>
                  <a:pt x="0" y="0"/>
                </a:lnTo>
                <a:close/>
              </a:path>
            </a:pathLst>
          </a:custGeom>
          <a:blipFill>
            <a:blip r:embed="rId2"/>
            <a:stretch>
              <a:fillRect/>
            </a:stretch>
          </a:blipFill>
        </p:spPr>
        <p:txBody>
          <a:bodyPr/>
          <a:lstStyle/>
          <a:p>
            <a:endParaRPr lang="en-GB" sz="1600" dirty="0">
              <a:latin typeface="Playwrite US Modern" pitchFamily="2" charset="0"/>
            </a:endParaRPr>
          </a:p>
        </p:txBody>
      </p:sp>
      <p:sp>
        <p:nvSpPr>
          <p:cNvPr id="3" name="TextBox 3"/>
          <p:cNvSpPr txBox="1"/>
          <p:nvPr/>
        </p:nvSpPr>
        <p:spPr>
          <a:xfrm>
            <a:off x="641144" y="-161925"/>
            <a:ext cx="16618156" cy="1349280"/>
          </a:xfrm>
          <a:prstGeom prst="rect">
            <a:avLst/>
          </a:prstGeom>
        </p:spPr>
        <p:txBody>
          <a:bodyPr lIns="0" tIns="0" rIns="0" bIns="0" rtlCol="0" anchor="t">
            <a:spAutoFit/>
          </a:bodyPr>
          <a:lstStyle/>
          <a:p>
            <a:pPr algn="ctr">
              <a:lnSpc>
                <a:spcPts val="11200"/>
              </a:lnSpc>
              <a:spcBef>
                <a:spcPct val="0"/>
              </a:spcBef>
            </a:pPr>
            <a:r>
              <a:rPr lang="en-US" sz="7200" dirty="0">
                <a:solidFill>
                  <a:srgbClr val="000000"/>
                </a:solidFill>
                <a:latin typeface="Playwrite US Modern" pitchFamily="2" charset="0"/>
                <a:ea typeface="Quicksand Bold"/>
                <a:cs typeface="Quicksand Bold"/>
                <a:sym typeface="Quicksand Bold"/>
              </a:rPr>
              <a:t>Story Opening</a:t>
            </a:r>
          </a:p>
        </p:txBody>
      </p:sp>
      <p:sp>
        <p:nvSpPr>
          <p:cNvPr id="4" name="TextBox 4"/>
          <p:cNvSpPr txBox="1"/>
          <p:nvPr/>
        </p:nvSpPr>
        <p:spPr>
          <a:xfrm>
            <a:off x="403559" y="1518603"/>
            <a:ext cx="11124329" cy="7655044"/>
          </a:xfrm>
          <a:prstGeom prst="rect">
            <a:avLst/>
          </a:prstGeom>
        </p:spPr>
        <p:txBody>
          <a:bodyPr lIns="0" tIns="0" rIns="0" bIns="0" rtlCol="0" anchor="t">
            <a:spAutoFit/>
          </a:bodyPr>
          <a:lstStyle/>
          <a:p>
            <a:pPr marL="777242" lvl="1" indent="-388621" algn="l">
              <a:lnSpc>
                <a:spcPts val="5040"/>
              </a:lnSpc>
              <a:buFont typeface="Arial"/>
              <a:buChar char="•"/>
            </a:pPr>
            <a:r>
              <a:rPr lang="en-US" sz="3200" dirty="0">
                <a:solidFill>
                  <a:srgbClr val="000000"/>
                </a:solidFill>
                <a:latin typeface="Playwrite US Modern" pitchFamily="2" charset="0"/>
                <a:ea typeface="Quicksand Medium"/>
                <a:cs typeface="Quicksand Medium"/>
                <a:sym typeface="Quicksand Medium"/>
              </a:rPr>
              <a:t>A story is something we read or write that has characters, places and exciting things happening. </a:t>
            </a:r>
          </a:p>
          <a:p>
            <a:pPr algn="l">
              <a:lnSpc>
                <a:spcPts val="5040"/>
              </a:lnSpc>
            </a:pPr>
            <a:endParaRPr lang="en-US" sz="3200" dirty="0">
              <a:solidFill>
                <a:srgbClr val="000000"/>
              </a:solidFill>
              <a:latin typeface="Playwrite US Modern" pitchFamily="2" charset="0"/>
              <a:ea typeface="Quicksand Medium"/>
              <a:cs typeface="Quicksand Medium"/>
              <a:sym typeface="Quicksand Medium"/>
            </a:endParaRPr>
          </a:p>
          <a:p>
            <a:pPr marL="777242" lvl="1" indent="-388621" algn="l">
              <a:lnSpc>
                <a:spcPts val="5040"/>
              </a:lnSpc>
              <a:buFont typeface="Arial"/>
              <a:buChar char="•"/>
            </a:pPr>
            <a:r>
              <a:rPr lang="en-US" sz="3200" dirty="0">
                <a:solidFill>
                  <a:srgbClr val="000000"/>
                </a:solidFill>
                <a:latin typeface="Playwrite US Modern" pitchFamily="2" charset="0"/>
                <a:ea typeface="Quicksand Medium"/>
                <a:cs typeface="Quicksand Medium"/>
                <a:sym typeface="Quicksand Medium"/>
              </a:rPr>
              <a:t>The opening of our story is very important as it will help the reader to decide if they should continue reading or not. </a:t>
            </a:r>
          </a:p>
          <a:p>
            <a:pPr algn="l">
              <a:lnSpc>
                <a:spcPts val="5040"/>
              </a:lnSpc>
            </a:pPr>
            <a:endParaRPr lang="en-US" sz="3200" dirty="0">
              <a:solidFill>
                <a:srgbClr val="000000"/>
              </a:solidFill>
              <a:latin typeface="Playwrite US Modern" pitchFamily="2" charset="0"/>
              <a:ea typeface="Quicksand Medium"/>
              <a:cs typeface="Quicksand Medium"/>
              <a:sym typeface="Quicksand Medium"/>
            </a:endParaRPr>
          </a:p>
          <a:p>
            <a:pPr marL="777242" lvl="1" indent="-388621" algn="l">
              <a:lnSpc>
                <a:spcPts val="5040"/>
              </a:lnSpc>
              <a:buFont typeface="Arial"/>
              <a:buChar char="•"/>
            </a:pPr>
            <a:r>
              <a:rPr lang="en-US" sz="3200" dirty="0">
                <a:solidFill>
                  <a:srgbClr val="000000"/>
                </a:solidFill>
                <a:latin typeface="Playwrite US Modern" pitchFamily="2" charset="0"/>
                <a:ea typeface="Quicksand Medium"/>
                <a:cs typeface="Quicksand Medium"/>
                <a:sym typeface="Quicksand Medium"/>
              </a:rPr>
              <a:t>If our story opening is exciting, the reader will want to continue.</a:t>
            </a:r>
          </a:p>
          <a:p>
            <a:pPr algn="l">
              <a:lnSpc>
                <a:spcPts val="5040"/>
              </a:lnSpc>
            </a:pPr>
            <a:endParaRPr lang="en-US" sz="3200" dirty="0">
              <a:solidFill>
                <a:srgbClr val="000000"/>
              </a:solidFill>
              <a:latin typeface="Playwrite US Modern" pitchFamily="2" charset="0"/>
              <a:ea typeface="Quicksand Medium"/>
              <a:cs typeface="Quicksand Medium"/>
              <a:sym typeface="Quicksand Medium"/>
            </a:endParaRPr>
          </a:p>
          <a:p>
            <a:pPr marL="777242" lvl="1" indent="-388621" algn="l">
              <a:lnSpc>
                <a:spcPts val="5040"/>
              </a:lnSpc>
              <a:buFont typeface="Arial"/>
              <a:buChar char="•"/>
            </a:pPr>
            <a:r>
              <a:rPr lang="en-US" sz="3200" dirty="0">
                <a:solidFill>
                  <a:srgbClr val="000000"/>
                </a:solidFill>
                <a:latin typeface="Playwrite US Modern" pitchFamily="2" charset="0"/>
                <a:ea typeface="Quicksand Medium"/>
                <a:cs typeface="Quicksand Medium"/>
                <a:sym typeface="Quicksand Medium"/>
              </a:rPr>
              <a:t>What would make you want to continue reading a story?</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641144" y="-161925"/>
            <a:ext cx="16618156" cy="1349280"/>
          </a:xfrm>
          <a:prstGeom prst="rect">
            <a:avLst/>
          </a:prstGeom>
        </p:spPr>
        <p:txBody>
          <a:bodyPr lIns="0" tIns="0" rIns="0" bIns="0" rtlCol="0" anchor="t">
            <a:spAutoFit/>
          </a:bodyPr>
          <a:lstStyle/>
          <a:p>
            <a:pPr algn="ctr">
              <a:lnSpc>
                <a:spcPts val="11200"/>
              </a:lnSpc>
              <a:spcBef>
                <a:spcPct val="0"/>
              </a:spcBef>
            </a:pPr>
            <a:r>
              <a:rPr lang="en-US" sz="7200" dirty="0">
                <a:solidFill>
                  <a:srgbClr val="000000"/>
                </a:solidFill>
                <a:latin typeface="Playwrite US Modern" pitchFamily="2" charset="0"/>
                <a:ea typeface="Quicksand Bold"/>
                <a:cs typeface="Arial" panose="020B0604020202020204" pitchFamily="34" charset="0"/>
                <a:sym typeface="Quicksand Bold"/>
              </a:rPr>
              <a:t>Story</a:t>
            </a:r>
            <a:r>
              <a:rPr lang="en-US" sz="7200" b="1" dirty="0">
                <a:solidFill>
                  <a:srgbClr val="000000"/>
                </a:solidFill>
                <a:latin typeface="Playwrite US Modern" pitchFamily="2" charset="0"/>
                <a:ea typeface="Quicksand Bold"/>
                <a:cs typeface="Arial" panose="020B0604020202020204" pitchFamily="34" charset="0"/>
                <a:sym typeface="Quicksand Bold"/>
              </a:rPr>
              <a:t> </a:t>
            </a:r>
            <a:r>
              <a:rPr lang="en-US" sz="7200" dirty="0">
                <a:solidFill>
                  <a:srgbClr val="000000"/>
                </a:solidFill>
                <a:latin typeface="Playwrite US Modern" pitchFamily="2" charset="0"/>
                <a:ea typeface="Quicksand Bold"/>
                <a:cs typeface="Arial" panose="020B0604020202020204" pitchFamily="34" charset="0"/>
                <a:sym typeface="Quicksand Bold"/>
              </a:rPr>
              <a:t>Opening</a:t>
            </a:r>
          </a:p>
        </p:txBody>
      </p:sp>
      <p:sp>
        <p:nvSpPr>
          <p:cNvPr id="3" name="TextBox 3"/>
          <p:cNvSpPr txBox="1"/>
          <p:nvPr/>
        </p:nvSpPr>
        <p:spPr>
          <a:xfrm>
            <a:off x="373861" y="1946363"/>
            <a:ext cx="11102804" cy="6985635"/>
          </a:xfrm>
          <a:prstGeom prst="rect">
            <a:avLst/>
          </a:prstGeom>
        </p:spPr>
        <p:txBody>
          <a:bodyPr lIns="0" tIns="0" rIns="0" bIns="0" rtlCol="0" anchor="t">
            <a:spAutoFit/>
          </a:bodyPr>
          <a:lstStyle/>
          <a:p>
            <a:pPr algn="l">
              <a:lnSpc>
                <a:spcPts val="5040"/>
              </a:lnSpc>
            </a:pPr>
            <a:r>
              <a:rPr lang="en-US" sz="3200" dirty="0">
                <a:solidFill>
                  <a:srgbClr val="000000"/>
                </a:solidFill>
                <a:latin typeface="Playwrite US Modern" pitchFamily="2" charset="0"/>
                <a:ea typeface="Quicksand Medium"/>
                <a:cs typeface="Quicksand Medium"/>
                <a:sym typeface="Quicksand Medium"/>
              </a:rPr>
              <a:t>In the opening of our story, we should...</a:t>
            </a:r>
          </a:p>
          <a:p>
            <a:pPr algn="l">
              <a:lnSpc>
                <a:spcPts val="5040"/>
              </a:lnSpc>
            </a:pPr>
            <a:endParaRPr lang="en-US" sz="3200" b="1" dirty="0">
              <a:solidFill>
                <a:srgbClr val="000000"/>
              </a:solidFill>
              <a:latin typeface="Playwrite US Modern" pitchFamily="2" charset="0"/>
              <a:ea typeface="Quicksand Medium"/>
              <a:cs typeface="Quicksand Medium"/>
              <a:sym typeface="Quicksand Medium"/>
            </a:endParaRPr>
          </a:p>
          <a:p>
            <a:pPr marL="777242" lvl="1" indent="-388621" algn="l">
              <a:lnSpc>
                <a:spcPts val="5040"/>
              </a:lnSpc>
              <a:spcBef>
                <a:spcPct val="0"/>
              </a:spcBef>
              <a:buFont typeface="Arial"/>
              <a:buChar char="•"/>
            </a:pPr>
            <a:r>
              <a:rPr lang="en-US" sz="3200" b="1" dirty="0">
                <a:solidFill>
                  <a:srgbClr val="000000"/>
                </a:solidFill>
                <a:latin typeface="Playwrite US Modern" pitchFamily="2" charset="0"/>
                <a:ea typeface="Quicksand Medium"/>
                <a:cs typeface="Quicksand Medium"/>
                <a:sym typeface="Quicksand Medium"/>
              </a:rPr>
              <a:t>meet the main character. </a:t>
            </a:r>
            <a:r>
              <a:rPr lang="en-US" sz="3200" dirty="0">
                <a:solidFill>
                  <a:srgbClr val="000000"/>
                </a:solidFill>
                <a:latin typeface="Playwrite US Modern" pitchFamily="2" charset="0"/>
                <a:ea typeface="Quicksand Medium"/>
                <a:cs typeface="Quicksand Medium"/>
                <a:sym typeface="Quicksand Medium"/>
              </a:rPr>
              <a:t>This is the person who the story will follow throughout. </a:t>
            </a:r>
          </a:p>
          <a:p>
            <a:pPr algn="l">
              <a:lnSpc>
                <a:spcPts val="5040"/>
              </a:lnSpc>
              <a:spcBef>
                <a:spcPct val="0"/>
              </a:spcBef>
            </a:pPr>
            <a:endParaRPr lang="en-US" sz="3200" b="1" dirty="0">
              <a:solidFill>
                <a:srgbClr val="000000"/>
              </a:solidFill>
              <a:latin typeface="Playwrite US Modern" pitchFamily="2" charset="0"/>
              <a:ea typeface="Quicksand Medium"/>
              <a:cs typeface="Quicksand Medium"/>
              <a:sym typeface="Quicksand Medium"/>
            </a:endParaRPr>
          </a:p>
          <a:p>
            <a:pPr marL="777242" lvl="1" indent="-388621" algn="l">
              <a:lnSpc>
                <a:spcPts val="5040"/>
              </a:lnSpc>
              <a:buFont typeface="Arial"/>
              <a:buChar char="•"/>
            </a:pPr>
            <a:r>
              <a:rPr lang="en-US" sz="3200" b="1" dirty="0">
                <a:solidFill>
                  <a:srgbClr val="000000"/>
                </a:solidFill>
                <a:latin typeface="Playwrite US Modern" pitchFamily="2" charset="0"/>
                <a:ea typeface="Quicksand Medium"/>
                <a:cs typeface="Quicksand Medium"/>
                <a:sym typeface="Quicksand Medium"/>
              </a:rPr>
              <a:t>discover the setting. </a:t>
            </a:r>
            <a:r>
              <a:rPr lang="en-US" sz="3200" dirty="0">
                <a:solidFill>
                  <a:srgbClr val="000000"/>
                </a:solidFill>
                <a:latin typeface="Playwrite US Modern" pitchFamily="2" charset="0"/>
                <a:ea typeface="Quicksand Medium"/>
                <a:cs typeface="Quicksand Medium"/>
                <a:sym typeface="Quicksand Medium"/>
              </a:rPr>
              <a:t>This is the place where the story will take place.</a:t>
            </a:r>
          </a:p>
          <a:p>
            <a:pPr algn="l">
              <a:lnSpc>
                <a:spcPts val="5040"/>
              </a:lnSpc>
            </a:pPr>
            <a:endParaRPr lang="en-US" sz="3200" b="1" dirty="0">
              <a:solidFill>
                <a:srgbClr val="000000"/>
              </a:solidFill>
              <a:latin typeface="Playwrite US Modern" pitchFamily="2" charset="0"/>
              <a:ea typeface="Quicksand Medium"/>
              <a:cs typeface="Quicksand Medium"/>
              <a:sym typeface="Quicksand Medium"/>
            </a:endParaRPr>
          </a:p>
          <a:p>
            <a:pPr marL="777242" lvl="1" indent="-388621" algn="l">
              <a:lnSpc>
                <a:spcPts val="5040"/>
              </a:lnSpc>
              <a:buFont typeface="Arial"/>
              <a:buChar char="•"/>
            </a:pPr>
            <a:r>
              <a:rPr lang="en-US" sz="3200" b="1" dirty="0">
                <a:solidFill>
                  <a:srgbClr val="000000"/>
                </a:solidFill>
                <a:latin typeface="Playwrite US Modern" pitchFamily="2" charset="0"/>
                <a:ea typeface="Quicksand Medium"/>
                <a:cs typeface="Quicksand Medium"/>
                <a:sym typeface="Quicksand Medium"/>
              </a:rPr>
              <a:t>feel the excitement. </a:t>
            </a:r>
            <a:r>
              <a:rPr lang="en-US" sz="3200" dirty="0">
                <a:solidFill>
                  <a:srgbClr val="000000"/>
                </a:solidFill>
                <a:latin typeface="Playwrite US Modern" pitchFamily="2" charset="0"/>
                <a:ea typeface="Quicksand Medium"/>
                <a:cs typeface="Quicksand Medium"/>
                <a:sym typeface="Quicksand Medium"/>
              </a:rPr>
              <a:t>The opening grabs our attention making us eager to see what happens next.</a:t>
            </a:r>
          </a:p>
        </p:txBody>
      </p:sp>
      <p:sp>
        <p:nvSpPr>
          <p:cNvPr id="4" name="Freeform 4"/>
          <p:cNvSpPr/>
          <p:nvPr/>
        </p:nvSpPr>
        <p:spPr>
          <a:xfrm>
            <a:off x="11743948" y="2959310"/>
            <a:ext cx="6544052" cy="3910071"/>
          </a:xfrm>
          <a:custGeom>
            <a:avLst/>
            <a:gdLst/>
            <a:ahLst/>
            <a:cxnLst/>
            <a:rect l="l" t="t" r="r" b="b"/>
            <a:pathLst>
              <a:path w="6544052" h="3910071">
                <a:moveTo>
                  <a:pt x="0" y="0"/>
                </a:moveTo>
                <a:lnTo>
                  <a:pt x="6544052" y="0"/>
                </a:lnTo>
                <a:lnTo>
                  <a:pt x="6544052" y="3910071"/>
                </a:lnTo>
                <a:lnTo>
                  <a:pt x="0" y="3910071"/>
                </a:lnTo>
                <a:lnTo>
                  <a:pt x="0" y="0"/>
                </a:lnTo>
                <a:close/>
              </a:path>
            </a:pathLst>
          </a:custGeom>
          <a:blipFill>
            <a:blip r:embed="rId2"/>
            <a:stretch>
              <a:fillRect/>
            </a:stretch>
          </a:blipFill>
        </p:spPr>
        <p:txBody>
          <a:bodyPr/>
          <a:lstStyle/>
          <a:p>
            <a:endParaRPr lang="en-GB"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4468042" y="608012"/>
            <a:ext cx="2791258" cy="3876747"/>
          </a:xfrm>
          <a:custGeom>
            <a:avLst/>
            <a:gdLst/>
            <a:ahLst/>
            <a:cxnLst/>
            <a:rect l="l" t="t" r="r" b="b"/>
            <a:pathLst>
              <a:path w="2791258" h="3876747">
                <a:moveTo>
                  <a:pt x="0" y="0"/>
                </a:moveTo>
                <a:lnTo>
                  <a:pt x="2791258" y="0"/>
                </a:lnTo>
                <a:lnTo>
                  <a:pt x="2791258" y="3876748"/>
                </a:lnTo>
                <a:lnTo>
                  <a:pt x="0" y="3876748"/>
                </a:lnTo>
                <a:lnTo>
                  <a:pt x="0" y="0"/>
                </a:lnTo>
                <a:close/>
              </a:path>
            </a:pathLst>
          </a:custGeom>
          <a:blipFill>
            <a:blip r:embed="rId2"/>
            <a:stretch>
              <a:fillRect/>
            </a:stretch>
          </a:blipFill>
        </p:spPr>
        <p:txBody>
          <a:bodyPr/>
          <a:lstStyle/>
          <a:p>
            <a:endParaRPr lang="en-GB" sz="1600" dirty="0">
              <a:latin typeface="Playwrite US Modern" pitchFamily="2" charset="0"/>
            </a:endParaRPr>
          </a:p>
        </p:txBody>
      </p:sp>
      <p:sp>
        <p:nvSpPr>
          <p:cNvPr id="3" name="Freeform 3"/>
          <p:cNvSpPr/>
          <p:nvPr/>
        </p:nvSpPr>
        <p:spPr>
          <a:xfrm>
            <a:off x="14468042" y="5452578"/>
            <a:ext cx="2730808" cy="4185147"/>
          </a:xfrm>
          <a:custGeom>
            <a:avLst/>
            <a:gdLst/>
            <a:ahLst/>
            <a:cxnLst/>
            <a:rect l="l" t="t" r="r" b="b"/>
            <a:pathLst>
              <a:path w="2730808" h="4185147">
                <a:moveTo>
                  <a:pt x="0" y="0"/>
                </a:moveTo>
                <a:lnTo>
                  <a:pt x="2730808" y="0"/>
                </a:lnTo>
                <a:lnTo>
                  <a:pt x="2730808" y="4185147"/>
                </a:lnTo>
                <a:lnTo>
                  <a:pt x="0" y="4185147"/>
                </a:lnTo>
                <a:lnTo>
                  <a:pt x="0" y="0"/>
                </a:lnTo>
                <a:close/>
              </a:path>
            </a:pathLst>
          </a:custGeom>
          <a:blipFill>
            <a:blip r:embed="rId3"/>
            <a:stretch>
              <a:fillRect/>
            </a:stretch>
          </a:blipFill>
        </p:spPr>
        <p:txBody>
          <a:bodyPr/>
          <a:lstStyle/>
          <a:p>
            <a:endParaRPr lang="en-GB" sz="1600" dirty="0">
              <a:latin typeface="Playwrite US Modern" pitchFamily="2" charset="0"/>
            </a:endParaRPr>
          </a:p>
        </p:txBody>
      </p:sp>
      <p:sp>
        <p:nvSpPr>
          <p:cNvPr id="4" name="TextBox 4"/>
          <p:cNvSpPr txBox="1"/>
          <p:nvPr/>
        </p:nvSpPr>
        <p:spPr>
          <a:xfrm>
            <a:off x="641144" y="-161925"/>
            <a:ext cx="16618156" cy="1349280"/>
          </a:xfrm>
          <a:prstGeom prst="rect">
            <a:avLst/>
          </a:prstGeom>
        </p:spPr>
        <p:txBody>
          <a:bodyPr lIns="0" tIns="0" rIns="0" bIns="0" rtlCol="0" anchor="t">
            <a:spAutoFit/>
          </a:bodyPr>
          <a:lstStyle/>
          <a:p>
            <a:pPr algn="ctr">
              <a:lnSpc>
                <a:spcPts val="11200"/>
              </a:lnSpc>
              <a:spcBef>
                <a:spcPct val="0"/>
              </a:spcBef>
            </a:pPr>
            <a:r>
              <a:rPr lang="en-US" sz="7200" dirty="0">
                <a:solidFill>
                  <a:srgbClr val="000000"/>
                </a:solidFill>
                <a:latin typeface="Playwrite US Modern" pitchFamily="2" charset="0"/>
                <a:ea typeface="Quicksand Bold"/>
                <a:cs typeface="Quicksand Bold"/>
                <a:sym typeface="Quicksand Bold"/>
              </a:rPr>
              <a:t>Story</a:t>
            </a:r>
            <a:r>
              <a:rPr lang="en-US" sz="7200" b="1" dirty="0">
                <a:solidFill>
                  <a:srgbClr val="000000"/>
                </a:solidFill>
                <a:latin typeface="Playwrite US Modern" pitchFamily="2" charset="0"/>
                <a:ea typeface="Quicksand Bold"/>
                <a:cs typeface="Quicksand Bold"/>
                <a:sym typeface="Quicksand Bold"/>
              </a:rPr>
              <a:t> </a:t>
            </a:r>
            <a:r>
              <a:rPr lang="en-US" sz="7200" dirty="0">
                <a:solidFill>
                  <a:srgbClr val="000000"/>
                </a:solidFill>
                <a:latin typeface="Playwrite US Modern" pitchFamily="2" charset="0"/>
                <a:ea typeface="Quicksand Bold"/>
                <a:cs typeface="Quicksand Bold"/>
                <a:sym typeface="Quicksand Bold"/>
              </a:rPr>
              <a:t>Opening</a:t>
            </a:r>
          </a:p>
        </p:txBody>
      </p:sp>
      <p:sp>
        <p:nvSpPr>
          <p:cNvPr id="5" name="TextBox 5"/>
          <p:cNvSpPr txBox="1"/>
          <p:nvPr/>
        </p:nvSpPr>
        <p:spPr>
          <a:xfrm>
            <a:off x="641144" y="2095500"/>
            <a:ext cx="12981239" cy="7238264"/>
          </a:xfrm>
          <a:prstGeom prst="rect">
            <a:avLst/>
          </a:prstGeom>
        </p:spPr>
        <p:txBody>
          <a:bodyPr lIns="0" tIns="0" rIns="0" bIns="0" rtlCol="0" anchor="t">
            <a:spAutoFit/>
          </a:bodyPr>
          <a:lstStyle/>
          <a:p>
            <a:pPr marL="777242" lvl="1" indent="-388621" algn="l">
              <a:lnSpc>
                <a:spcPts val="5040"/>
              </a:lnSpc>
              <a:buFont typeface="Arial"/>
              <a:buChar char="•"/>
            </a:pPr>
            <a:r>
              <a:rPr lang="en-US" sz="3200" dirty="0">
                <a:solidFill>
                  <a:srgbClr val="000000"/>
                </a:solidFill>
                <a:latin typeface="Playwrite US Modern" pitchFamily="2" charset="0"/>
                <a:ea typeface="Quicksand Medium"/>
                <a:cs typeface="Quicksand Medium"/>
                <a:sym typeface="Quicksand Medium"/>
              </a:rPr>
              <a:t>We introduce the main character in the opening of our story. </a:t>
            </a:r>
          </a:p>
          <a:p>
            <a:pPr algn="l">
              <a:lnSpc>
                <a:spcPts val="5180"/>
              </a:lnSpc>
            </a:pPr>
            <a:endParaRPr lang="en-US" sz="3200" dirty="0">
              <a:solidFill>
                <a:srgbClr val="000000"/>
              </a:solidFill>
              <a:latin typeface="Playwrite US Modern" pitchFamily="2" charset="0"/>
              <a:ea typeface="Quicksand Medium"/>
              <a:cs typeface="Quicksand Medium"/>
              <a:sym typeface="Quicksand Medium"/>
            </a:endParaRPr>
          </a:p>
          <a:p>
            <a:pPr marL="798831" lvl="1" indent="-399416" algn="l">
              <a:lnSpc>
                <a:spcPts val="5180"/>
              </a:lnSpc>
              <a:buFont typeface="Arial"/>
              <a:buChar char="•"/>
            </a:pPr>
            <a:r>
              <a:rPr lang="en-US" sz="3200" dirty="0">
                <a:solidFill>
                  <a:srgbClr val="000000"/>
                </a:solidFill>
                <a:latin typeface="Playwrite US Modern" pitchFamily="2" charset="0"/>
                <a:ea typeface="Quicksand Medium"/>
                <a:cs typeface="Quicksand Medium"/>
                <a:sym typeface="Quicksand Medium"/>
              </a:rPr>
              <a:t>Use adjectives to bring your character to life. Describe their appearance, personality and actions.</a:t>
            </a:r>
          </a:p>
          <a:p>
            <a:pPr algn="l">
              <a:lnSpc>
                <a:spcPts val="5180"/>
              </a:lnSpc>
            </a:pPr>
            <a:endParaRPr lang="en-US" sz="3200" dirty="0">
              <a:solidFill>
                <a:srgbClr val="000000"/>
              </a:solidFill>
              <a:latin typeface="Playwrite US Modern" pitchFamily="2" charset="0"/>
              <a:ea typeface="Quicksand Medium"/>
              <a:cs typeface="Quicksand Medium"/>
              <a:sym typeface="Quicksand Medium"/>
            </a:endParaRPr>
          </a:p>
          <a:p>
            <a:pPr marL="798831" lvl="1" indent="-399416" algn="l">
              <a:lnSpc>
                <a:spcPts val="5180"/>
              </a:lnSpc>
              <a:buFont typeface="Arial"/>
              <a:buChar char="•"/>
            </a:pPr>
            <a:r>
              <a:rPr lang="en-US" sz="3200" dirty="0">
                <a:solidFill>
                  <a:srgbClr val="000000"/>
                </a:solidFill>
                <a:latin typeface="Playwrite US Modern" pitchFamily="2" charset="0"/>
                <a:ea typeface="Quicksand Medium"/>
                <a:cs typeface="Quicksand Medium"/>
                <a:sym typeface="Quicksand Medium"/>
              </a:rPr>
              <a:t>This will help the reader to imagine what your character looks like and what kind of person they are.</a:t>
            </a:r>
          </a:p>
          <a:p>
            <a:pPr algn="l">
              <a:lnSpc>
                <a:spcPts val="5180"/>
              </a:lnSpc>
            </a:pPr>
            <a:endParaRPr lang="en-US" sz="3200" dirty="0">
              <a:solidFill>
                <a:srgbClr val="000000"/>
              </a:solidFill>
              <a:latin typeface="Playwrite US Modern" pitchFamily="2" charset="0"/>
              <a:ea typeface="Quicksand Medium"/>
              <a:cs typeface="Quicksand Medium"/>
              <a:sym typeface="Quicksand Medium"/>
            </a:endParaRPr>
          </a:p>
          <a:p>
            <a:pPr marL="798831" lvl="1" indent="-399416" algn="l">
              <a:lnSpc>
                <a:spcPts val="5180"/>
              </a:lnSpc>
              <a:buFont typeface="Arial"/>
              <a:buChar char="•"/>
            </a:pPr>
            <a:r>
              <a:rPr lang="en-US" sz="3200" dirty="0">
                <a:solidFill>
                  <a:srgbClr val="000000"/>
                </a:solidFill>
                <a:latin typeface="Playwrite US Modern" pitchFamily="2" charset="0"/>
                <a:ea typeface="Quicksand Medium"/>
                <a:cs typeface="Quicksand Medium"/>
                <a:sym typeface="Quicksand Medium"/>
              </a:rPr>
              <a:t>Who is the main character in your story and how would you describe them?</a:t>
            </a:r>
          </a:p>
        </p:txBody>
      </p:sp>
    </p:spTree>
    <p:extLst>
      <p:ext uri="{BB962C8B-B14F-4D97-AF65-F5344CB8AC3E}">
        <p14:creationId xmlns:p14="http://schemas.microsoft.com/office/powerpoint/2010/main" val="27730919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4169351" y="608012"/>
            <a:ext cx="3405625" cy="4191539"/>
          </a:xfrm>
          <a:custGeom>
            <a:avLst/>
            <a:gdLst/>
            <a:ahLst/>
            <a:cxnLst/>
            <a:rect l="l" t="t" r="r" b="b"/>
            <a:pathLst>
              <a:path w="3405625" h="4191539">
                <a:moveTo>
                  <a:pt x="0" y="0"/>
                </a:moveTo>
                <a:lnTo>
                  <a:pt x="3405625" y="0"/>
                </a:lnTo>
                <a:lnTo>
                  <a:pt x="3405625" y="4191539"/>
                </a:lnTo>
                <a:lnTo>
                  <a:pt x="0" y="4191539"/>
                </a:lnTo>
                <a:lnTo>
                  <a:pt x="0" y="0"/>
                </a:lnTo>
                <a:close/>
              </a:path>
            </a:pathLst>
          </a:custGeom>
          <a:blipFill>
            <a:blip r:embed="rId2"/>
            <a:stretch>
              <a:fillRect/>
            </a:stretch>
          </a:blipFill>
        </p:spPr>
        <p:txBody>
          <a:bodyPr/>
          <a:lstStyle/>
          <a:p>
            <a:endParaRPr lang="en-GB" sz="1600" dirty="0">
              <a:latin typeface="Playwrite US Modern" pitchFamily="2" charset="0"/>
            </a:endParaRPr>
          </a:p>
        </p:txBody>
      </p:sp>
      <p:sp>
        <p:nvSpPr>
          <p:cNvPr id="3" name="Freeform 3"/>
          <p:cNvSpPr/>
          <p:nvPr/>
        </p:nvSpPr>
        <p:spPr>
          <a:xfrm>
            <a:off x="13929627" y="5543001"/>
            <a:ext cx="3924008" cy="4119693"/>
          </a:xfrm>
          <a:custGeom>
            <a:avLst/>
            <a:gdLst/>
            <a:ahLst/>
            <a:cxnLst/>
            <a:rect l="l" t="t" r="r" b="b"/>
            <a:pathLst>
              <a:path w="3924008" h="4119693">
                <a:moveTo>
                  <a:pt x="0" y="0"/>
                </a:moveTo>
                <a:lnTo>
                  <a:pt x="3924008" y="0"/>
                </a:lnTo>
                <a:lnTo>
                  <a:pt x="3924008" y="4119693"/>
                </a:lnTo>
                <a:lnTo>
                  <a:pt x="0" y="4119693"/>
                </a:lnTo>
                <a:lnTo>
                  <a:pt x="0" y="0"/>
                </a:lnTo>
                <a:close/>
              </a:path>
            </a:pathLst>
          </a:custGeom>
          <a:blipFill>
            <a:blip r:embed="rId3"/>
            <a:stretch>
              <a:fillRect/>
            </a:stretch>
          </a:blipFill>
        </p:spPr>
        <p:txBody>
          <a:bodyPr/>
          <a:lstStyle/>
          <a:p>
            <a:endParaRPr lang="en-GB" sz="1600" dirty="0">
              <a:latin typeface="Playwrite US Modern" pitchFamily="2" charset="0"/>
            </a:endParaRPr>
          </a:p>
        </p:txBody>
      </p:sp>
      <p:sp>
        <p:nvSpPr>
          <p:cNvPr id="5" name="TextBox 5"/>
          <p:cNvSpPr txBox="1"/>
          <p:nvPr/>
        </p:nvSpPr>
        <p:spPr>
          <a:xfrm>
            <a:off x="641144" y="2073440"/>
            <a:ext cx="11730828" cy="7013843"/>
          </a:xfrm>
          <a:prstGeom prst="rect">
            <a:avLst/>
          </a:prstGeom>
        </p:spPr>
        <p:txBody>
          <a:bodyPr lIns="0" tIns="0" rIns="0" bIns="0" rtlCol="0" anchor="t">
            <a:spAutoFit/>
          </a:bodyPr>
          <a:lstStyle/>
          <a:p>
            <a:pPr marL="777242" lvl="1" indent="-388621" algn="l">
              <a:lnSpc>
                <a:spcPts val="5040"/>
              </a:lnSpc>
              <a:buFont typeface="Arial"/>
              <a:buChar char="•"/>
            </a:pPr>
            <a:r>
              <a:rPr lang="en-US" sz="3200" dirty="0">
                <a:solidFill>
                  <a:srgbClr val="000000"/>
                </a:solidFill>
                <a:latin typeface="Playwrite US Modern" pitchFamily="2" charset="0"/>
                <a:ea typeface="Quicksand Medium"/>
                <a:cs typeface="Quicksand Medium"/>
                <a:sym typeface="Quicksand Medium"/>
              </a:rPr>
              <a:t>We should introduce the setting in the opening of our story.</a:t>
            </a:r>
          </a:p>
          <a:p>
            <a:pPr algn="l">
              <a:lnSpc>
                <a:spcPts val="5040"/>
              </a:lnSpc>
            </a:pPr>
            <a:endParaRPr lang="en-US" sz="3200" dirty="0">
              <a:solidFill>
                <a:srgbClr val="000000"/>
              </a:solidFill>
              <a:latin typeface="Playwrite US Modern" pitchFamily="2" charset="0"/>
              <a:ea typeface="Quicksand Medium"/>
              <a:cs typeface="Quicksand Medium"/>
              <a:sym typeface="Quicksand Medium"/>
            </a:endParaRPr>
          </a:p>
          <a:p>
            <a:pPr marL="777242" lvl="1" indent="-388621" algn="l">
              <a:lnSpc>
                <a:spcPts val="5040"/>
              </a:lnSpc>
              <a:buFont typeface="Arial"/>
              <a:buChar char="•"/>
            </a:pPr>
            <a:r>
              <a:rPr lang="en-US" sz="3200" dirty="0">
                <a:solidFill>
                  <a:srgbClr val="000000"/>
                </a:solidFill>
                <a:latin typeface="Playwrite US Modern" pitchFamily="2" charset="0"/>
                <a:ea typeface="Quicksand Medium"/>
                <a:cs typeface="Quicksand Medium"/>
                <a:sym typeface="Quicksand Medium"/>
              </a:rPr>
              <a:t>The setting is where and when the story takes place.</a:t>
            </a:r>
          </a:p>
          <a:p>
            <a:pPr algn="l">
              <a:lnSpc>
                <a:spcPts val="5040"/>
              </a:lnSpc>
            </a:pPr>
            <a:endParaRPr lang="en-US" sz="3200" dirty="0">
              <a:solidFill>
                <a:srgbClr val="000000"/>
              </a:solidFill>
              <a:latin typeface="Playwrite US Modern" pitchFamily="2" charset="0"/>
              <a:ea typeface="Quicksand Medium"/>
              <a:cs typeface="Quicksand Medium"/>
              <a:sym typeface="Quicksand Medium"/>
            </a:endParaRPr>
          </a:p>
          <a:p>
            <a:pPr marL="777242" lvl="1" indent="-388621" algn="l">
              <a:lnSpc>
                <a:spcPts val="5040"/>
              </a:lnSpc>
              <a:buFont typeface="Arial"/>
              <a:buChar char="•"/>
            </a:pPr>
            <a:r>
              <a:rPr lang="en-US" sz="3200" dirty="0">
                <a:solidFill>
                  <a:srgbClr val="000000"/>
                </a:solidFill>
                <a:latin typeface="Playwrite US Modern" pitchFamily="2" charset="0"/>
                <a:ea typeface="Quicksand Medium"/>
                <a:cs typeface="Quicksand Medium"/>
                <a:sym typeface="Quicksand Medium"/>
              </a:rPr>
              <a:t>Use adjectives and your five senses to describe what the setting looks, sounds, smells, feels or even tastes like.</a:t>
            </a:r>
          </a:p>
          <a:p>
            <a:pPr algn="l">
              <a:lnSpc>
                <a:spcPts val="5040"/>
              </a:lnSpc>
            </a:pPr>
            <a:endParaRPr lang="en-US" sz="3200" dirty="0">
              <a:solidFill>
                <a:srgbClr val="000000"/>
              </a:solidFill>
              <a:latin typeface="Playwrite US Modern" pitchFamily="2" charset="0"/>
              <a:ea typeface="Quicksand Medium"/>
              <a:cs typeface="Quicksand Medium"/>
              <a:sym typeface="Quicksand Medium"/>
            </a:endParaRPr>
          </a:p>
          <a:p>
            <a:pPr marL="777242" lvl="1" indent="-388621" algn="l">
              <a:lnSpc>
                <a:spcPts val="5040"/>
              </a:lnSpc>
              <a:buFont typeface="Arial"/>
              <a:buChar char="•"/>
            </a:pPr>
            <a:r>
              <a:rPr lang="en-US" sz="3200" dirty="0">
                <a:solidFill>
                  <a:srgbClr val="000000"/>
                </a:solidFill>
                <a:latin typeface="Playwrite US Modern" pitchFamily="2" charset="0"/>
                <a:ea typeface="Quicksand Medium"/>
                <a:cs typeface="Quicksand Medium"/>
                <a:sym typeface="Quicksand Medium"/>
              </a:rPr>
              <a:t>Where is your story set and how will you describe it to make the reader feel like they are there?</a:t>
            </a:r>
          </a:p>
        </p:txBody>
      </p:sp>
      <p:sp>
        <p:nvSpPr>
          <p:cNvPr id="6" name="TextBox 2">
            <a:extLst>
              <a:ext uri="{FF2B5EF4-FFF2-40B4-BE49-F238E27FC236}">
                <a16:creationId xmlns:a16="http://schemas.microsoft.com/office/drawing/2014/main" id="{D40FB1D0-6FE0-3B7D-4F43-7B8395C3C52A}"/>
              </a:ext>
            </a:extLst>
          </p:cNvPr>
          <p:cNvSpPr txBox="1"/>
          <p:nvPr/>
        </p:nvSpPr>
        <p:spPr>
          <a:xfrm>
            <a:off x="641144" y="-161925"/>
            <a:ext cx="16618156" cy="1349280"/>
          </a:xfrm>
          <a:prstGeom prst="rect">
            <a:avLst/>
          </a:prstGeom>
        </p:spPr>
        <p:txBody>
          <a:bodyPr lIns="0" tIns="0" rIns="0" bIns="0" rtlCol="0" anchor="t">
            <a:spAutoFit/>
          </a:bodyPr>
          <a:lstStyle/>
          <a:p>
            <a:pPr algn="ctr">
              <a:lnSpc>
                <a:spcPts val="11200"/>
              </a:lnSpc>
              <a:spcBef>
                <a:spcPct val="0"/>
              </a:spcBef>
            </a:pPr>
            <a:r>
              <a:rPr lang="en-US" sz="7200" dirty="0">
                <a:solidFill>
                  <a:srgbClr val="000000"/>
                </a:solidFill>
                <a:latin typeface="Playwrite US Modern" pitchFamily="2" charset="0"/>
                <a:ea typeface="Quicksand Bold"/>
                <a:cs typeface="Quicksand Bold"/>
                <a:sym typeface="Quicksand Bold"/>
              </a:rPr>
              <a:t>Story</a:t>
            </a:r>
            <a:r>
              <a:rPr lang="en-US" sz="7200" b="1" dirty="0">
                <a:solidFill>
                  <a:srgbClr val="000000"/>
                </a:solidFill>
                <a:latin typeface="Playwrite US Modern" pitchFamily="2" charset="0"/>
                <a:ea typeface="Quicksand Bold"/>
                <a:cs typeface="Quicksand Bold"/>
                <a:sym typeface="Quicksand Bold"/>
              </a:rPr>
              <a:t> </a:t>
            </a:r>
            <a:r>
              <a:rPr lang="en-US" sz="7200" dirty="0">
                <a:solidFill>
                  <a:srgbClr val="000000"/>
                </a:solidFill>
                <a:latin typeface="Playwrite US Modern" pitchFamily="2" charset="0"/>
                <a:ea typeface="Quicksand Bold"/>
                <a:cs typeface="Quicksand Bold"/>
                <a:sym typeface="Quicksand Bold"/>
              </a:rPr>
              <a:t>Opening</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4227322" y="236119"/>
            <a:ext cx="3903226" cy="2390726"/>
          </a:xfrm>
          <a:custGeom>
            <a:avLst/>
            <a:gdLst/>
            <a:ahLst/>
            <a:cxnLst/>
            <a:rect l="l" t="t" r="r" b="b"/>
            <a:pathLst>
              <a:path w="3903226" h="2390726">
                <a:moveTo>
                  <a:pt x="0" y="0"/>
                </a:moveTo>
                <a:lnTo>
                  <a:pt x="3903225" y="0"/>
                </a:lnTo>
                <a:lnTo>
                  <a:pt x="3903225" y="2390725"/>
                </a:lnTo>
                <a:lnTo>
                  <a:pt x="0" y="239072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sz="1600" dirty="0">
              <a:latin typeface="Playwrite US Modern" pitchFamily="2" charset="0"/>
            </a:endParaRPr>
          </a:p>
        </p:txBody>
      </p:sp>
      <p:sp>
        <p:nvSpPr>
          <p:cNvPr id="3" name="Freeform 3"/>
          <p:cNvSpPr/>
          <p:nvPr/>
        </p:nvSpPr>
        <p:spPr>
          <a:xfrm>
            <a:off x="12202281" y="3374647"/>
            <a:ext cx="2773074" cy="2797553"/>
          </a:xfrm>
          <a:custGeom>
            <a:avLst/>
            <a:gdLst/>
            <a:ahLst/>
            <a:cxnLst/>
            <a:rect l="l" t="t" r="r" b="b"/>
            <a:pathLst>
              <a:path w="2773074" h="2797553">
                <a:moveTo>
                  <a:pt x="0" y="0"/>
                </a:moveTo>
                <a:lnTo>
                  <a:pt x="2773075" y="0"/>
                </a:lnTo>
                <a:lnTo>
                  <a:pt x="2773075" y="2797553"/>
                </a:lnTo>
                <a:lnTo>
                  <a:pt x="0" y="2797553"/>
                </a:lnTo>
                <a:lnTo>
                  <a:pt x="0" y="0"/>
                </a:lnTo>
                <a:close/>
              </a:path>
            </a:pathLst>
          </a:custGeom>
          <a:blipFill>
            <a:blip r:embed="rId4"/>
            <a:stretch>
              <a:fillRect/>
            </a:stretch>
          </a:blipFill>
        </p:spPr>
        <p:txBody>
          <a:bodyPr/>
          <a:lstStyle/>
          <a:p>
            <a:endParaRPr lang="en-GB" sz="1600" dirty="0">
              <a:latin typeface="Playwrite US Modern" pitchFamily="2" charset="0"/>
            </a:endParaRPr>
          </a:p>
        </p:txBody>
      </p:sp>
      <p:sp>
        <p:nvSpPr>
          <p:cNvPr id="4" name="Freeform 4"/>
          <p:cNvSpPr/>
          <p:nvPr/>
        </p:nvSpPr>
        <p:spPr>
          <a:xfrm>
            <a:off x="15202172" y="5860327"/>
            <a:ext cx="2407158" cy="4114800"/>
          </a:xfrm>
          <a:custGeom>
            <a:avLst/>
            <a:gdLst/>
            <a:ahLst/>
            <a:cxnLst/>
            <a:rect l="l" t="t" r="r" b="b"/>
            <a:pathLst>
              <a:path w="2407158" h="4114800">
                <a:moveTo>
                  <a:pt x="0" y="0"/>
                </a:moveTo>
                <a:lnTo>
                  <a:pt x="2407158" y="0"/>
                </a:lnTo>
                <a:lnTo>
                  <a:pt x="2407158"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sz="1600" dirty="0">
              <a:latin typeface="Playwrite US Modern" pitchFamily="2" charset="0"/>
            </a:endParaRPr>
          </a:p>
        </p:txBody>
      </p:sp>
      <p:sp>
        <p:nvSpPr>
          <p:cNvPr id="6" name="TextBox 6"/>
          <p:cNvSpPr txBox="1"/>
          <p:nvPr/>
        </p:nvSpPr>
        <p:spPr>
          <a:xfrm>
            <a:off x="641144" y="2012401"/>
            <a:ext cx="11048666" cy="7013843"/>
          </a:xfrm>
          <a:prstGeom prst="rect">
            <a:avLst/>
          </a:prstGeom>
        </p:spPr>
        <p:txBody>
          <a:bodyPr lIns="0" tIns="0" rIns="0" bIns="0" rtlCol="0" anchor="t">
            <a:spAutoFit/>
          </a:bodyPr>
          <a:lstStyle/>
          <a:p>
            <a:pPr marL="777242" lvl="1" indent="-388621" algn="l">
              <a:lnSpc>
                <a:spcPts val="5040"/>
              </a:lnSpc>
              <a:buFont typeface="Arial"/>
              <a:buChar char="•"/>
            </a:pPr>
            <a:r>
              <a:rPr lang="en-US" sz="3200" dirty="0">
                <a:solidFill>
                  <a:srgbClr val="000000"/>
                </a:solidFill>
                <a:latin typeface="Playwrite US Modern" pitchFamily="2" charset="0"/>
                <a:ea typeface="Quicksand Medium"/>
                <a:cs typeface="Quicksand Medium"/>
                <a:sym typeface="Quicksand Medium"/>
              </a:rPr>
              <a:t>At the start of our story, something exciting needs to happen.</a:t>
            </a:r>
          </a:p>
          <a:p>
            <a:pPr marL="777242" lvl="1" indent="-388621" algn="l">
              <a:lnSpc>
                <a:spcPts val="5040"/>
              </a:lnSpc>
              <a:buFont typeface="Arial"/>
              <a:buChar char="•"/>
            </a:pPr>
            <a:endParaRPr lang="en-US" sz="3200" dirty="0">
              <a:solidFill>
                <a:srgbClr val="000000"/>
              </a:solidFill>
              <a:latin typeface="Playwrite US Modern" pitchFamily="2" charset="0"/>
              <a:ea typeface="Quicksand Medium"/>
              <a:cs typeface="Quicksand Medium"/>
              <a:sym typeface="Quicksand Medium"/>
            </a:endParaRPr>
          </a:p>
          <a:p>
            <a:pPr marL="777242" lvl="1" indent="-388621" algn="l">
              <a:lnSpc>
                <a:spcPts val="5040"/>
              </a:lnSpc>
              <a:buFont typeface="Arial"/>
              <a:buChar char="•"/>
            </a:pPr>
            <a:r>
              <a:rPr lang="en-US" sz="3200" dirty="0">
                <a:solidFill>
                  <a:srgbClr val="000000"/>
                </a:solidFill>
                <a:latin typeface="Playwrite US Modern" pitchFamily="2" charset="0"/>
                <a:ea typeface="Quicksand Medium"/>
                <a:cs typeface="Quicksand Medium"/>
                <a:sym typeface="Quicksand Medium"/>
              </a:rPr>
              <a:t>Make it fun and exciting so the reader wants to know what happens next.</a:t>
            </a:r>
          </a:p>
          <a:p>
            <a:pPr marL="777242" lvl="1" indent="-388621" algn="l">
              <a:lnSpc>
                <a:spcPts val="5040"/>
              </a:lnSpc>
              <a:buFont typeface="Arial"/>
              <a:buChar char="•"/>
            </a:pPr>
            <a:endParaRPr lang="en-US" sz="3200" dirty="0">
              <a:solidFill>
                <a:srgbClr val="000000"/>
              </a:solidFill>
              <a:latin typeface="Playwrite US Modern" pitchFamily="2" charset="0"/>
              <a:ea typeface="Quicksand Medium"/>
              <a:cs typeface="Quicksand Medium"/>
              <a:sym typeface="Quicksand Medium"/>
            </a:endParaRPr>
          </a:p>
          <a:p>
            <a:pPr marL="777242" lvl="1" indent="-388621" algn="l">
              <a:lnSpc>
                <a:spcPts val="5040"/>
              </a:lnSpc>
              <a:buFont typeface="Arial"/>
              <a:buChar char="•"/>
            </a:pPr>
            <a:r>
              <a:rPr lang="en-US" sz="3200" dirty="0">
                <a:solidFill>
                  <a:srgbClr val="000000"/>
                </a:solidFill>
                <a:latin typeface="Playwrite US Modern" pitchFamily="2" charset="0"/>
                <a:ea typeface="Quicksand Medium"/>
                <a:cs typeface="Quicksand Medium"/>
                <a:sym typeface="Quicksand Medium"/>
              </a:rPr>
              <a:t>Only tell the very beginning of the story. Don't give away too much too soon.</a:t>
            </a:r>
          </a:p>
          <a:p>
            <a:pPr marL="388621" lvl="1" algn="l">
              <a:lnSpc>
                <a:spcPts val="5040"/>
              </a:lnSpc>
            </a:pPr>
            <a:endParaRPr lang="en-US" sz="3200" dirty="0">
              <a:solidFill>
                <a:srgbClr val="000000"/>
              </a:solidFill>
              <a:latin typeface="Playwrite US Modern" pitchFamily="2" charset="0"/>
              <a:ea typeface="Quicksand Medium"/>
              <a:cs typeface="Quicksand Medium"/>
              <a:sym typeface="Quicksand Medium"/>
            </a:endParaRPr>
          </a:p>
          <a:p>
            <a:pPr marL="777242" lvl="1" indent="-388621" algn="l">
              <a:lnSpc>
                <a:spcPts val="5040"/>
              </a:lnSpc>
              <a:buFont typeface="Arial"/>
              <a:buChar char="•"/>
            </a:pPr>
            <a:r>
              <a:rPr lang="en-US" sz="3200" dirty="0">
                <a:solidFill>
                  <a:srgbClr val="000000"/>
                </a:solidFill>
                <a:latin typeface="Playwrite US Modern" pitchFamily="2" charset="0"/>
                <a:ea typeface="Quicksand Medium"/>
                <a:cs typeface="Quicksand Medium"/>
                <a:sym typeface="Quicksand Medium"/>
              </a:rPr>
              <a:t>What will happen at the start of your story? How will you make the reader want to keep reading?</a:t>
            </a:r>
          </a:p>
        </p:txBody>
      </p:sp>
      <p:sp>
        <p:nvSpPr>
          <p:cNvPr id="7" name="TextBox 2">
            <a:extLst>
              <a:ext uri="{FF2B5EF4-FFF2-40B4-BE49-F238E27FC236}">
                <a16:creationId xmlns:a16="http://schemas.microsoft.com/office/drawing/2014/main" id="{4799C58E-3B74-6241-3C30-5F4606EA2F03}"/>
              </a:ext>
            </a:extLst>
          </p:cNvPr>
          <p:cNvSpPr txBox="1"/>
          <p:nvPr/>
        </p:nvSpPr>
        <p:spPr>
          <a:xfrm>
            <a:off x="641144" y="-161925"/>
            <a:ext cx="16618156" cy="1377949"/>
          </a:xfrm>
          <a:prstGeom prst="rect">
            <a:avLst/>
          </a:prstGeom>
        </p:spPr>
        <p:txBody>
          <a:bodyPr lIns="0" tIns="0" rIns="0" bIns="0" rtlCol="0" anchor="t">
            <a:spAutoFit/>
          </a:bodyPr>
          <a:lstStyle/>
          <a:p>
            <a:pPr algn="ctr">
              <a:lnSpc>
                <a:spcPts val="11200"/>
              </a:lnSpc>
              <a:spcBef>
                <a:spcPct val="0"/>
              </a:spcBef>
            </a:pPr>
            <a:r>
              <a:rPr lang="en-US" sz="7200" dirty="0">
                <a:solidFill>
                  <a:srgbClr val="000000"/>
                </a:solidFill>
                <a:latin typeface="Playwrite US Modern" pitchFamily="2" charset="0"/>
                <a:ea typeface="Quicksand Bold"/>
                <a:cs typeface="Quicksand Bold"/>
                <a:sym typeface="Quicksand Bold"/>
              </a:rPr>
              <a:t>Story</a:t>
            </a:r>
            <a:r>
              <a:rPr lang="en-US" sz="7200" b="1" dirty="0">
                <a:solidFill>
                  <a:srgbClr val="000000"/>
                </a:solidFill>
                <a:latin typeface="Playwrite US Modern" pitchFamily="2" charset="0"/>
                <a:ea typeface="Quicksand Bold"/>
                <a:cs typeface="Quicksand Bold"/>
                <a:sym typeface="Quicksand Bold"/>
              </a:rPr>
              <a:t> </a:t>
            </a:r>
            <a:r>
              <a:rPr lang="en-US" sz="7200" dirty="0">
                <a:solidFill>
                  <a:srgbClr val="000000"/>
                </a:solidFill>
                <a:latin typeface="Playwrite US Modern" pitchFamily="2" charset="0"/>
                <a:ea typeface="Quicksand Bold"/>
                <a:cs typeface="Quicksand Bold"/>
                <a:sym typeface="Quicksand Bold"/>
              </a:rPr>
              <a:t>Opening</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14227322" y="236119"/>
            <a:ext cx="3903226" cy="2390726"/>
          </a:xfrm>
          <a:custGeom>
            <a:avLst/>
            <a:gdLst/>
            <a:ahLst/>
            <a:cxnLst/>
            <a:rect l="l" t="t" r="r" b="b"/>
            <a:pathLst>
              <a:path w="3903226" h="2390726">
                <a:moveTo>
                  <a:pt x="0" y="0"/>
                </a:moveTo>
                <a:lnTo>
                  <a:pt x="3903225" y="0"/>
                </a:lnTo>
                <a:lnTo>
                  <a:pt x="3903225" y="2390725"/>
                </a:lnTo>
                <a:lnTo>
                  <a:pt x="0" y="239072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dirty="0">
              <a:latin typeface="Playwrite US Modern" pitchFamily="2" charset="0"/>
            </a:endParaRPr>
          </a:p>
        </p:txBody>
      </p:sp>
      <p:sp>
        <p:nvSpPr>
          <p:cNvPr id="4" name="Freeform 4"/>
          <p:cNvSpPr/>
          <p:nvPr/>
        </p:nvSpPr>
        <p:spPr>
          <a:xfrm>
            <a:off x="14975356" y="3000746"/>
            <a:ext cx="2773074" cy="2797553"/>
          </a:xfrm>
          <a:custGeom>
            <a:avLst/>
            <a:gdLst/>
            <a:ahLst/>
            <a:cxnLst/>
            <a:rect l="l" t="t" r="r" b="b"/>
            <a:pathLst>
              <a:path w="2773074" h="2797553">
                <a:moveTo>
                  <a:pt x="0" y="0"/>
                </a:moveTo>
                <a:lnTo>
                  <a:pt x="2773074" y="0"/>
                </a:lnTo>
                <a:lnTo>
                  <a:pt x="2773074" y="2797553"/>
                </a:lnTo>
                <a:lnTo>
                  <a:pt x="0" y="2797553"/>
                </a:lnTo>
                <a:lnTo>
                  <a:pt x="0" y="0"/>
                </a:lnTo>
                <a:close/>
              </a:path>
            </a:pathLst>
          </a:custGeom>
          <a:blipFill>
            <a:blip r:embed="rId4"/>
            <a:stretch>
              <a:fillRect/>
            </a:stretch>
          </a:blipFill>
        </p:spPr>
        <p:txBody>
          <a:bodyPr/>
          <a:lstStyle/>
          <a:p>
            <a:endParaRPr lang="en-GB" dirty="0">
              <a:latin typeface="Playwrite US Modern" pitchFamily="2" charset="0"/>
            </a:endParaRPr>
          </a:p>
        </p:txBody>
      </p:sp>
      <p:sp>
        <p:nvSpPr>
          <p:cNvPr id="5" name="Freeform 5"/>
          <p:cNvSpPr/>
          <p:nvPr/>
        </p:nvSpPr>
        <p:spPr>
          <a:xfrm>
            <a:off x="14975356" y="6172200"/>
            <a:ext cx="2407158" cy="4114800"/>
          </a:xfrm>
          <a:custGeom>
            <a:avLst/>
            <a:gdLst/>
            <a:ahLst/>
            <a:cxnLst/>
            <a:rect l="l" t="t" r="r" b="b"/>
            <a:pathLst>
              <a:path w="2407158" h="4114800">
                <a:moveTo>
                  <a:pt x="0" y="0"/>
                </a:moveTo>
                <a:lnTo>
                  <a:pt x="2407158" y="0"/>
                </a:lnTo>
                <a:lnTo>
                  <a:pt x="2407158"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dirty="0">
              <a:latin typeface="Playwrite US Modern" pitchFamily="2" charset="0"/>
            </a:endParaRPr>
          </a:p>
        </p:txBody>
      </p:sp>
      <p:sp>
        <p:nvSpPr>
          <p:cNvPr id="6" name="TextBox 6"/>
          <p:cNvSpPr txBox="1"/>
          <p:nvPr/>
        </p:nvSpPr>
        <p:spPr>
          <a:xfrm>
            <a:off x="641144" y="2010610"/>
            <a:ext cx="13288483" cy="6571414"/>
          </a:xfrm>
          <a:prstGeom prst="rect">
            <a:avLst/>
          </a:prstGeom>
        </p:spPr>
        <p:txBody>
          <a:bodyPr lIns="0" tIns="0" rIns="0" bIns="0" rtlCol="0" anchor="t">
            <a:spAutoFit/>
          </a:bodyPr>
          <a:lstStyle/>
          <a:p>
            <a:pPr algn="l">
              <a:lnSpc>
                <a:spcPts val="5040"/>
              </a:lnSpc>
            </a:pPr>
            <a:r>
              <a:rPr lang="en-US" sz="3200" dirty="0">
                <a:solidFill>
                  <a:srgbClr val="000000"/>
                </a:solidFill>
                <a:latin typeface="Playwrite US Modern" pitchFamily="2" charset="0"/>
                <a:ea typeface="Quicksand Medium"/>
                <a:cs typeface="Quicksand Medium"/>
                <a:sym typeface="Quicksand Medium"/>
              </a:rPr>
              <a:t>An exciting way to begin our story is with a </a:t>
            </a:r>
            <a:r>
              <a:rPr lang="en-US" sz="3200" b="1" dirty="0">
                <a:solidFill>
                  <a:srgbClr val="000000"/>
                </a:solidFill>
                <a:latin typeface="Playwrite US Modern" pitchFamily="2" charset="0"/>
                <a:ea typeface="Quicksand Medium"/>
                <a:cs typeface="Quicksand Medium"/>
                <a:sym typeface="Quicksand Medium"/>
              </a:rPr>
              <a:t>captivating</a:t>
            </a:r>
            <a:r>
              <a:rPr lang="en-US" sz="3200" dirty="0">
                <a:solidFill>
                  <a:srgbClr val="000000"/>
                </a:solidFill>
                <a:latin typeface="Playwrite US Modern" pitchFamily="2" charset="0"/>
                <a:ea typeface="Quicksand Medium"/>
                <a:cs typeface="Quicksand Medium"/>
                <a:sym typeface="Quicksand Medium"/>
              </a:rPr>
              <a:t> opening sentence.</a:t>
            </a:r>
          </a:p>
          <a:p>
            <a:pPr algn="l">
              <a:lnSpc>
                <a:spcPts val="5180"/>
              </a:lnSpc>
            </a:pPr>
            <a:endParaRPr lang="en-US" sz="3200" dirty="0">
              <a:solidFill>
                <a:srgbClr val="000000"/>
              </a:solidFill>
              <a:latin typeface="Playwrite US Modern" pitchFamily="2" charset="0"/>
              <a:ea typeface="Quicksand Medium"/>
              <a:cs typeface="Quicksand Medium"/>
              <a:sym typeface="Quicksand Medium"/>
            </a:endParaRPr>
          </a:p>
          <a:p>
            <a:pPr marL="798831" lvl="1" indent="-399416" algn="l">
              <a:lnSpc>
                <a:spcPts val="5180"/>
              </a:lnSpc>
              <a:buFont typeface="Arial"/>
              <a:buChar char="•"/>
            </a:pPr>
            <a:r>
              <a:rPr lang="en-US" sz="3200" dirty="0">
                <a:solidFill>
                  <a:srgbClr val="000000"/>
                </a:solidFill>
                <a:latin typeface="Playwrite US Modern" pitchFamily="2" charset="0"/>
                <a:ea typeface="Quicksand Medium"/>
                <a:cs typeface="Quicksand Medium"/>
                <a:sym typeface="Quicksand Medium"/>
              </a:rPr>
              <a:t>A long, long time ago,</a:t>
            </a:r>
          </a:p>
          <a:p>
            <a:pPr algn="l">
              <a:lnSpc>
                <a:spcPts val="5180"/>
              </a:lnSpc>
            </a:pPr>
            <a:endParaRPr lang="en-US" sz="3200" dirty="0">
              <a:solidFill>
                <a:srgbClr val="000000"/>
              </a:solidFill>
              <a:latin typeface="Playwrite US Modern" pitchFamily="2" charset="0"/>
              <a:ea typeface="Quicksand Medium"/>
              <a:cs typeface="Quicksand Medium"/>
              <a:sym typeface="Quicksand Medium"/>
            </a:endParaRPr>
          </a:p>
          <a:p>
            <a:pPr marL="798831" lvl="1" indent="-399416" algn="l">
              <a:lnSpc>
                <a:spcPts val="5180"/>
              </a:lnSpc>
              <a:buFont typeface="Arial"/>
              <a:buChar char="•"/>
            </a:pPr>
            <a:r>
              <a:rPr lang="en-US" sz="3200" dirty="0">
                <a:solidFill>
                  <a:srgbClr val="000000"/>
                </a:solidFill>
                <a:latin typeface="Playwrite US Modern" pitchFamily="2" charset="0"/>
                <a:ea typeface="Quicksand Medium"/>
                <a:cs typeface="Quicksand Medium"/>
                <a:sym typeface="Quicksand Medium"/>
              </a:rPr>
              <a:t>In a far away land, </a:t>
            </a:r>
          </a:p>
          <a:p>
            <a:pPr algn="l">
              <a:lnSpc>
                <a:spcPts val="5180"/>
              </a:lnSpc>
            </a:pPr>
            <a:endParaRPr lang="en-US" sz="3200" dirty="0">
              <a:solidFill>
                <a:srgbClr val="000000"/>
              </a:solidFill>
              <a:latin typeface="Playwrite US Modern" pitchFamily="2" charset="0"/>
              <a:ea typeface="Quicksand Medium"/>
              <a:cs typeface="Quicksand Medium"/>
              <a:sym typeface="Quicksand Medium"/>
            </a:endParaRPr>
          </a:p>
          <a:p>
            <a:pPr marL="798831" lvl="1" indent="-399416" algn="l">
              <a:lnSpc>
                <a:spcPts val="5180"/>
              </a:lnSpc>
              <a:buFont typeface="Arial"/>
              <a:buChar char="•"/>
            </a:pPr>
            <a:r>
              <a:rPr lang="en-US" sz="3200" dirty="0">
                <a:solidFill>
                  <a:srgbClr val="000000"/>
                </a:solidFill>
                <a:latin typeface="Playwrite US Modern" pitchFamily="2" charset="0"/>
                <a:ea typeface="Quicksand Medium"/>
                <a:cs typeface="Quicksand Medium"/>
                <a:sym typeface="Quicksand Medium"/>
              </a:rPr>
              <a:t>One misty day, </a:t>
            </a:r>
          </a:p>
          <a:p>
            <a:pPr algn="l">
              <a:lnSpc>
                <a:spcPts val="5180"/>
              </a:lnSpc>
            </a:pPr>
            <a:endParaRPr lang="en-US" sz="3600" dirty="0">
              <a:solidFill>
                <a:srgbClr val="000000"/>
              </a:solidFill>
              <a:latin typeface="Playwrite US Modern" pitchFamily="2" charset="0"/>
              <a:ea typeface="Quicksand Medium"/>
              <a:cs typeface="Quicksand Medium"/>
              <a:sym typeface="Quicksand Medium"/>
            </a:endParaRPr>
          </a:p>
          <a:p>
            <a:pPr algn="l">
              <a:lnSpc>
                <a:spcPts val="5180"/>
              </a:lnSpc>
            </a:pPr>
            <a:r>
              <a:rPr lang="en-US" sz="3200" dirty="0">
                <a:solidFill>
                  <a:srgbClr val="000000"/>
                </a:solidFill>
                <a:latin typeface="Playwrite US Modern" pitchFamily="2" charset="0"/>
                <a:ea typeface="Quicksand Medium"/>
                <a:cs typeface="Quicksand Medium"/>
                <a:sym typeface="Quicksand Medium"/>
              </a:rPr>
              <a:t>Can you think of your own story opener to draw the reader in?</a:t>
            </a:r>
          </a:p>
        </p:txBody>
      </p:sp>
      <p:sp>
        <p:nvSpPr>
          <p:cNvPr id="7" name="TextBox 2">
            <a:extLst>
              <a:ext uri="{FF2B5EF4-FFF2-40B4-BE49-F238E27FC236}">
                <a16:creationId xmlns:a16="http://schemas.microsoft.com/office/drawing/2014/main" id="{E7D15547-33ED-952E-928A-13887AB47367}"/>
              </a:ext>
            </a:extLst>
          </p:cNvPr>
          <p:cNvSpPr txBox="1"/>
          <p:nvPr/>
        </p:nvSpPr>
        <p:spPr>
          <a:xfrm>
            <a:off x="641144" y="-161925"/>
            <a:ext cx="16618156" cy="1377949"/>
          </a:xfrm>
          <a:prstGeom prst="rect">
            <a:avLst/>
          </a:prstGeom>
        </p:spPr>
        <p:txBody>
          <a:bodyPr lIns="0" tIns="0" rIns="0" bIns="0" rtlCol="0" anchor="t">
            <a:spAutoFit/>
          </a:bodyPr>
          <a:lstStyle/>
          <a:p>
            <a:pPr algn="ctr">
              <a:lnSpc>
                <a:spcPts val="11200"/>
              </a:lnSpc>
              <a:spcBef>
                <a:spcPct val="0"/>
              </a:spcBef>
            </a:pPr>
            <a:r>
              <a:rPr lang="en-US" sz="7200" dirty="0">
                <a:solidFill>
                  <a:srgbClr val="000000"/>
                </a:solidFill>
                <a:latin typeface="Playwrite US Modern" pitchFamily="2" charset="0"/>
                <a:ea typeface="Quicksand Bold"/>
                <a:cs typeface="Quicksand Bold"/>
                <a:sym typeface="Quicksand Bold"/>
              </a:rPr>
              <a:t>Story</a:t>
            </a:r>
            <a:r>
              <a:rPr lang="en-US" sz="7200" b="1" dirty="0">
                <a:solidFill>
                  <a:srgbClr val="000000"/>
                </a:solidFill>
                <a:latin typeface="Playwrite US Modern" pitchFamily="2" charset="0"/>
                <a:ea typeface="Quicksand Bold"/>
                <a:cs typeface="Quicksand Bold"/>
                <a:sym typeface="Quicksand Bold"/>
              </a:rPr>
              <a:t> </a:t>
            </a:r>
            <a:r>
              <a:rPr lang="en-US" sz="7200" dirty="0">
                <a:solidFill>
                  <a:srgbClr val="000000"/>
                </a:solidFill>
                <a:latin typeface="Playwrite US Modern" pitchFamily="2" charset="0"/>
                <a:ea typeface="Quicksand Bold"/>
                <a:cs typeface="Quicksand Bold"/>
                <a:sym typeface="Quicksand Bold"/>
              </a:rPr>
              <a:t>Opening</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3795" y="1711731"/>
            <a:ext cx="1194697" cy="1194697"/>
          </a:xfrm>
          <a:custGeom>
            <a:avLst/>
            <a:gdLst/>
            <a:ahLst/>
            <a:cxnLst/>
            <a:rect l="l" t="t" r="r" b="b"/>
            <a:pathLst>
              <a:path w="1194697" h="1194697">
                <a:moveTo>
                  <a:pt x="0" y="0"/>
                </a:moveTo>
                <a:lnTo>
                  <a:pt x="1194697" y="0"/>
                </a:lnTo>
                <a:lnTo>
                  <a:pt x="1194697" y="1194697"/>
                </a:lnTo>
                <a:lnTo>
                  <a:pt x="0" y="119469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sz="1600" dirty="0">
              <a:latin typeface="Playwrite US Modern" pitchFamily="2" charset="0"/>
            </a:endParaRPr>
          </a:p>
        </p:txBody>
      </p:sp>
      <p:sp>
        <p:nvSpPr>
          <p:cNvPr id="4" name="TextBox 4"/>
          <p:cNvSpPr txBox="1"/>
          <p:nvPr/>
        </p:nvSpPr>
        <p:spPr>
          <a:xfrm>
            <a:off x="1392740" y="1654581"/>
            <a:ext cx="16249706" cy="1899302"/>
          </a:xfrm>
          <a:prstGeom prst="rect">
            <a:avLst/>
          </a:prstGeom>
        </p:spPr>
        <p:txBody>
          <a:bodyPr lIns="0" tIns="0" rIns="0" bIns="0" rtlCol="0" anchor="t">
            <a:spAutoFit/>
          </a:bodyPr>
          <a:lstStyle/>
          <a:p>
            <a:pPr algn="l">
              <a:lnSpc>
                <a:spcPts val="5040"/>
              </a:lnSpc>
            </a:pPr>
            <a:r>
              <a:rPr lang="en-US" sz="3200" dirty="0">
                <a:solidFill>
                  <a:srgbClr val="000000"/>
                </a:solidFill>
                <a:latin typeface="Playwrite US Modern" pitchFamily="2" charset="0"/>
                <a:ea typeface="Quicksand Medium"/>
                <a:cs typeface="Quicksand Medium"/>
                <a:sym typeface="Quicksand Medium"/>
              </a:rPr>
              <a:t>One sunny day, a kind little girl named Lily who loved adventures and exploring wandered into the dark and gloomy forest which was full of tall, swaying trees and a thick misty fog .  </a:t>
            </a:r>
          </a:p>
        </p:txBody>
      </p:sp>
      <p:sp>
        <p:nvSpPr>
          <p:cNvPr id="5" name="TextBox 5"/>
          <p:cNvSpPr txBox="1"/>
          <p:nvPr/>
        </p:nvSpPr>
        <p:spPr>
          <a:xfrm>
            <a:off x="645554" y="4130040"/>
            <a:ext cx="16996892" cy="5071110"/>
          </a:xfrm>
          <a:prstGeom prst="rect">
            <a:avLst/>
          </a:prstGeom>
        </p:spPr>
        <p:txBody>
          <a:bodyPr lIns="0" tIns="0" rIns="0" bIns="0" rtlCol="0" anchor="t">
            <a:spAutoFit/>
          </a:bodyPr>
          <a:lstStyle/>
          <a:p>
            <a:pPr marL="777242" lvl="1" indent="-388621" algn="l">
              <a:lnSpc>
                <a:spcPts val="5040"/>
              </a:lnSpc>
              <a:buFont typeface="Arial"/>
              <a:buChar char="•"/>
            </a:pPr>
            <a:r>
              <a:rPr lang="en-US" sz="3200" dirty="0">
                <a:solidFill>
                  <a:srgbClr val="000000"/>
                </a:solidFill>
                <a:latin typeface="Playwrite US Modern" pitchFamily="2" charset="0"/>
                <a:ea typeface="Quicksand Medium"/>
                <a:cs typeface="Quicksand Medium"/>
                <a:sym typeface="Quicksand Medium"/>
              </a:rPr>
              <a:t>Does this sentence start with a captivating story opener?</a:t>
            </a:r>
          </a:p>
          <a:p>
            <a:pPr algn="l">
              <a:lnSpc>
                <a:spcPts val="5040"/>
              </a:lnSpc>
            </a:pPr>
            <a:endParaRPr lang="en-US" sz="3200" dirty="0">
              <a:solidFill>
                <a:srgbClr val="000000"/>
              </a:solidFill>
              <a:latin typeface="Playwrite US Modern" pitchFamily="2" charset="0"/>
              <a:ea typeface="Quicksand Medium"/>
              <a:cs typeface="Quicksand Medium"/>
              <a:sym typeface="Quicksand Medium"/>
            </a:endParaRPr>
          </a:p>
          <a:p>
            <a:pPr marL="777242" lvl="1" indent="-388621" algn="l">
              <a:lnSpc>
                <a:spcPts val="5040"/>
              </a:lnSpc>
              <a:buFont typeface="Arial"/>
              <a:buChar char="•"/>
            </a:pPr>
            <a:r>
              <a:rPr lang="en-US" sz="3200" dirty="0">
                <a:solidFill>
                  <a:srgbClr val="000000"/>
                </a:solidFill>
                <a:latin typeface="Playwrite US Modern" pitchFamily="2" charset="0"/>
                <a:ea typeface="Quicksand Medium"/>
                <a:cs typeface="Quicksand Medium"/>
                <a:sym typeface="Quicksand Medium"/>
              </a:rPr>
              <a:t>Does it describe the main character?</a:t>
            </a:r>
          </a:p>
          <a:p>
            <a:pPr algn="l">
              <a:lnSpc>
                <a:spcPts val="5040"/>
              </a:lnSpc>
            </a:pPr>
            <a:endParaRPr lang="en-US" sz="3200" dirty="0">
              <a:solidFill>
                <a:srgbClr val="000000"/>
              </a:solidFill>
              <a:latin typeface="Playwrite US Modern" pitchFamily="2" charset="0"/>
              <a:ea typeface="Quicksand Medium"/>
              <a:cs typeface="Quicksand Medium"/>
              <a:sym typeface="Quicksand Medium"/>
            </a:endParaRPr>
          </a:p>
          <a:p>
            <a:pPr marL="777242" lvl="1" indent="-388621" algn="l">
              <a:lnSpc>
                <a:spcPts val="5040"/>
              </a:lnSpc>
              <a:buFont typeface="Arial"/>
              <a:buChar char="•"/>
            </a:pPr>
            <a:r>
              <a:rPr lang="en-US" sz="3200" dirty="0">
                <a:solidFill>
                  <a:srgbClr val="000000"/>
                </a:solidFill>
                <a:latin typeface="Playwrite US Modern" pitchFamily="2" charset="0"/>
                <a:ea typeface="Quicksand Medium"/>
                <a:cs typeface="Quicksand Medium"/>
                <a:sym typeface="Quicksand Medium"/>
              </a:rPr>
              <a:t>Does it tell us where the story is set?</a:t>
            </a:r>
          </a:p>
          <a:p>
            <a:pPr algn="l">
              <a:lnSpc>
                <a:spcPts val="5040"/>
              </a:lnSpc>
            </a:pPr>
            <a:endParaRPr lang="en-US" sz="3200" dirty="0">
              <a:solidFill>
                <a:srgbClr val="000000"/>
              </a:solidFill>
              <a:latin typeface="Playwrite US Modern" pitchFamily="2" charset="0"/>
              <a:ea typeface="Quicksand Medium"/>
              <a:cs typeface="Quicksand Medium"/>
              <a:sym typeface="Quicksand Medium"/>
            </a:endParaRPr>
          </a:p>
          <a:p>
            <a:pPr marL="777242" lvl="1" indent="-388621" algn="l">
              <a:lnSpc>
                <a:spcPts val="5040"/>
              </a:lnSpc>
              <a:buFont typeface="Arial"/>
              <a:buChar char="•"/>
            </a:pPr>
            <a:r>
              <a:rPr lang="en-US" sz="3200" dirty="0">
                <a:solidFill>
                  <a:srgbClr val="000000"/>
                </a:solidFill>
                <a:latin typeface="Playwrite US Modern" pitchFamily="2" charset="0"/>
                <a:ea typeface="Quicksand Medium"/>
                <a:cs typeface="Quicksand Medium"/>
                <a:sym typeface="Quicksand Medium"/>
              </a:rPr>
              <a:t>Does something exciting happen?</a:t>
            </a:r>
          </a:p>
          <a:p>
            <a:pPr algn="l">
              <a:lnSpc>
                <a:spcPts val="5040"/>
              </a:lnSpc>
            </a:pPr>
            <a:endParaRPr lang="en-US" sz="3200" dirty="0">
              <a:solidFill>
                <a:srgbClr val="000000"/>
              </a:solidFill>
              <a:latin typeface="Playwrite US Modern" pitchFamily="2" charset="0"/>
              <a:ea typeface="Quicksand Medium"/>
              <a:cs typeface="Quicksand Medium"/>
              <a:sym typeface="Quicksand Medium"/>
            </a:endParaRPr>
          </a:p>
        </p:txBody>
      </p:sp>
      <p:sp>
        <p:nvSpPr>
          <p:cNvPr id="6" name="Freeform 6"/>
          <p:cNvSpPr/>
          <p:nvPr/>
        </p:nvSpPr>
        <p:spPr>
          <a:xfrm>
            <a:off x="5686017" y="8698010"/>
            <a:ext cx="1858468" cy="1588990"/>
          </a:xfrm>
          <a:custGeom>
            <a:avLst/>
            <a:gdLst/>
            <a:ahLst/>
            <a:cxnLst/>
            <a:rect l="l" t="t" r="r" b="b"/>
            <a:pathLst>
              <a:path w="1858468" h="1588990">
                <a:moveTo>
                  <a:pt x="0" y="0"/>
                </a:moveTo>
                <a:lnTo>
                  <a:pt x="1858467" y="0"/>
                </a:lnTo>
                <a:lnTo>
                  <a:pt x="1858467" y="1588990"/>
                </a:lnTo>
                <a:lnTo>
                  <a:pt x="0" y="158899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sz="1600" dirty="0">
              <a:latin typeface="Playwrite US Modern" pitchFamily="2" charset="0"/>
            </a:endParaRPr>
          </a:p>
        </p:txBody>
      </p:sp>
      <p:sp>
        <p:nvSpPr>
          <p:cNvPr id="7" name="TextBox 7"/>
          <p:cNvSpPr txBox="1"/>
          <p:nvPr/>
        </p:nvSpPr>
        <p:spPr>
          <a:xfrm>
            <a:off x="8099436" y="9201150"/>
            <a:ext cx="4502547" cy="601831"/>
          </a:xfrm>
          <a:prstGeom prst="rect">
            <a:avLst/>
          </a:prstGeom>
        </p:spPr>
        <p:txBody>
          <a:bodyPr lIns="0" tIns="0" rIns="0" bIns="0" rtlCol="0" anchor="t">
            <a:spAutoFit/>
          </a:bodyPr>
          <a:lstStyle/>
          <a:p>
            <a:pPr algn="ctr">
              <a:lnSpc>
                <a:spcPts val="5040"/>
              </a:lnSpc>
              <a:spcBef>
                <a:spcPct val="0"/>
              </a:spcBef>
            </a:pPr>
            <a:r>
              <a:rPr lang="en-US" sz="3200" dirty="0">
                <a:solidFill>
                  <a:srgbClr val="000000"/>
                </a:solidFill>
                <a:latin typeface="Playwrite US Modern" pitchFamily="2" charset="0"/>
                <a:ea typeface="Quicksand Medium"/>
                <a:cs typeface="Quicksand Medium"/>
                <a:sym typeface="Quicksand Medium"/>
              </a:rPr>
              <a:t>Talk to your partner.</a:t>
            </a:r>
          </a:p>
        </p:txBody>
      </p:sp>
      <p:sp>
        <p:nvSpPr>
          <p:cNvPr id="9" name="TextBox 2">
            <a:extLst>
              <a:ext uri="{FF2B5EF4-FFF2-40B4-BE49-F238E27FC236}">
                <a16:creationId xmlns:a16="http://schemas.microsoft.com/office/drawing/2014/main" id="{B254A02E-21F8-EA51-7BE3-B62E0CEE7C16}"/>
              </a:ext>
            </a:extLst>
          </p:cNvPr>
          <p:cNvSpPr txBox="1"/>
          <p:nvPr/>
        </p:nvSpPr>
        <p:spPr>
          <a:xfrm>
            <a:off x="641144" y="-161925"/>
            <a:ext cx="16618156" cy="1377949"/>
          </a:xfrm>
          <a:prstGeom prst="rect">
            <a:avLst/>
          </a:prstGeom>
        </p:spPr>
        <p:txBody>
          <a:bodyPr lIns="0" tIns="0" rIns="0" bIns="0" rtlCol="0" anchor="t">
            <a:spAutoFit/>
          </a:bodyPr>
          <a:lstStyle/>
          <a:p>
            <a:pPr algn="ctr">
              <a:lnSpc>
                <a:spcPts val="11200"/>
              </a:lnSpc>
              <a:spcBef>
                <a:spcPct val="0"/>
              </a:spcBef>
            </a:pPr>
            <a:r>
              <a:rPr lang="en-US" sz="7200" dirty="0">
                <a:solidFill>
                  <a:srgbClr val="000000"/>
                </a:solidFill>
                <a:latin typeface="Playwrite US Modern" pitchFamily="2" charset="0"/>
                <a:ea typeface="Quicksand Bold"/>
                <a:cs typeface="Quicksand Bold"/>
                <a:sym typeface="Quicksand Bold"/>
              </a:rPr>
              <a:t>Story</a:t>
            </a:r>
            <a:r>
              <a:rPr lang="en-US" sz="7200" b="1" dirty="0">
                <a:solidFill>
                  <a:srgbClr val="000000"/>
                </a:solidFill>
                <a:latin typeface="Playwrite US Modern" pitchFamily="2" charset="0"/>
                <a:ea typeface="Quicksand Bold"/>
                <a:cs typeface="Quicksand Bold"/>
                <a:sym typeface="Quicksand Bold"/>
              </a:rPr>
              <a:t> </a:t>
            </a:r>
            <a:r>
              <a:rPr lang="en-US" sz="7200" dirty="0">
                <a:solidFill>
                  <a:srgbClr val="000000"/>
                </a:solidFill>
                <a:latin typeface="Playwrite US Modern" pitchFamily="2" charset="0"/>
                <a:ea typeface="Quicksand Bold"/>
                <a:cs typeface="Quicksand Bold"/>
                <a:sym typeface="Quicksand Bold"/>
              </a:rPr>
              <a:t>Opening</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3795" y="1711731"/>
            <a:ext cx="1194697" cy="1194697"/>
          </a:xfrm>
          <a:custGeom>
            <a:avLst/>
            <a:gdLst/>
            <a:ahLst/>
            <a:cxnLst/>
            <a:rect l="l" t="t" r="r" b="b"/>
            <a:pathLst>
              <a:path w="1194697" h="1194697">
                <a:moveTo>
                  <a:pt x="0" y="0"/>
                </a:moveTo>
                <a:lnTo>
                  <a:pt x="1194697" y="0"/>
                </a:lnTo>
                <a:lnTo>
                  <a:pt x="1194697" y="1194697"/>
                </a:lnTo>
                <a:lnTo>
                  <a:pt x="0" y="119469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sz="1600" dirty="0">
              <a:latin typeface="Playwrite US Modern" pitchFamily="2" charset="0"/>
            </a:endParaRPr>
          </a:p>
        </p:txBody>
      </p:sp>
      <p:sp>
        <p:nvSpPr>
          <p:cNvPr id="4" name="TextBox 4"/>
          <p:cNvSpPr txBox="1"/>
          <p:nvPr/>
        </p:nvSpPr>
        <p:spPr>
          <a:xfrm>
            <a:off x="1392740" y="1654581"/>
            <a:ext cx="16249706" cy="1874103"/>
          </a:xfrm>
          <a:prstGeom prst="rect">
            <a:avLst/>
          </a:prstGeom>
        </p:spPr>
        <p:txBody>
          <a:bodyPr lIns="0" tIns="0" rIns="0" bIns="0" rtlCol="0" anchor="t">
            <a:spAutoFit/>
          </a:bodyPr>
          <a:lstStyle/>
          <a:p>
            <a:pPr algn="l">
              <a:lnSpc>
                <a:spcPts val="5040"/>
              </a:lnSpc>
            </a:pPr>
            <a:r>
              <a:rPr lang="en-US" sz="3200" dirty="0">
                <a:solidFill>
                  <a:srgbClr val="000000"/>
                </a:solidFill>
                <a:latin typeface="Playwrite US Modern" pitchFamily="2" charset="0"/>
                <a:ea typeface="Quicksand Medium"/>
                <a:cs typeface="Quicksand Medium"/>
                <a:sym typeface="Quicksand Medium"/>
              </a:rPr>
              <a:t>One sunny day, a kind little girl named Lily who loved adventures and exploring wandered into the dark and gloomy forest which was full of tall, swaying trees and a thick misty fog .  </a:t>
            </a:r>
          </a:p>
        </p:txBody>
      </p:sp>
      <p:sp>
        <p:nvSpPr>
          <p:cNvPr id="5" name="TextBox 5"/>
          <p:cNvSpPr txBox="1"/>
          <p:nvPr/>
        </p:nvSpPr>
        <p:spPr>
          <a:xfrm>
            <a:off x="645554" y="4130040"/>
            <a:ext cx="16996892" cy="5071110"/>
          </a:xfrm>
          <a:prstGeom prst="rect">
            <a:avLst/>
          </a:prstGeom>
        </p:spPr>
        <p:txBody>
          <a:bodyPr lIns="0" tIns="0" rIns="0" bIns="0" rtlCol="0" anchor="t">
            <a:spAutoFit/>
          </a:bodyPr>
          <a:lstStyle/>
          <a:p>
            <a:pPr marL="777242" lvl="1" indent="-388621" algn="l">
              <a:lnSpc>
                <a:spcPts val="5040"/>
              </a:lnSpc>
              <a:buFont typeface="Arial"/>
              <a:buChar char="•"/>
            </a:pPr>
            <a:r>
              <a:rPr lang="en-US" sz="3200" dirty="0">
                <a:solidFill>
                  <a:srgbClr val="000000"/>
                </a:solidFill>
                <a:latin typeface="Playwrite US Modern" pitchFamily="2" charset="0"/>
                <a:ea typeface="Quicksand Medium"/>
                <a:cs typeface="Quicksand Medium"/>
                <a:sym typeface="Quicksand Medium"/>
              </a:rPr>
              <a:t>Does this sentence start with a captivating story opener?</a:t>
            </a:r>
          </a:p>
          <a:p>
            <a:pPr algn="l">
              <a:lnSpc>
                <a:spcPts val="5040"/>
              </a:lnSpc>
            </a:pPr>
            <a:endParaRPr lang="en-US" sz="3200" dirty="0">
              <a:solidFill>
                <a:srgbClr val="000000"/>
              </a:solidFill>
              <a:latin typeface="Playwrite US Modern" pitchFamily="2" charset="0"/>
              <a:ea typeface="Quicksand Medium"/>
              <a:cs typeface="Quicksand Medium"/>
              <a:sym typeface="Quicksand Medium"/>
            </a:endParaRPr>
          </a:p>
          <a:p>
            <a:pPr marL="777242" lvl="1" indent="-388621" algn="l">
              <a:lnSpc>
                <a:spcPts val="5040"/>
              </a:lnSpc>
              <a:buFont typeface="Arial"/>
              <a:buChar char="•"/>
            </a:pPr>
            <a:r>
              <a:rPr lang="en-US" sz="3200" dirty="0">
                <a:solidFill>
                  <a:srgbClr val="000000"/>
                </a:solidFill>
                <a:latin typeface="Playwrite US Modern" pitchFamily="2" charset="0"/>
                <a:ea typeface="Quicksand Medium"/>
                <a:cs typeface="Quicksand Medium"/>
                <a:sym typeface="Quicksand Medium"/>
              </a:rPr>
              <a:t>Does it describe the main character?</a:t>
            </a:r>
          </a:p>
          <a:p>
            <a:pPr algn="l">
              <a:lnSpc>
                <a:spcPts val="5040"/>
              </a:lnSpc>
            </a:pPr>
            <a:endParaRPr lang="en-US" sz="3200" dirty="0">
              <a:solidFill>
                <a:srgbClr val="000000"/>
              </a:solidFill>
              <a:latin typeface="Playwrite US Modern" pitchFamily="2" charset="0"/>
              <a:ea typeface="Quicksand Medium"/>
              <a:cs typeface="Quicksand Medium"/>
              <a:sym typeface="Quicksand Medium"/>
            </a:endParaRPr>
          </a:p>
          <a:p>
            <a:pPr marL="777242" lvl="1" indent="-388621" algn="l">
              <a:lnSpc>
                <a:spcPts val="5040"/>
              </a:lnSpc>
              <a:buFont typeface="Arial"/>
              <a:buChar char="•"/>
            </a:pPr>
            <a:r>
              <a:rPr lang="en-US" sz="3200" dirty="0">
                <a:solidFill>
                  <a:srgbClr val="000000"/>
                </a:solidFill>
                <a:latin typeface="Playwrite US Modern" pitchFamily="2" charset="0"/>
                <a:ea typeface="Quicksand Medium"/>
                <a:cs typeface="Quicksand Medium"/>
                <a:sym typeface="Quicksand Medium"/>
              </a:rPr>
              <a:t>Does it tell us where the story is set?</a:t>
            </a:r>
          </a:p>
          <a:p>
            <a:pPr algn="l">
              <a:lnSpc>
                <a:spcPts val="5040"/>
              </a:lnSpc>
            </a:pPr>
            <a:endParaRPr lang="en-US" sz="3200" dirty="0">
              <a:solidFill>
                <a:srgbClr val="000000"/>
              </a:solidFill>
              <a:latin typeface="Playwrite US Modern" pitchFamily="2" charset="0"/>
              <a:ea typeface="Quicksand Medium"/>
              <a:cs typeface="Quicksand Medium"/>
              <a:sym typeface="Quicksand Medium"/>
            </a:endParaRPr>
          </a:p>
          <a:p>
            <a:pPr marL="777242" lvl="1" indent="-388621" algn="l">
              <a:lnSpc>
                <a:spcPts val="5040"/>
              </a:lnSpc>
              <a:buFont typeface="Arial"/>
              <a:buChar char="•"/>
            </a:pPr>
            <a:r>
              <a:rPr lang="en-US" sz="3200" dirty="0">
                <a:solidFill>
                  <a:srgbClr val="000000"/>
                </a:solidFill>
                <a:latin typeface="Playwrite US Modern" pitchFamily="2" charset="0"/>
                <a:ea typeface="Quicksand Medium"/>
                <a:cs typeface="Quicksand Medium"/>
                <a:sym typeface="Quicksand Medium"/>
              </a:rPr>
              <a:t>Does something exciting happen?</a:t>
            </a:r>
          </a:p>
          <a:p>
            <a:pPr algn="l">
              <a:lnSpc>
                <a:spcPts val="5040"/>
              </a:lnSpc>
            </a:pPr>
            <a:endParaRPr lang="en-US" sz="3200" dirty="0">
              <a:solidFill>
                <a:srgbClr val="000000"/>
              </a:solidFill>
              <a:latin typeface="Playwrite US Modern" pitchFamily="2" charset="0"/>
              <a:ea typeface="Quicksand Medium"/>
              <a:cs typeface="Quicksand Medium"/>
              <a:sym typeface="Quicksand Medium"/>
            </a:endParaRPr>
          </a:p>
        </p:txBody>
      </p:sp>
      <p:sp>
        <p:nvSpPr>
          <p:cNvPr id="6" name="Freeform 6"/>
          <p:cNvSpPr/>
          <p:nvPr/>
        </p:nvSpPr>
        <p:spPr>
          <a:xfrm>
            <a:off x="5686017" y="8698010"/>
            <a:ext cx="1858468" cy="1588990"/>
          </a:xfrm>
          <a:custGeom>
            <a:avLst/>
            <a:gdLst/>
            <a:ahLst/>
            <a:cxnLst/>
            <a:rect l="l" t="t" r="r" b="b"/>
            <a:pathLst>
              <a:path w="1858468" h="1588990">
                <a:moveTo>
                  <a:pt x="0" y="0"/>
                </a:moveTo>
                <a:lnTo>
                  <a:pt x="1858467" y="0"/>
                </a:lnTo>
                <a:lnTo>
                  <a:pt x="1858467" y="1588990"/>
                </a:lnTo>
                <a:lnTo>
                  <a:pt x="0" y="158899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sz="1600" dirty="0">
              <a:latin typeface="Playwrite US Modern" pitchFamily="2" charset="0"/>
            </a:endParaRPr>
          </a:p>
        </p:txBody>
      </p:sp>
      <p:sp>
        <p:nvSpPr>
          <p:cNvPr id="7" name="TextBox 7"/>
          <p:cNvSpPr txBox="1"/>
          <p:nvPr/>
        </p:nvSpPr>
        <p:spPr>
          <a:xfrm>
            <a:off x="8099436" y="9201150"/>
            <a:ext cx="4502547" cy="601831"/>
          </a:xfrm>
          <a:prstGeom prst="rect">
            <a:avLst/>
          </a:prstGeom>
        </p:spPr>
        <p:txBody>
          <a:bodyPr lIns="0" tIns="0" rIns="0" bIns="0" rtlCol="0" anchor="t">
            <a:spAutoFit/>
          </a:bodyPr>
          <a:lstStyle/>
          <a:p>
            <a:pPr algn="ctr">
              <a:lnSpc>
                <a:spcPts val="5040"/>
              </a:lnSpc>
              <a:spcBef>
                <a:spcPct val="0"/>
              </a:spcBef>
            </a:pPr>
            <a:r>
              <a:rPr lang="en-US" sz="3200" dirty="0">
                <a:solidFill>
                  <a:srgbClr val="000000"/>
                </a:solidFill>
                <a:latin typeface="Playwrite US Modern" pitchFamily="2" charset="0"/>
                <a:ea typeface="Quicksand Medium"/>
                <a:cs typeface="Quicksand Medium"/>
                <a:sym typeface="Quicksand Medium"/>
              </a:rPr>
              <a:t>Talk to your partner.</a:t>
            </a:r>
          </a:p>
        </p:txBody>
      </p:sp>
      <p:sp>
        <p:nvSpPr>
          <p:cNvPr id="9" name="TextBox 2">
            <a:extLst>
              <a:ext uri="{FF2B5EF4-FFF2-40B4-BE49-F238E27FC236}">
                <a16:creationId xmlns:a16="http://schemas.microsoft.com/office/drawing/2014/main" id="{B254A02E-21F8-EA51-7BE3-B62E0CEE7C16}"/>
              </a:ext>
            </a:extLst>
          </p:cNvPr>
          <p:cNvSpPr txBox="1"/>
          <p:nvPr/>
        </p:nvSpPr>
        <p:spPr>
          <a:xfrm>
            <a:off x="641144" y="-161925"/>
            <a:ext cx="16618156" cy="1379480"/>
          </a:xfrm>
          <a:prstGeom prst="rect">
            <a:avLst/>
          </a:prstGeom>
        </p:spPr>
        <p:txBody>
          <a:bodyPr lIns="0" tIns="0" rIns="0" bIns="0" rtlCol="0" anchor="t">
            <a:spAutoFit/>
          </a:bodyPr>
          <a:lstStyle/>
          <a:p>
            <a:pPr algn="ctr">
              <a:lnSpc>
                <a:spcPts val="11200"/>
              </a:lnSpc>
              <a:spcBef>
                <a:spcPct val="0"/>
              </a:spcBef>
            </a:pPr>
            <a:r>
              <a:rPr lang="en-US" sz="7200" dirty="0">
                <a:solidFill>
                  <a:srgbClr val="000000"/>
                </a:solidFill>
                <a:latin typeface="Playwrite US Modern" pitchFamily="2" charset="0"/>
                <a:ea typeface="Quicksand Bold"/>
                <a:cs typeface="Quicksand Bold"/>
                <a:sym typeface="Quicksand Bold"/>
              </a:rPr>
              <a:t>Story</a:t>
            </a:r>
            <a:r>
              <a:rPr lang="en-US" sz="7200" b="1" dirty="0">
                <a:solidFill>
                  <a:srgbClr val="000000"/>
                </a:solidFill>
                <a:latin typeface="Playwrite US Modern" pitchFamily="2" charset="0"/>
                <a:ea typeface="Quicksand Bold"/>
                <a:cs typeface="Quicksand Bold"/>
                <a:sym typeface="Quicksand Bold"/>
              </a:rPr>
              <a:t> </a:t>
            </a:r>
            <a:r>
              <a:rPr lang="en-US" sz="7200" dirty="0">
                <a:solidFill>
                  <a:srgbClr val="000000"/>
                </a:solidFill>
                <a:latin typeface="Playwrite US Modern" pitchFamily="2" charset="0"/>
                <a:ea typeface="Quicksand Bold"/>
                <a:cs typeface="Quicksand Bold"/>
                <a:sym typeface="Quicksand Bold"/>
              </a:rPr>
              <a:t>Opening</a:t>
            </a:r>
          </a:p>
        </p:txBody>
      </p:sp>
      <p:sp>
        <p:nvSpPr>
          <p:cNvPr id="3" name="Freeform 2">
            <a:extLst>
              <a:ext uri="{FF2B5EF4-FFF2-40B4-BE49-F238E27FC236}">
                <a16:creationId xmlns:a16="http://schemas.microsoft.com/office/drawing/2014/main" id="{7D07D0BF-A3CE-5F11-786F-544742E93C08}"/>
              </a:ext>
            </a:extLst>
          </p:cNvPr>
          <p:cNvSpPr/>
          <p:nvPr/>
        </p:nvSpPr>
        <p:spPr>
          <a:xfrm>
            <a:off x="254328" y="3771900"/>
            <a:ext cx="773629" cy="1100987"/>
          </a:xfrm>
          <a:custGeom>
            <a:avLst/>
            <a:gdLst/>
            <a:ahLst/>
            <a:cxnLst/>
            <a:rect l="l" t="t" r="r" b="b"/>
            <a:pathLst>
              <a:path w="1171650" h="1384520">
                <a:moveTo>
                  <a:pt x="0" y="0"/>
                </a:moveTo>
                <a:lnTo>
                  <a:pt x="1171650" y="0"/>
                </a:lnTo>
                <a:lnTo>
                  <a:pt x="1171650" y="1384520"/>
                </a:lnTo>
                <a:lnTo>
                  <a:pt x="0" y="1384520"/>
                </a:lnTo>
                <a:lnTo>
                  <a:pt x="0" y="0"/>
                </a:lnTo>
                <a:close/>
              </a:path>
            </a:pathLst>
          </a:custGeom>
          <a:blipFill>
            <a:blip r:embed="rId6"/>
            <a:stretch>
              <a:fillRect/>
            </a:stretch>
          </a:blipFill>
        </p:spPr>
        <p:txBody>
          <a:bodyPr/>
          <a:lstStyle/>
          <a:p>
            <a:endParaRPr lang="en-GB" sz="1600" dirty="0">
              <a:latin typeface="Playwrite US Modern" pitchFamily="2" charset="0"/>
            </a:endParaRPr>
          </a:p>
        </p:txBody>
      </p:sp>
      <p:sp>
        <p:nvSpPr>
          <p:cNvPr id="8" name="Freeform 2">
            <a:extLst>
              <a:ext uri="{FF2B5EF4-FFF2-40B4-BE49-F238E27FC236}">
                <a16:creationId xmlns:a16="http://schemas.microsoft.com/office/drawing/2014/main" id="{207DADF7-18DF-9825-F4FD-492838B39C5E}"/>
              </a:ext>
            </a:extLst>
          </p:cNvPr>
          <p:cNvSpPr/>
          <p:nvPr/>
        </p:nvSpPr>
        <p:spPr>
          <a:xfrm>
            <a:off x="254327" y="5143500"/>
            <a:ext cx="773629" cy="1100987"/>
          </a:xfrm>
          <a:custGeom>
            <a:avLst/>
            <a:gdLst/>
            <a:ahLst/>
            <a:cxnLst/>
            <a:rect l="l" t="t" r="r" b="b"/>
            <a:pathLst>
              <a:path w="1171650" h="1384520">
                <a:moveTo>
                  <a:pt x="0" y="0"/>
                </a:moveTo>
                <a:lnTo>
                  <a:pt x="1171650" y="0"/>
                </a:lnTo>
                <a:lnTo>
                  <a:pt x="1171650" y="1384520"/>
                </a:lnTo>
                <a:lnTo>
                  <a:pt x="0" y="1384520"/>
                </a:lnTo>
                <a:lnTo>
                  <a:pt x="0" y="0"/>
                </a:lnTo>
                <a:close/>
              </a:path>
            </a:pathLst>
          </a:custGeom>
          <a:blipFill>
            <a:blip r:embed="rId6"/>
            <a:stretch>
              <a:fillRect/>
            </a:stretch>
          </a:blipFill>
        </p:spPr>
        <p:txBody>
          <a:bodyPr/>
          <a:lstStyle/>
          <a:p>
            <a:endParaRPr lang="en-GB" sz="1600" dirty="0">
              <a:latin typeface="Playwrite US Modern" pitchFamily="2" charset="0"/>
            </a:endParaRPr>
          </a:p>
        </p:txBody>
      </p:sp>
      <p:sp>
        <p:nvSpPr>
          <p:cNvPr id="10" name="Freeform 2">
            <a:extLst>
              <a:ext uri="{FF2B5EF4-FFF2-40B4-BE49-F238E27FC236}">
                <a16:creationId xmlns:a16="http://schemas.microsoft.com/office/drawing/2014/main" id="{300B3C9F-4C03-5161-6A23-474AC7255E4F}"/>
              </a:ext>
            </a:extLst>
          </p:cNvPr>
          <p:cNvSpPr/>
          <p:nvPr/>
        </p:nvSpPr>
        <p:spPr>
          <a:xfrm>
            <a:off x="254327" y="6447997"/>
            <a:ext cx="773629" cy="1100987"/>
          </a:xfrm>
          <a:custGeom>
            <a:avLst/>
            <a:gdLst/>
            <a:ahLst/>
            <a:cxnLst/>
            <a:rect l="l" t="t" r="r" b="b"/>
            <a:pathLst>
              <a:path w="1171650" h="1384520">
                <a:moveTo>
                  <a:pt x="0" y="0"/>
                </a:moveTo>
                <a:lnTo>
                  <a:pt x="1171650" y="0"/>
                </a:lnTo>
                <a:lnTo>
                  <a:pt x="1171650" y="1384520"/>
                </a:lnTo>
                <a:lnTo>
                  <a:pt x="0" y="1384520"/>
                </a:lnTo>
                <a:lnTo>
                  <a:pt x="0" y="0"/>
                </a:lnTo>
                <a:close/>
              </a:path>
            </a:pathLst>
          </a:custGeom>
          <a:blipFill>
            <a:blip r:embed="rId6"/>
            <a:stretch>
              <a:fillRect/>
            </a:stretch>
          </a:blipFill>
        </p:spPr>
        <p:txBody>
          <a:bodyPr/>
          <a:lstStyle/>
          <a:p>
            <a:endParaRPr lang="en-GB" sz="1600" dirty="0">
              <a:latin typeface="Playwrite US Modern" pitchFamily="2" charset="0"/>
            </a:endParaRPr>
          </a:p>
        </p:txBody>
      </p:sp>
      <p:sp>
        <p:nvSpPr>
          <p:cNvPr id="11" name="Freeform 6">
            <a:extLst>
              <a:ext uri="{FF2B5EF4-FFF2-40B4-BE49-F238E27FC236}">
                <a16:creationId xmlns:a16="http://schemas.microsoft.com/office/drawing/2014/main" id="{57B83C82-C208-224C-F887-15FDE6D73670}"/>
              </a:ext>
            </a:extLst>
          </p:cNvPr>
          <p:cNvSpPr/>
          <p:nvPr/>
        </p:nvSpPr>
        <p:spPr>
          <a:xfrm>
            <a:off x="0" y="7632154"/>
            <a:ext cx="1199852" cy="1036372"/>
          </a:xfrm>
          <a:custGeom>
            <a:avLst/>
            <a:gdLst/>
            <a:ahLst/>
            <a:cxnLst/>
            <a:rect l="l" t="t" r="r" b="b"/>
            <a:pathLst>
              <a:path w="1199852" h="1036372">
                <a:moveTo>
                  <a:pt x="0" y="0"/>
                </a:moveTo>
                <a:lnTo>
                  <a:pt x="1199852" y="0"/>
                </a:lnTo>
                <a:lnTo>
                  <a:pt x="1199852" y="1036372"/>
                </a:lnTo>
                <a:lnTo>
                  <a:pt x="0" y="103637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sz="1600" dirty="0">
              <a:latin typeface="Playwrite US Modern" pitchFamily="2" charset="0"/>
            </a:endParaRPr>
          </a:p>
        </p:txBody>
      </p:sp>
    </p:spTree>
    <p:extLst>
      <p:ext uri="{BB962C8B-B14F-4D97-AF65-F5344CB8AC3E}">
        <p14:creationId xmlns:p14="http://schemas.microsoft.com/office/powerpoint/2010/main" val="741131868"/>
      </p:ext>
    </p:extLst>
  </p:cSld>
  <p:clrMapOvr>
    <a:masterClrMapping/>
  </p:clrMapOvr>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1652</TotalTime>
  <Words>728</Words>
  <Application>Microsoft Macintosh PowerPoint</Application>
  <PresentationFormat>Custom</PresentationFormat>
  <Paragraphs>101</Paragraphs>
  <Slides>12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Playwrite US Modern</vt:lpstr>
      <vt:lpstr>Calibri</vt:lpstr>
      <vt:lpstr>Arial</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Writing the Opening of a Story</dc:title>
  <cp:lastModifiedBy>Alice Sewell</cp:lastModifiedBy>
  <cp:revision>7</cp:revision>
  <dcterms:created xsi:type="dcterms:W3CDTF">2006-08-16T00:00:00Z</dcterms:created>
  <dcterms:modified xsi:type="dcterms:W3CDTF">2025-09-13T20:30:20Z</dcterms:modified>
  <dc:identifier>DAGQFAx1bJ4</dc:identifier>
</cp:coreProperties>
</file>