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8288000" cy="10287000"/>
  <p:notesSz cx="6858000" cy="9144000"/>
  <p:embeddedFontLst>
    <p:embeddedFont>
      <p:font typeface="Playwrite US Modern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9" autoAdjust="0"/>
    <p:restoredTop sz="94607" autoAdjust="0"/>
  </p:normalViewPr>
  <p:slideViewPr>
    <p:cSldViewPr>
      <p:cViewPr varScale="1">
        <p:scale>
          <a:sx n="70" d="100"/>
          <a:sy n="70" d="100"/>
        </p:scale>
        <p:origin x="8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634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418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248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8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79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61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804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272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954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383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55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1753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1968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6439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05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091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9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27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99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654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433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414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group of colorful objects&#10;&#10;Description automatically generated">
            <a:extLst>
              <a:ext uri="{FF2B5EF4-FFF2-40B4-BE49-F238E27FC236}">
                <a16:creationId xmlns:a16="http://schemas.microsoft.com/office/drawing/2014/main" id="{3BCC2975-3BB7-8F6C-C96E-D2DC388B69E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07477" cy="7450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6357600" y="10033084"/>
            <a:ext cx="1905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399215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6357600" y="10033084"/>
            <a:ext cx="1905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70748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579455"/>
            <a:ext cx="18120801" cy="2212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  <a:spcBef>
                <a:spcPct val="0"/>
              </a:spcBef>
            </a:pPr>
            <a:r>
              <a:rPr lang="en-US" sz="129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801950" y="5560052"/>
            <a:ext cx="166841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use similes to improve our writing.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0002" y="1439611"/>
            <a:ext cx="17887995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Complete these sentences by finishing the simile. </a:t>
            </a:r>
          </a:p>
        </p:txBody>
      </p:sp>
      <p:sp>
        <p:nvSpPr>
          <p:cNvPr id="4" name="Freeform 4"/>
          <p:cNvSpPr/>
          <p:nvPr/>
        </p:nvSpPr>
        <p:spPr>
          <a:xfrm>
            <a:off x="200002" y="2379185"/>
            <a:ext cx="1884856" cy="2291618"/>
          </a:xfrm>
          <a:custGeom>
            <a:avLst/>
            <a:gdLst/>
            <a:ahLst/>
            <a:cxnLst/>
            <a:rect l="l" t="t" r="r" b="b"/>
            <a:pathLst>
              <a:path w="1884856" h="2291618">
                <a:moveTo>
                  <a:pt x="0" y="0"/>
                </a:moveTo>
                <a:lnTo>
                  <a:pt x="1884856" y="0"/>
                </a:lnTo>
                <a:lnTo>
                  <a:pt x="1884856" y="2291618"/>
                </a:lnTo>
                <a:lnTo>
                  <a:pt x="0" y="22916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5" name="Freeform 5"/>
          <p:cNvSpPr/>
          <p:nvPr/>
        </p:nvSpPr>
        <p:spPr>
          <a:xfrm>
            <a:off x="200002" y="5082057"/>
            <a:ext cx="1884856" cy="1861295"/>
          </a:xfrm>
          <a:custGeom>
            <a:avLst/>
            <a:gdLst/>
            <a:ahLst/>
            <a:cxnLst/>
            <a:rect l="l" t="t" r="r" b="b"/>
            <a:pathLst>
              <a:path w="1884856" h="1861295">
                <a:moveTo>
                  <a:pt x="0" y="0"/>
                </a:moveTo>
                <a:lnTo>
                  <a:pt x="1884856" y="0"/>
                </a:lnTo>
                <a:lnTo>
                  <a:pt x="1884856" y="1861295"/>
                </a:lnTo>
                <a:lnTo>
                  <a:pt x="0" y="18612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Freeform 6"/>
          <p:cNvSpPr/>
          <p:nvPr/>
        </p:nvSpPr>
        <p:spPr>
          <a:xfrm>
            <a:off x="326561" y="7352927"/>
            <a:ext cx="1631739" cy="2306345"/>
          </a:xfrm>
          <a:custGeom>
            <a:avLst/>
            <a:gdLst/>
            <a:ahLst/>
            <a:cxnLst/>
            <a:rect l="l" t="t" r="r" b="b"/>
            <a:pathLst>
              <a:path w="1631739" h="2306345">
                <a:moveTo>
                  <a:pt x="0" y="0"/>
                </a:moveTo>
                <a:lnTo>
                  <a:pt x="1631739" y="0"/>
                </a:lnTo>
                <a:lnTo>
                  <a:pt x="1631739" y="2306345"/>
                </a:lnTo>
                <a:lnTo>
                  <a:pt x="0" y="230634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7" name="TextBox 7"/>
          <p:cNvSpPr txBox="1"/>
          <p:nvPr/>
        </p:nvSpPr>
        <p:spPr>
          <a:xfrm>
            <a:off x="2565559" y="3237022"/>
            <a:ext cx="1652082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cat’s fur is as soft as silk.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565559" y="5724732"/>
            <a:ext cx="1652082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 fingernail was as sharp as a shark’s tooth. 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65559" y="8415227"/>
            <a:ext cx="1652082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ran like a cheetah chasing after its prey.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302608" y="1391701"/>
            <a:ext cx="11682785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similes to describe the nouns in the pictures below. </a:t>
            </a:r>
          </a:p>
        </p:txBody>
      </p:sp>
      <p:sp>
        <p:nvSpPr>
          <p:cNvPr id="4" name="Freeform 4"/>
          <p:cNvSpPr/>
          <p:nvPr/>
        </p:nvSpPr>
        <p:spPr>
          <a:xfrm>
            <a:off x="295481" y="2564047"/>
            <a:ext cx="3871599" cy="2579453"/>
          </a:xfrm>
          <a:custGeom>
            <a:avLst/>
            <a:gdLst/>
            <a:ahLst/>
            <a:cxnLst/>
            <a:rect l="l" t="t" r="r" b="b"/>
            <a:pathLst>
              <a:path w="3871599" h="2579453">
                <a:moveTo>
                  <a:pt x="0" y="0"/>
                </a:moveTo>
                <a:lnTo>
                  <a:pt x="3871600" y="0"/>
                </a:lnTo>
                <a:lnTo>
                  <a:pt x="3871600" y="2579453"/>
                </a:lnTo>
                <a:lnTo>
                  <a:pt x="0" y="25794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5" name="Freeform 5"/>
          <p:cNvSpPr/>
          <p:nvPr/>
        </p:nvSpPr>
        <p:spPr>
          <a:xfrm>
            <a:off x="295481" y="5791200"/>
            <a:ext cx="3871599" cy="2846077"/>
          </a:xfrm>
          <a:custGeom>
            <a:avLst/>
            <a:gdLst/>
            <a:ahLst/>
            <a:cxnLst/>
            <a:rect l="l" t="t" r="r" b="b"/>
            <a:pathLst>
              <a:path w="3871599" h="2846077">
                <a:moveTo>
                  <a:pt x="0" y="0"/>
                </a:moveTo>
                <a:lnTo>
                  <a:pt x="3871600" y="0"/>
                </a:lnTo>
                <a:lnTo>
                  <a:pt x="3871600" y="2846077"/>
                </a:lnTo>
                <a:lnTo>
                  <a:pt x="0" y="28460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4868" t="-15256" r="-34133" b="-28850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TextBox 6"/>
          <p:cNvSpPr txBox="1"/>
          <p:nvPr/>
        </p:nvSpPr>
        <p:spPr>
          <a:xfrm>
            <a:off x="4371868" y="3325454"/>
            <a:ext cx="12634756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droplet fell like a tear from the sky.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371868" y="6685918"/>
            <a:ext cx="12634756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 eye was as green as the grass on a hot summer’s day.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992755" y="8714925"/>
            <a:ext cx="8302489" cy="1455780"/>
            <a:chOff x="0" y="0"/>
            <a:chExt cx="11069986" cy="194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302608" y="1391701"/>
            <a:ext cx="11682785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similes to describe the nouns in the pictures below. </a:t>
            </a:r>
          </a:p>
        </p:txBody>
      </p:sp>
      <p:sp>
        <p:nvSpPr>
          <p:cNvPr id="4" name="Freeform 4"/>
          <p:cNvSpPr/>
          <p:nvPr/>
        </p:nvSpPr>
        <p:spPr>
          <a:xfrm>
            <a:off x="295481" y="2564047"/>
            <a:ext cx="3871599" cy="2579453"/>
          </a:xfrm>
          <a:custGeom>
            <a:avLst/>
            <a:gdLst/>
            <a:ahLst/>
            <a:cxnLst/>
            <a:rect l="l" t="t" r="r" b="b"/>
            <a:pathLst>
              <a:path w="3871599" h="2579453">
                <a:moveTo>
                  <a:pt x="0" y="0"/>
                </a:moveTo>
                <a:lnTo>
                  <a:pt x="3871600" y="0"/>
                </a:lnTo>
                <a:lnTo>
                  <a:pt x="3871600" y="2579453"/>
                </a:lnTo>
                <a:lnTo>
                  <a:pt x="0" y="25794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5" name="Freeform 5"/>
          <p:cNvSpPr/>
          <p:nvPr/>
        </p:nvSpPr>
        <p:spPr>
          <a:xfrm>
            <a:off x="295481" y="5791200"/>
            <a:ext cx="3871599" cy="2846077"/>
          </a:xfrm>
          <a:custGeom>
            <a:avLst/>
            <a:gdLst/>
            <a:ahLst/>
            <a:cxnLst/>
            <a:rect l="l" t="t" r="r" b="b"/>
            <a:pathLst>
              <a:path w="3871599" h="2846077">
                <a:moveTo>
                  <a:pt x="0" y="0"/>
                </a:moveTo>
                <a:lnTo>
                  <a:pt x="3871600" y="0"/>
                </a:lnTo>
                <a:lnTo>
                  <a:pt x="3871600" y="2846077"/>
                </a:lnTo>
                <a:lnTo>
                  <a:pt x="0" y="28460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4868" t="-15256" r="-34133" b="-28850"/>
            </a:stretch>
          </a:blipFill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49152" y="1661722"/>
            <a:ext cx="17789695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we use any simile to describe nouns?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898065" y="4125123"/>
            <a:ext cx="16587985" cy="1802637"/>
            <a:chOff x="0" y="0"/>
            <a:chExt cx="4368852" cy="47476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368852" cy="474769"/>
            </a:xfrm>
            <a:custGeom>
              <a:avLst/>
              <a:gdLst/>
              <a:ahLst/>
              <a:cxnLst/>
              <a:rect l="l" t="t" r="r" b="b"/>
              <a:pathLst>
                <a:path w="4368852" h="474769">
                  <a:moveTo>
                    <a:pt x="23803" y="0"/>
                  </a:moveTo>
                  <a:lnTo>
                    <a:pt x="4345049" y="0"/>
                  </a:lnTo>
                  <a:cubicBezTo>
                    <a:pt x="4351362" y="0"/>
                    <a:pt x="4357417" y="2508"/>
                    <a:pt x="4361880" y="6972"/>
                  </a:cubicBezTo>
                  <a:cubicBezTo>
                    <a:pt x="4366344" y="11435"/>
                    <a:pt x="4368852" y="17490"/>
                    <a:pt x="4368852" y="23803"/>
                  </a:cubicBezTo>
                  <a:lnTo>
                    <a:pt x="4368852" y="450966"/>
                  </a:lnTo>
                  <a:cubicBezTo>
                    <a:pt x="4368852" y="457279"/>
                    <a:pt x="4366344" y="463333"/>
                    <a:pt x="4361880" y="467797"/>
                  </a:cubicBezTo>
                  <a:cubicBezTo>
                    <a:pt x="4357417" y="472261"/>
                    <a:pt x="4351362" y="474769"/>
                    <a:pt x="4345049" y="474769"/>
                  </a:cubicBezTo>
                  <a:lnTo>
                    <a:pt x="23803" y="474769"/>
                  </a:lnTo>
                  <a:cubicBezTo>
                    <a:pt x="17490" y="474769"/>
                    <a:pt x="11435" y="472261"/>
                    <a:pt x="6972" y="467797"/>
                  </a:cubicBezTo>
                  <a:cubicBezTo>
                    <a:pt x="2508" y="463333"/>
                    <a:pt x="0" y="457279"/>
                    <a:pt x="0" y="450966"/>
                  </a:cubicBezTo>
                  <a:lnTo>
                    <a:pt x="0" y="23803"/>
                  </a:lnTo>
                  <a:cubicBezTo>
                    <a:pt x="0" y="17490"/>
                    <a:pt x="2508" y="11435"/>
                    <a:pt x="6972" y="6972"/>
                  </a:cubicBezTo>
                  <a:cubicBezTo>
                    <a:pt x="11435" y="2508"/>
                    <a:pt x="17490" y="0"/>
                    <a:pt x="2380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368852" cy="5128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01950" y="4738469"/>
            <a:ext cx="166841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elephant was light as a feather.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2818692"/>
            <a:ext cx="3246067" cy="3952593"/>
          </a:xfrm>
          <a:custGeom>
            <a:avLst/>
            <a:gdLst/>
            <a:ahLst/>
            <a:cxnLst/>
            <a:rect l="l" t="t" r="r" b="b"/>
            <a:pathLst>
              <a:path w="3246067" h="3952593">
                <a:moveTo>
                  <a:pt x="0" y="0"/>
                </a:moveTo>
                <a:lnTo>
                  <a:pt x="3246067" y="0"/>
                </a:lnTo>
                <a:lnTo>
                  <a:pt x="3246067" y="3952592"/>
                </a:lnTo>
                <a:lnTo>
                  <a:pt x="0" y="39525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9" name="Group 9"/>
          <p:cNvGrpSpPr/>
          <p:nvPr/>
        </p:nvGrpSpPr>
        <p:grpSpPr>
          <a:xfrm>
            <a:off x="4992755" y="8714925"/>
            <a:ext cx="8302489" cy="1455780"/>
            <a:chOff x="0" y="0"/>
            <a:chExt cx="11069986" cy="19410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898065" y="2497339"/>
            <a:ext cx="16587985" cy="1802637"/>
            <a:chOff x="0" y="0"/>
            <a:chExt cx="4368852" cy="47476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368852" cy="474769"/>
            </a:xfrm>
            <a:custGeom>
              <a:avLst/>
              <a:gdLst/>
              <a:ahLst/>
              <a:cxnLst/>
              <a:rect l="l" t="t" r="r" b="b"/>
              <a:pathLst>
                <a:path w="4368852" h="474769">
                  <a:moveTo>
                    <a:pt x="23803" y="0"/>
                  </a:moveTo>
                  <a:lnTo>
                    <a:pt x="4345049" y="0"/>
                  </a:lnTo>
                  <a:cubicBezTo>
                    <a:pt x="4351362" y="0"/>
                    <a:pt x="4357417" y="2508"/>
                    <a:pt x="4361880" y="6972"/>
                  </a:cubicBezTo>
                  <a:cubicBezTo>
                    <a:pt x="4366344" y="11435"/>
                    <a:pt x="4368852" y="17490"/>
                    <a:pt x="4368852" y="23803"/>
                  </a:cubicBezTo>
                  <a:lnTo>
                    <a:pt x="4368852" y="450966"/>
                  </a:lnTo>
                  <a:cubicBezTo>
                    <a:pt x="4368852" y="457279"/>
                    <a:pt x="4366344" y="463333"/>
                    <a:pt x="4361880" y="467797"/>
                  </a:cubicBezTo>
                  <a:cubicBezTo>
                    <a:pt x="4357417" y="472261"/>
                    <a:pt x="4351362" y="474769"/>
                    <a:pt x="4345049" y="474769"/>
                  </a:cubicBezTo>
                  <a:lnTo>
                    <a:pt x="23803" y="474769"/>
                  </a:lnTo>
                  <a:cubicBezTo>
                    <a:pt x="17490" y="474769"/>
                    <a:pt x="11435" y="472261"/>
                    <a:pt x="6972" y="467797"/>
                  </a:cubicBezTo>
                  <a:cubicBezTo>
                    <a:pt x="2508" y="463333"/>
                    <a:pt x="0" y="457279"/>
                    <a:pt x="0" y="450966"/>
                  </a:cubicBezTo>
                  <a:lnTo>
                    <a:pt x="0" y="23803"/>
                  </a:lnTo>
                  <a:cubicBezTo>
                    <a:pt x="0" y="17490"/>
                    <a:pt x="2508" y="11435"/>
                    <a:pt x="6972" y="6972"/>
                  </a:cubicBezTo>
                  <a:cubicBezTo>
                    <a:pt x="11435" y="2508"/>
                    <a:pt x="17490" y="0"/>
                    <a:pt x="2380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368852" cy="5128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801950" y="3110685"/>
            <a:ext cx="166841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elephant was light as a feather.</a:t>
            </a:r>
          </a:p>
        </p:txBody>
      </p:sp>
      <p:sp>
        <p:nvSpPr>
          <p:cNvPr id="7" name="Freeform 7"/>
          <p:cNvSpPr/>
          <p:nvPr/>
        </p:nvSpPr>
        <p:spPr>
          <a:xfrm>
            <a:off x="0" y="1190907"/>
            <a:ext cx="3246067" cy="3952593"/>
          </a:xfrm>
          <a:custGeom>
            <a:avLst/>
            <a:gdLst/>
            <a:ahLst/>
            <a:cxnLst/>
            <a:rect l="l" t="t" r="r" b="b"/>
            <a:pathLst>
              <a:path w="3246067" h="3952593">
                <a:moveTo>
                  <a:pt x="0" y="0"/>
                </a:moveTo>
                <a:lnTo>
                  <a:pt x="3246067" y="0"/>
                </a:lnTo>
                <a:lnTo>
                  <a:pt x="3246067" y="3952593"/>
                </a:lnTo>
                <a:lnTo>
                  <a:pt x="0" y="39525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8" name="TextBox 8"/>
          <p:cNvSpPr txBox="1"/>
          <p:nvPr/>
        </p:nvSpPr>
        <p:spPr>
          <a:xfrm>
            <a:off x="246573" y="5210175"/>
            <a:ext cx="17794854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simile is not good at describing the elephant. We need to make sure the similes we use help us to accurately describe the object.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79957" y="7484578"/>
            <a:ext cx="17099533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think of any other similes we could use to effectively describe the elephant?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C68AB4-EB38-1FB0-FF83-08016F284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3" y="535783"/>
            <a:ext cx="17922875" cy="89614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50007" y="2914490"/>
            <a:ext cx="16587985" cy="1802637"/>
            <a:chOff x="0" y="0"/>
            <a:chExt cx="4368852" cy="47476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68852" cy="474769"/>
            </a:xfrm>
            <a:custGeom>
              <a:avLst/>
              <a:gdLst/>
              <a:ahLst/>
              <a:cxnLst/>
              <a:rect l="l" t="t" r="r" b="b"/>
              <a:pathLst>
                <a:path w="4368852" h="474769">
                  <a:moveTo>
                    <a:pt x="23803" y="0"/>
                  </a:moveTo>
                  <a:lnTo>
                    <a:pt x="4345049" y="0"/>
                  </a:lnTo>
                  <a:cubicBezTo>
                    <a:pt x="4351362" y="0"/>
                    <a:pt x="4357417" y="2508"/>
                    <a:pt x="4361880" y="6972"/>
                  </a:cubicBezTo>
                  <a:cubicBezTo>
                    <a:pt x="4366344" y="11435"/>
                    <a:pt x="4368852" y="17490"/>
                    <a:pt x="4368852" y="23803"/>
                  </a:cubicBezTo>
                  <a:lnTo>
                    <a:pt x="4368852" y="450966"/>
                  </a:lnTo>
                  <a:cubicBezTo>
                    <a:pt x="4368852" y="457279"/>
                    <a:pt x="4366344" y="463333"/>
                    <a:pt x="4361880" y="467797"/>
                  </a:cubicBezTo>
                  <a:cubicBezTo>
                    <a:pt x="4357417" y="472261"/>
                    <a:pt x="4351362" y="474769"/>
                    <a:pt x="4345049" y="474769"/>
                  </a:cubicBezTo>
                  <a:lnTo>
                    <a:pt x="23803" y="474769"/>
                  </a:lnTo>
                  <a:cubicBezTo>
                    <a:pt x="17490" y="474769"/>
                    <a:pt x="11435" y="472261"/>
                    <a:pt x="6972" y="467797"/>
                  </a:cubicBezTo>
                  <a:cubicBezTo>
                    <a:pt x="2508" y="463333"/>
                    <a:pt x="0" y="457279"/>
                    <a:pt x="0" y="450966"/>
                  </a:cubicBezTo>
                  <a:lnTo>
                    <a:pt x="0" y="23803"/>
                  </a:lnTo>
                  <a:cubicBezTo>
                    <a:pt x="0" y="17490"/>
                    <a:pt x="2508" y="11435"/>
                    <a:pt x="6972" y="6972"/>
                  </a:cubicBezTo>
                  <a:cubicBezTo>
                    <a:pt x="11435" y="2508"/>
                    <a:pt x="17490" y="0"/>
                    <a:pt x="2380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368852" cy="5128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01950" y="1594293"/>
            <a:ext cx="166841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 are some similes. What is a simile?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3892" y="3527836"/>
            <a:ext cx="166841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cat’s fur is as white as snow.</a:t>
            </a:r>
          </a:p>
        </p:txBody>
      </p:sp>
      <p:sp>
        <p:nvSpPr>
          <p:cNvPr id="8" name="Freeform 8"/>
          <p:cNvSpPr/>
          <p:nvPr/>
        </p:nvSpPr>
        <p:spPr>
          <a:xfrm>
            <a:off x="801950" y="2286665"/>
            <a:ext cx="1482582" cy="2430462"/>
          </a:xfrm>
          <a:custGeom>
            <a:avLst/>
            <a:gdLst/>
            <a:ahLst/>
            <a:cxnLst/>
            <a:rect l="l" t="t" r="r" b="b"/>
            <a:pathLst>
              <a:path w="1482582" h="2430462">
                <a:moveTo>
                  <a:pt x="0" y="0"/>
                </a:moveTo>
                <a:lnTo>
                  <a:pt x="1482582" y="0"/>
                </a:lnTo>
                <a:lnTo>
                  <a:pt x="1482582" y="2430462"/>
                </a:lnTo>
                <a:lnTo>
                  <a:pt x="0" y="24304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9" name="Group 9"/>
          <p:cNvGrpSpPr/>
          <p:nvPr/>
        </p:nvGrpSpPr>
        <p:grpSpPr>
          <a:xfrm>
            <a:off x="898065" y="5699153"/>
            <a:ext cx="16587985" cy="1802637"/>
            <a:chOff x="0" y="0"/>
            <a:chExt cx="4368852" cy="47476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368852" cy="474769"/>
            </a:xfrm>
            <a:custGeom>
              <a:avLst/>
              <a:gdLst/>
              <a:ahLst/>
              <a:cxnLst/>
              <a:rect l="l" t="t" r="r" b="b"/>
              <a:pathLst>
                <a:path w="4368852" h="474769">
                  <a:moveTo>
                    <a:pt x="23803" y="0"/>
                  </a:moveTo>
                  <a:lnTo>
                    <a:pt x="4345049" y="0"/>
                  </a:lnTo>
                  <a:cubicBezTo>
                    <a:pt x="4351362" y="0"/>
                    <a:pt x="4357417" y="2508"/>
                    <a:pt x="4361880" y="6972"/>
                  </a:cubicBezTo>
                  <a:cubicBezTo>
                    <a:pt x="4366344" y="11435"/>
                    <a:pt x="4368852" y="17490"/>
                    <a:pt x="4368852" y="23803"/>
                  </a:cubicBezTo>
                  <a:lnTo>
                    <a:pt x="4368852" y="450966"/>
                  </a:lnTo>
                  <a:cubicBezTo>
                    <a:pt x="4368852" y="457279"/>
                    <a:pt x="4366344" y="463333"/>
                    <a:pt x="4361880" y="467797"/>
                  </a:cubicBezTo>
                  <a:cubicBezTo>
                    <a:pt x="4357417" y="472261"/>
                    <a:pt x="4351362" y="474769"/>
                    <a:pt x="4345049" y="474769"/>
                  </a:cubicBezTo>
                  <a:lnTo>
                    <a:pt x="23803" y="474769"/>
                  </a:lnTo>
                  <a:cubicBezTo>
                    <a:pt x="17490" y="474769"/>
                    <a:pt x="11435" y="472261"/>
                    <a:pt x="6972" y="467797"/>
                  </a:cubicBezTo>
                  <a:cubicBezTo>
                    <a:pt x="2508" y="463333"/>
                    <a:pt x="0" y="457279"/>
                    <a:pt x="0" y="450966"/>
                  </a:cubicBezTo>
                  <a:lnTo>
                    <a:pt x="0" y="23803"/>
                  </a:lnTo>
                  <a:cubicBezTo>
                    <a:pt x="0" y="17490"/>
                    <a:pt x="2508" y="11435"/>
                    <a:pt x="6972" y="6972"/>
                  </a:cubicBezTo>
                  <a:cubicBezTo>
                    <a:pt x="11435" y="2508"/>
                    <a:pt x="17490" y="0"/>
                    <a:pt x="2380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4368852" cy="5128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01950" y="6312499"/>
            <a:ext cx="166841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Sophie swam like a fish.</a:t>
            </a:r>
          </a:p>
        </p:txBody>
      </p:sp>
      <p:sp>
        <p:nvSpPr>
          <p:cNvPr id="13" name="Freeform 13"/>
          <p:cNvSpPr/>
          <p:nvPr/>
        </p:nvSpPr>
        <p:spPr>
          <a:xfrm>
            <a:off x="13671983" y="5576587"/>
            <a:ext cx="3766010" cy="2047768"/>
          </a:xfrm>
          <a:custGeom>
            <a:avLst/>
            <a:gdLst/>
            <a:ahLst/>
            <a:cxnLst/>
            <a:rect l="l" t="t" r="r" b="b"/>
            <a:pathLst>
              <a:path w="3766010" h="2047768">
                <a:moveTo>
                  <a:pt x="0" y="0"/>
                </a:moveTo>
                <a:lnTo>
                  <a:pt x="3766010" y="0"/>
                </a:lnTo>
                <a:lnTo>
                  <a:pt x="3766010" y="2047768"/>
                </a:lnTo>
                <a:lnTo>
                  <a:pt x="0" y="20477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14" name="Group 14"/>
          <p:cNvGrpSpPr/>
          <p:nvPr/>
        </p:nvGrpSpPr>
        <p:grpSpPr>
          <a:xfrm>
            <a:off x="4992755" y="8714925"/>
            <a:ext cx="8302489" cy="1455780"/>
            <a:chOff x="0" y="0"/>
            <a:chExt cx="11069986" cy="19410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50007" y="2914490"/>
            <a:ext cx="16587985" cy="1802637"/>
            <a:chOff x="0" y="0"/>
            <a:chExt cx="4368852" cy="47476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68852" cy="474769"/>
            </a:xfrm>
            <a:custGeom>
              <a:avLst/>
              <a:gdLst/>
              <a:ahLst/>
              <a:cxnLst/>
              <a:rect l="l" t="t" r="r" b="b"/>
              <a:pathLst>
                <a:path w="4368852" h="474769">
                  <a:moveTo>
                    <a:pt x="23803" y="0"/>
                  </a:moveTo>
                  <a:lnTo>
                    <a:pt x="4345049" y="0"/>
                  </a:lnTo>
                  <a:cubicBezTo>
                    <a:pt x="4351362" y="0"/>
                    <a:pt x="4357417" y="2508"/>
                    <a:pt x="4361880" y="6972"/>
                  </a:cubicBezTo>
                  <a:cubicBezTo>
                    <a:pt x="4366344" y="11435"/>
                    <a:pt x="4368852" y="17490"/>
                    <a:pt x="4368852" y="23803"/>
                  </a:cubicBezTo>
                  <a:lnTo>
                    <a:pt x="4368852" y="450966"/>
                  </a:lnTo>
                  <a:cubicBezTo>
                    <a:pt x="4368852" y="457279"/>
                    <a:pt x="4366344" y="463333"/>
                    <a:pt x="4361880" y="467797"/>
                  </a:cubicBezTo>
                  <a:cubicBezTo>
                    <a:pt x="4357417" y="472261"/>
                    <a:pt x="4351362" y="474769"/>
                    <a:pt x="4345049" y="474769"/>
                  </a:cubicBezTo>
                  <a:lnTo>
                    <a:pt x="23803" y="474769"/>
                  </a:lnTo>
                  <a:cubicBezTo>
                    <a:pt x="17490" y="474769"/>
                    <a:pt x="11435" y="472261"/>
                    <a:pt x="6972" y="467797"/>
                  </a:cubicBezTo>
                  <a:cubicBezTo>
                    <a:pt x="2508" y="463333"/>
                    <a:pt x="0" y="457279"/>
                    <a:pt x="0" y="450966"/>
                  </a:cubicBezTo>
                  <a:lnTo>
                    <a:pt x="0" y="23803"/>
                  </a:lnTo>
                  <a:cubicBezTo>
                    <a:pt x="0" y="17490"/>
                    <a:pt x="2508" y="11435"/>
                    <a:pt x="6972" y="6972"/>
                  </a:cubicBezTo>
                  <a:cubicBezTo>
                    <a:pt x="11435" y="2508"/>
                    <a:pt x="17490" y="0"/>
                    <a:pt x="2380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368852" cy="5128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01950" y="1594293"/>
            <a:ext cx="166841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simile is when we compare one object to another by using ‘like’ or ‘as’.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53892" y="3527836"/>
            <a:ext cx="166841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cat’s fur is as white as snow.</a:t>
            </a:r>
          </a:p>
        </p:txBody>
      </p:sp>
      <p:sp>
        <p:nvSpPr>
          <p:cNvPr id="8" name="Freeform 8"/>
          <p:cNvSpPr/>
          <p:nvPr/>
        </p:nvSpPr>
        <p:spPr>
          <a:xfrm>
            <a:off x="801950" y="2286665"/>
            <a:ext cx="1482582" cy="2430462"/>
          </a:xfrm>
          <a:custGeom>
            <a:avLst/>
            <a:gdLst/>
            <a:ahLst/>
            <a:cxnLst/>
            <a:rect l="l" t="t" r="r" b="b"/>
            <a:pathLst>
              <a:path w="1482582" h="2430462">
                <a:moveTo>
                  <a:pt x="0" y="0"/>
                </a:moveTo>
                <a:lnTo>
                  <a:pt x="1482582" y="0"/>
                </a:lnTo>
                <a:lnTo>
                  <a:pt x="1482582" y="2430462"/>
                </a:lnTo>
                <a:lnTo>
                  <a:pt x="0" y="24304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9" name="Group 9"/>
          <p:cNvGrpSpPr/>
          <p:nvPr/>
        </p:nvGrpSpPr>
        <p:grpSpPr>
          <a:xfrm>
            <a:off x="898065" y="6492304"/>
            <a:ext cx="16587985" cy="1802637"/>
            <a:chOff x="0" y="0"/>
            <a:chExt cx="4368852" cy="47476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368852" cy="474769"/>
            </a:xfrm>
            <a:custGeom>
              <a:avLst/>
              <a:gdLst/>
              <a:ahLst/>
              <a:cxnLst/>
              <a:rect l="l" t="t" r="r" b="b"/>
              <a:pathLst>
                <a:path w="4368852" h="474769">
                  <a:moveTo>
                    <a:pt x="23803" y="0"/>
                  </a:moveTo>
                  <a:lnTo>
                    <a:pt x="4345049" y="0"/>
                  </a:lnTo>
                  <a:cubicBezTo>
                    <a:pt x="4351362" y="0"/>
                    <a:pt x="4357417" y="2508"/>
                    <a:pt x="4361880" y="6972"/>
                  </a:cubicBezTo>
                  <a:cubicBezTo>
                    <a:pt x="4366344" y="11435"/>
                    <a:pt x="4368852" y="17490"/>
                    <a:pt x="4368852" y="23803"/>
                  </a:cubicBezTo>
                  <a:lnTo>
                    <a:pt x="4368852" y="450966"/>
                  </a:lnTo>
                  <a:cubicBezTo>
                    <a:pt x="4368852" y="457279"/>
                    <a:pt x="4366344" y="463333"/>
                    <a:pt x="4361880" y="467797"/>
                  </a:cubicBezTo>
                  <a:cubicBezTo>
                    <a:pt x="4357417" y="472261"/>
                    <a:pt x="4351362" y="474769"/>
                    <a:pt x="4345049" y="474769"/>
                  </a:cubicBezTo>
                  <a:lnTo>
                    <a:pt x="23803" y="474769"/>
                  </a:lnTo>
                  <a:cubicBezTo>
                    <a:pt x="17490" y="474769"/>
                    <a:pt x="11435" y="472261"/>
                    <a:pt x="6972" y="467797"/>
                  </a:cubicBezTo>
                  <a:cubicBezTo>
                    <a:pt x="2508" y="463333"/>
                    <a:pt x="0" y="457279"/>
                    <a:pt x="0" y="450966"/>
                  </a:cubicBezTo>
                  <a:lnTo>
                    <a:pt x="0" y="23803"/>
                  </a:lnTo>
                  <a:cubicBezTo>
                    <a:pt x="0" y="17490"/>
                    <a:pt x="2508" y="11435"/>
                    <a:pt x="6972" y="6972"/>
                  </a:cubicBezTo>
                  <a:cubicBezTo>
                    <a:pt x="11435" y="2508"/>
                    <a:pt x="17490" y="0"/>
                    <a:pt x="2380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4368852" cy="5128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01950" y="7105650"/>
            <a:ext cx="166841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Sophie swam like a fish.</a:t>
            </a:r>
          </a:p>
        </p:txBody>
      </p:sp>
      <p:sp>
        <p:nvSpPr>
          <p:cNvPr id="13" name="Freeform 13"/>
          <p:cNvSpPr/>
          <p:nvPr/>
        </p:nvSpPr>
        <p:spPr>
          <a:xfrm>
            <a:off x="13671983" y="6369739"/>
            <a:ext cx="3766010" cy="2047768"/>
          </a:xfrm>
          <a:custGeom>
            <a:avLst/>
            <a:gdLst/>
            <a:ahLst/>
            <a:cxnLst/>
            <a:rect l="l" t="t" r="r" b="b"/>
            <a:pathLst>
              <a:path w="3766010" h="2047768">
                <a:moveTo>
                  <a:pt x="0" y="0"/>
                </a:moveTo>
                <a:lnTo>
                  <a:pt x="3766010" y="0"/>
                </a:lnTo>
                <a:lnTo>
                  <a:pt x="3766010" y="2047768"/>
                </a:lnTo>
                <a:lnTo>
                  <a:pt x="0" y="20477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4" name="TextBox 14"/>
          <p:cNvSpPr txBox="1"/>
          <p:nvPr/>
        </p:nvSpPr>
        <p:spPr>
          <a:xfrm>
            <a:off x="2015491" y="5095874"/>
            <a:ext cx="13910309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Here, we are comparing the cat's white fur with snow.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015491" y="8557632"/>
            <a:ext cx="14353133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Here, we are comparing Sophie to a fish by saying she swims like one.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7716" y="3160641"/>
            <a:ext cx="5137354" cy="4016002"/>
            <a:chOff x="0" y="0"/>
            <a:chExt cx="1353048" cy="10577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53048" cy="1057712"/>
            </a:xfrm>
            <a:custGeom>
              <a:avLst/>
              <a:gdLst/>
              <a:ahLst/>
              <a:cxnLst/>
              <a:rect l="l" t="t" r="r" b="b"/>
              <a:pathLst>
                <a:path w="1353048" h="1057712">
                  <a:moveTo>
                    <a:pt x="76856" y="0"/>
                  </a:moveTo>
                  <a:lnTo>
                    <a:pt x="1276192" y="0"/>
                  </a:lnTo>
                  <a:cubicBezTo>
                    <a:pt x="1296575" y="0"/>
                    <a:pt x="1316124" y="8097"/>
                    <a:pt x="1330537" y="22511"/>
                  </a:cubicBezTo>
                  <a:cubicBezTo>
                    <a:pt x="1344951" y="36924"/>
                    <a:pt x="1353048" y="56473"/>
                    <a:pt x="1353048" y="76856"/>
                  </a:cubicBezTo>
                  <a:lnTo>
                    <a:pt x="1353048" y="980856"/>
                  </a:lnTo>
                  <a:cubicBezTo>
                    <a:pt x="1353048" y="1001240"/>
                    <a:pt x="1344951" y="1020788"/>
                    <a:pt x="1330537" y="1035202"/>
                  </a:cubicBezTo>
                  <a:cubicBezTo>
                    <a:pt x="1316124" y="1049615"/>
                    <a:pt x="1296575" y="1057712"/>
                    <a:pt x="1276192" y="1057712"/>
                  </a:cubicBezTo>
                  <a:lnTo>
                    <a:pt x="76856" y="1057712"/>
                  </a:lnTo>
                  <a:cubicBezTo>
                    <a:pt x="56473" y="1057712"/>
                    <a:pt x="36924" y="1049615"/>
                    <a:pt x="22511" y="1035202"/>
                  </a:cubicBezTo>
                  <a:cubicBezTo>
                    <a:pt x="8097" y="1020788"/>
                    <a:pt x="0" y="1001240"/>
                    <a:pt x="0" y="980856"/>
                  </a:cubicBezTo>
                  <a:lnTo>
                    <a:pt x="0" y="76856"/>
                  </a:lnTo>
                  <a:cubicBezTo>
                    <a:pt x="0" y="56473"/>
                    <a:pt x="8097" y="36924"/>
                    <a:pt x="22511" y="22511"/>
                  </a:cubicBezTo>
                  <a:cubicBezTo>
                    <a:pt x="36924" y="8097"/>
                    <a:pt x="56473" y="0"/>
                    <a:pt x="7685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353048" cy="10958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2537489" y="3160641"/>
            <a:ext cx="5137354" cy="4016002"/>
            <a:chOff x="0" y="0"/>
            <a:chExt cx="1353048" cy="105771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53048" cy="1057712"/>
            </a:xfrm>
            <a:custGeom>
              <a:avLst/>
              <a:gdLst/>
              <a:ahLst/>
              <a:cxnLst/>
              <a:rect l="l" t="t" r="r" b="b"/>
              <a:pathLst>
                <a:path w="1353048" h="1057712">
                  <a:moveTo>
                    <a:pt x="76856" y="0"/>
                  </a:moveTo>
                  <a:lnTo>
                    <a:pt x="1276192" y="0"/>
                  </a:lnTo>
                  <a:cubicBezTo>
                    <a:pt x="1296575" y="0"/>
                    <a:pt x="1316124" y="8097"/>
                    <a:pt x="1330537" y="22511"/>
                  </a:cubicBezTo>
                  <a:cubicBezTo>
                    <a:pt x="1344951" y="36924"/>
                    <a:pt x="1353048" y="56473"/>
                    <a:pt x="1353048" y="76856"/>
                  </a:cubicBezTo>
                  <a:lnTo>
                    <a:pt x="1353048" y="980856"/>
                  </a:lnTo>
                  <a:cubicBezTo>
                    <a:pt x="1353048" y="1001240"/>
                    <a:pt x="1344951" y="1020788"/>
                    <a:pt x="1330537" y="1035202"/>
                  </a:cubicBezTo>
                  <a:cubicBezTo>
                    <a:pt x="1316124" y="1049615"/>
                    <a:pt x="1296575" y="1057712"/>
                    <a:pt x="1276192" y="1057712"/>
                  </a:cubicBezTo>
                  <a:lnTo>
                    <a:pt x="76856" y="1057712"/>
                  </a:lnTo>
                  <a:cubicBezTo>
                    <a:pt x="56473" y="1057712"/>
                    <a:pt x="36924" y="1049615"/>
                    <a:pt x="22511" y="1035202"/>
                  </a:cubicBezTo>
                  <a:cubicBezTo>
                    <a:pt x="8097" y="1020788"/>
                    <a:pt x="0" y="1001240"/>
                    <a:pt x="0" y="980856"/>
                  </a:cubicBezTo>
                  <a:lnTo>
                    <a:pt x="0" y="76856"/>
                  </a:lnTo>
                  <a:cubicBezTo>
                    <a:pt x="0" y="56473"/>
                    <a:pt x="8097" y="36924"/>
                    <a:pt x="22511" y="22511"/>
                  </a:cubicBezTo>
                  <a:cubicBezTo>
                    <a:pt x="36924" y="8097"/>
                    <a:pt x="56473" y="0"/>
                    <a:pt x="7685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353048" cy="10958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9" name="Freeform 9"/>
          <p:cNvSpPr/>
          <p:nvPr/>
        </p:nvSpPr>
        <p:spPr>
          <a:xfrm>
            <a:off x="2881163" y="3784943"/>
            <a:ext cx="2210460" cy="2767399"/>
          </a:xfrm>
          <a:custGeom>
            <a:avLst/>
            <a:gdLst/>
            <a:ahLst/>
            <a:cxnLst/>
            <a:rect l="l" t="t" r="r" b="b"/>
            <a:pathLst>
              <a:path w="2210460" h="2767399">
                <a:moveTo>
                  <a:pt x="0" y="0"/>
                </a:moveTo>
                <a:lnTo>
                  <a:pt x="2210460" y="0"/>
                </a:lnTo>
                <a:lnTo>
                  <a:pt x="2210460" y="2767398"/>
                </a:lnTo>
                <a:lnTo>
                  <a:pt x="0" y="27673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0" name="Freeform 10"/>
          <p:cNvSpPr/>
          <p:nvPr/>
        </p:nvSpPr>
        <p:spPr>
          <a:xfrm>
            <a:off x="14000936" y="3784943"/>
            <a:ext cx="2210460" cy="2767399"/>
          </a:xfrm>
          <a:custGeom>
            <a:avLst/>
            <a:gdLst/>
            <a:ahLst/>
            <a:cxnLst/>
            <a:rect l="l" t="t" r="r" b="b"/>
            <a:pathLst>
              <a:path w="2210460" h="2767399">
                <a:moveTo>
                  <a:pt x="0" y="0"/>
                </a:moveTo>
                <a:lnTo>
                  <a:pt x="2210460" y="0"/>
                </a:lnTo>
                <a:lnTo>
                  <a:pt x="2210460" y="2767398"/>
                </a:lnTo>
                <a:lnTo>
                  <a:pt x="0" y="27673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1" name="TextBox 11"/>
          <p:cNvSpPr txBox="1"/>
          <p:nvPr/>
        </p:nvSpPr>
        <p:spPr>
          <a:xfrm>
            <a:off x="1926600" y="7611306"/>
            <a:ext cx="3353785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 was black.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767235" y="7611306"/>
            <a:ext cx="4656165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 was as black as the midnight sky.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309500" y="2632321"/>
            <a:ext cx="3353785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no simile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429273" y="2632321"/>
            <a:ext cx="3353785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-184304" y="1522976"/>
            <a:ext cx="18472304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Why might we choose to use a simile in our writing?  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4992755" y="8714925"/>
            <a:ext cx="8302489" cy="1455780"/>
            <a:chOff x="0" y="0"/>
            <a:chExt cx="11069986" cy="19410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07997" y="1801552"/>
            <a:ext cx="16951303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make our writing more exciting and help the reader to picture what they are reading about.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07997" y="4053205"/>
            <a:ext cx="16951303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we say ‘the tree was tall’, we have no idea how tall the tree is.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07997" y="5743575"/>
            <a:ext cx="16951303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However, if we say ‘the tree was as tall as a giraffe’ it helps us to understand just how tall the tree is.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07997" y="7776570"/>
            <a:ext cx="16951303" cy="165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Similarly if we say ‘he ran fast’, we don’t know how ‘fast’ he is running. However, saying ‘he ran fast like a cheetah’, tells the reader he was running extremely fast.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22820" y="3889333"/>
            <a:ext cx="13424421" cy="1992098"/>
            <a:chOff x="0" y="0"/>
            <a:chExt cx="3535650" cy="5246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35650" cy="524668"/>
            </a:xfrm>
            <a:custGeom>
              <a:avLst/>
              <a:gdLst/>
              <a:ahLst/>
              <a:cxnLst/>
              <a:rect l="l" t="t" r="r" b="b"/>
              <a:pathLst>
                <a:path w="3535650" h="524668">
                  <a:moveTo>
                    <a:pt x="29412" y="0"/>
                  </a:moveTo>
                  <a:lnTo>
                    <a:pt x="3506238" y="0"/>
                  </a:lnTo>
                  <a:cubicBezTo>
                    <a:pt x="3522482" y="0"/>
                    <a:pt x="3535650" y="13168"/>
                    <a:pt x="3535650" y="29412"/>
                  </a:cubicBezTo>
                  <a:lnTo>
                    <a:pt x="3535650" y="495256"/>
                  </a:lnTo>
                  <a:cubicBezTo>
                    <a:pt x="3535650" y="503056"/>
                    <a:pt x="3532551" y="510537"/>
                    <a:pt x="3527035" y="516053"/>
                  </a:cubicBezTo>
                  <a:cubicBezTo>
                    <a:pt x="3521520" y="521569"/>
                    <a:pt x="3514039" y="524668"/>
                    <a:pt x="3506238" y="524668"/>
                  </a:cubicBezTo>
                  <a:lnTo>
                    <a:pt x="29412" y="524668"/>
                  </a:lnTo>
                  <a:cubicBezTo>
                    <a:pt x="21611" y="524668"/>
                    <a:pt x="14130" y="521569"/>
                    <a:pt x="8615" y="516053"/>
                  </a:cubicBezTo>
                  <a:cubicBezTo>
                    <a:pt x="3099" y="510537"/>
                    <a:pt x="0" y="503056"/>
                    <a:pt x="0" y="495256"/>
                  </a:cubicBezTo>
                  <a:lnTo>
                    <a:pt x="0" y="29412"/>
                  </a:lnTo>
                  <a:cubicBezTo>
                    <a:pt x="0" y="21611"/>
                    <a:pt x="3099" y="14130"/>
                    <a:pt x="8615" y="8615"/>
                  </a:cubicBezTo>
                  <a:cubicBezTo>
                    <a:pt x="14130" y="3099"/>
                    <a:pt x="21611" y="0"/>
                    <a:pt x="2941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535650" cy="5627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5" name="Freeform 5"/>
          <p:cNvSpPr/>
          <p:nvPr/>
        </p:nvSpPr>
        <p:spPr>
          <a:xfrm>
            <a:off x="700499" y="2442914"/>
            <a:ext cx="3375140" cy="4228535"/>
          </a:xfrm>
          <a:custGeom>
            <a:avLst/>
            <a:gdLst/>
            <a:ahLst/>
            <a:cxnLst/>
            <a:rect l="l" t="t" r="r" b="b"/>
            <a:pathLst>
              <a:path w="3375140" h="4228535">
                <a:moveTo>
                  <a:pt x="0" y="0"/>
                </a:moveTo>
                <a:lnTo>
                  <a:pt x="3375140" y="0"/>
                </a:lnTo>
                <a:lnTo>
                  <a:pt x="3375140" y="4228535"/>
                </a:lnTo>
                <a:lnTo>
                  <a:pt x="0" y="42285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TextBox 6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79416" y="4509556"/>
            <a:ext cx="12911229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is a flower.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00647" y="1655571"/>
            <a:ext cx="17204656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Jamal has drawn a picture but he has spilt paint all over it.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0647" y="6880999"/>
            <a:ext cx="17204656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has written a sentence to describe the flower.  Does his sentence give enough detail to imagine what the flower looks like?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992755" y="8714925"/>
            <a:ext cx="8302489" cy="1455780"/>
            <a:chOff x="0" y="0"/>
            <a:chExt cx="11069986" cy="194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22820" y="3889333"/>
            <a:ext cx="13424421" cy="1992098"/>
            <a:chOff x="0" y="0"/>
            <a:chExt cx="3535650" cy="5246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35650" cy="524668"/>
            </a:xfrm>
            <a:custGeom>
              <a:avLst/>
              <a:gdLst/>
              <a:ahLst/>
              <a:cxnLst/>
              <a:rect l="l" t="t" r="r" b="b"/>
              <a:pathLst>
                <a:path w="3535650" h="524668">
                  <a:moveTo>
                    <a:pt x="29412" y="0"/>
                  </a:moveTo>
                  <a:lnTo>
                    <a:pt x="3506238" y="0"/>
                  </a:lnTo>
                  <a:cubicBezTo>
                    <a:pt x="3522482" y="0"/>
                    <a:pt x="3535650" y="13168"/>
                    <a:pt x="3535650" y="29412"/>
                  </a:cubicBezTo>
                  <a:lnTo>
                    <a:pt x="3535650" y="495256"/>
                  </a:lnTo>
                  <a:cubicBezTo>
                    <a:pt x="3535650" y="503056"/>
                    <a:pt x="3532551" y="510537"/>
                    <a:pt x="3527035" y="516053"/>
                  </a:cubicBezTo>
                  <a:cubicBezTo>
                    <a:pt x="3521520" y="521569"/>
                    <a:pt x="3514039" y="524668"/>
                    <a:pt x="3506238" y="524668"/>
                  </a:cubicBezTo>
                  <a:lnTo>
                    <a:pt x="29412" y="524668"/>
                  </a:lnTo>
                  <a:cubicBezTo>
                    <a:pt x="21611" y="524668"/>
                    <a:pt x="14130" y="521569"/>
                    <a:pt x="8615" y="516053"/>
                  </a:cubicBezTo>
                  <a:cubicBezTo>
                    <a:pt x="3099" y="510537"/>
                    <a:pt x="0" y="503056"/>
                    <a:pt x="0" y="495256"/>
                  </a:cubicBezTo>
                  <a:lnTo>
                    <a:pt x="0" y="29412"/>
                  </a:lnTo>
                  <a:cubicBezTo>
                    <a:pt x="0" y="21611"/>
                    <a:pt x="3099" y="14130"/>
                    <a:pt x="8615" y="8615"/>
                  </a:cubicBezTo>
                  <a:cubicBezTo>
                    <a:pt x="14130" y="3099"/>
                    <a:pt x="21611" y="0"/>
                    <a:pt x="2941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535650" cy="5627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5" name="Freeform 5"/>
          <p:cNvSpPr/>
          <p:nvPr/>
        </p:nvSpPr>
        <p:spPr>
          <a:xfrm>
            <a:off x="700499" y="2442914"/>
            <a:ext cx="3375140" cy="4228535"/>
          </a:xfrm>
          <a:custGeom>
            <a:avLst/>
            <a:gdLst/>
            <a:ahLst/>
            <a:cxnLst/>
            <a:rect l="l" t="t" r="r" b="b"/>
            <a:pathLst>
              <a:path w="3375140" h="4228535">
                <a:moveTo>
                  <a:pt x="0" y="0"/>
                </a:moveTo>
                <a:lnTo>
                  <a:pt x="3375140" y="0"/>
                </a:lnTo>
                <a:lnTo>
                  <a:pt x="3375140" y="4228535"/>
                </a:lnTo>
                <a:lnTo>
                  <a:pt x="0" y="42285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TextBox 6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36012" y="4509556"/>
            <a:ext cx="12911229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is a lovely, pretty flower which is as yellow as the sun.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00647" y="1655571"/>
            <a:ext cx="17204656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Safia has drawn a picture and also spilt paint over it.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0647" y="6880999"/>
            <a:ext cx="17204656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has also written a sentence which describes the picture.  Does her sentence give enough detail to imagine what the flower looks like?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992755" y="8714925"/>
            <a:ext cx="8302489" cy="1455780"/>
            <a:chOff x="0" y="0"/>
            <a:chExt cx="11069986" cy="194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22820" y="2361384"/>
            <a:ext cx="13424421" cy="1992098"/>
            <a:chOff x="0" y="0"/>
            <a:chExt cx="3535650" cy="5246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35650" cy="524668"/>
            </a:xfrm>
            <a:custGeom>
              <a:avLst/>
              <a:gdLst/>
              <a:ahLst/>
              <a:cxnLst/>
              <a:rect l="l" t="t" r="r" b="b"/>
              <a:pathLst>
                <a:path w="3535650" h="524668">
                  <a:moveTo>
                    <a:pt x="29412" y="0"/>
                  </a:moveTo>
                  <a:lnTo>
                    <a:pt x="3506238" y="0"/>
                  </a:lnTo>
                  <a:cubicBezTo>
                    <a:pt x="3522482" y="0"/>
                    <a:pt x="3535650" y="13168"/>
                    <a:pt x="3535650" y="29412"/>
                  </a:cubicBezTo>
                  <a:lnTo>
                    <a:pt x="3535650" y="495256"/>
                  </a:lnTo>
                  <a:cubicBezTo>
                    <a:pt x="3535650" y="503056"/>
                    <a:pt x="3532551" y="510537"/>
                    <a:pt x="3527035" y="516053"/>
                  </a:cubicBezTo>
                  <a:cubicBezTo>
                    <a:pt x="3521520" y="521569"/>
                    <a:pt x="3514039" y="524668"/>
                    <a:pt x="3506238" y="524668"/>
                  </a:cubicBezTo>
                  <a:lnTo>
                    <a:pt x="29412" y="524668"/>
                  </a:lnTo>
                  <a:cubicBezTo>
                    <a:pt x="21611" y="524668"/>
                    <a:pt x="14130" y="521569"/>
                    <a:pt x="8615" y="516053"/>
                  </a:cubicBezTo>
                  <a:cubicBezTo>
                    <a:pt x="3099" y="510537"/>
                    <a:pt x="0" y="503056"/>
                    <a:pt x="0" y="495256"/>
                  </a:cubicBezTo>
                  <a:lnTo>
                    <a:pt x="0" y="29412"/>
                  </a:lnTo>
                  <a:cubicBezTo>
                    <a:pt x="0" y="21611"/>
                    <a:pt x="3099" y="14130"/>
                    <a:pt x="8615" y="8615"/>
                  </a:cubicBezTo>
                  <a:cubicBezTo>
                    <a:pt x="14130" y="3099"/>
                    <a:pt x="21611" y="0"/>
                    <a:pt x="2941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535650" cy="5627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5" name="Freeform 5"/>
          <p:cNvSpPr/>
          <p:nvPr/>
        </p:nvSpPr>
        <p:spPr>
          <a:xfrm>
            <a:off x="700499" y="914965"/>
            <a:ext cx="3375140" cy="4228535"/>
          </a:xfrm>
          <a:custGeom>
            <a:avLst/>
            <a:gdLst/>
            <a:ahLst/>
            <a:cxnLst/>
            <a:rect l="l" t="t" r="r" b="b"/>
            <a:pathLst>
              <a:path w="3375140" h="4228535">
                <a:moveTo>
                  <a:pt x="0" y="0"/>
                </a:moveTo>
                <a:lnTo>
                  <a:pt x="3375140" y="0"/>
                </a:lnTo>
                <a:lnTo>
                  <a:pt x="3375140" y="4228535"/>
                </a:lnTo>
                <a:lnTo>
                  <a:pt x="0" y="42285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TextBox 6"/>
          <p:cNvSpPr txBox="1"/>
          <p:nvPr/>
        </p:nvSpPr>
        <p:spPr>
          <a:xfrm>
            <a:off x="3479416" y="2981608"/>
            <a:ext cx="12911229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is a flower.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3222820" y="5175654"/>
            <a:ext cx="13424421" cy="1992098"/>
            <a:chOff x="0" y="0"/>
            <a:chExt cx="3535650" cy="52466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535650" cy="524668"/>
            </a:xfrm>
            <a:custGeom>
              <a:avLst/>
              <a:gdLst/>
              <a:ahLst/>
              <a:cxnLst/>
              <a:rect l="l" t="t" r="r" b="b"/>
              <a:pathLst>
                <a:path w="3535650" h="524668">
                  <a:moveTo>
                    <a:pt x="29412" y="0"/>
                  </a:moveTo>
                  <a:lnTo>
                    <a:pt x="3506238" y="0"/>
                  </a:lnTo>
                  <a:cubicBezTo>
                    <a:pt x="3522482" y="0"/>
                    <a:pt x="3535650" y="13168"/>
                    <a:pt x="3535650" y="29412"/>
                  </a:cubicBezTo>
                  <a:lnTo>
                    <a:pt x="3535650" y="495256"/>
                  </a:lnTo>
                  <a:cubicBezTo>
                    <a:pt x="3535650" y="503056"/>
                    <a:pt x="3532551" y="510537"/>
                    <a:pt x="3527035" y="516053"/>
                  </a:cubicBezTo>
                  <a:cubicBezTo>
                    <a:pt x="3521520" y="521569"/>
                    <a:pt x="3514039" y="524668"/>
                    <a:pt x="3506238" y="524668"/>
                  </a:cubicBezTo>
                  <a:lnTo>
                    <a:pt x="29412" y="524668"/>
                  </a:lnTo>
                  <a:cubicBezTo>
                    <a:pt x="21611" y="524668"/>
                    <a:pt x="14130" y="521569"/>
                    <a:pt x="8615" y="516053"/>
                  </a:cubicBezTo>
                  <a:cubicBezTo>
                    <a:pt x="3099" y="510537"/>
                    <a:pt x="0" y="503056"/>
                    <a:pt x="0" y="495256"/>
                  </a:cubicBezTo>
                  <a:lnTo>
                    <a:pt x="0" y="29412"/>
                  </a:lnTo>
                  <a:cubicBezTo>
                    <a:pt x="0" y="21611"/>
                    <a:pt x="3099" y="14130"/>
                    <a:pt x="8615" y="8615"/>
                  </a:cubicBezTo>
                  <a:cubicBezTo>
                    <a:pt x="14130" y="3099"/>
                    <a:pt x="21611" y="0"/>
                    <a:pt x="2941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3535650" cy="5627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11" name="Freeform 11"/>
          <p:cNvSpPr/>
          <p:nvPr/>
        </p:nvSpPr>
        <p:spPr>
          <a:xfrm>
            <a:off x="700499" y="3729235"/>
            <a:ext cx="3375140" cy="4228535"/>
          </a:xfrm>
          <a:custGeom>
            <a:avLst/>
            <a:gdLst/>
            <a:ahLst/>
            <a:cxnLst/>
            <a:rect l="l" t="t" r="r" b="b"/>
            <a:pathLst>
              <a:path w="3375140" h="4228535">
                <a:moveTo>
                  <a:pt x="0" y="0"/>
                </a:moveTo>
                <a:lnTo>
                  <a:pt x="3375140" y="0"/>
                </a:lnTo>
                <a:lnTo>
                  <a:pt x="3375140" y="4228535"/>
                </a:lnTo>
                <a:lnTo>
                  <a:pt x="0" y="42285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2" name="TextBox 12"/>
          <p:cNvSpPr txBox="1"/>
          <p:nvPr/>
        </p:nvSpPr>
        <p:spPr>
          <a:xfrm>
            <a:off x="3736012" y="5795878"/>
            <a:ext cx="12911229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is a lovely, pretty flower which is as yellow as the sun.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14350" y="8129220"/>
            <a:ext cx="17259300" cy="165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Safia's sentence makes it easier to understand what the picture looks like because she has used adjectives (lovely, pretty) and a simile (as yellow as the sun) which describes the picture.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68939" y="47775"/>
            <a:ext cx="9150122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0002" y="1439611"/>
            <a:ext cx="17887995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Complete these sentences by finishing the simile. </a:t>
            </a:r>
          </a:p>
        </p:txBody>
      </p:sp>
      <p:sp>
        <p:nvSpPr>
          <p:cNvPr id="4" name="Freeform 4"/>
          <p:cNvSpPr/>
          <p:nvPr/>
        </p:nvSpPr>
        <p:spPr>
          <a:xfrm>
            <a:off x="200002" y="2379185"/>
            <a:ext cx="1884856" cy="2291618"/>
          </a:xfrm>
          <a:custGeom>
            <a:avLst/>
            <a:gdLst/>
            <a:ahLst/>
            <a:cxnLst/>
            <a:rect l="l" t="t" r="r" b="b"/>
            <a:pathLst>
              <a:path w="1884856" h="2291618">
                <a:moveTo>
                  <a:pt x="0" y="0"/>
                </a:moveTo>
                <a:lnTo>
                  <a:pt x="1884856" y="0"/>
                </a:lnTo>
                <a:lnTo>
                  <a:pt x="1884856" y="2291618"/>
                </a:lnTo>
                <a:lnTo>
                  <a:pt x="0" y="22916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5" name="Freeform 5"/>
          <p:cNvSpPr/>
          <p:nvPr/>
        </p:nvSpPr>
        <p:spPr>
          <a:xfrm>
            <a:off x="200002" y="5082057"/>
            <a:ext cx="1884856" cy="1861295"/>
          </a:xfrm>
          <a:custGeom>
            <a:avLst/>
            <a:gdLst/>
            <a:ahLst/>
            <a:cxnLst/>
            <a:rect l="l" t="t" r="r" b="b"/>
            <a:pathLst>
              <a:path w="1884856" h="1861295">
                <a:moveTo>
                  <a:pt x="0" y="0"/>
                </a:moveTo>
                <a:lnTo>
                  <a:pt x="1884856" y="0"/>
                </a:lnTo>
                <a:lnTo>
                  <a:pt x="1884856" y="1861295"/>
                </a:lnTo>
                <a:lnTo>
                  <a:pt x="0" y="18612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Freeform 6"/>
          <p:cNvSpPr/>
          <p:nvPr/>
        </p:nvSpPr>
        <p:spPr>
          <a:xfrm>
            <a:off x="326561" y="7352927"/>
            <a:ext cx="1631739" cy="2306345"/>
          </a:xfrm>
          <a:custGeom>
            <a:avLst/>
            <a:gdLst/>
            <a:ahLst/>
            <a:cxnLst/>
            <a:rect l="l" t="t" r="r" b="b"/>
            <a:pathLst>
              <a:path w="1631739" h="2306345">
                <a:moveTo>
                  <a:pt x="0" y="0"/>
                </a:moveTo>
                <a:lnTo>
                  <a:pt x="1631739" y="0"/>
                </a:lnTo>
                <a:lnTo>
                  <a:pt x="1631739" y="2306345"/>
                </a:lnTo>
                <a:lnTo>
                  <a:pt x="0" y="230634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7" name="TextBox 7"/>
          <p:cNvSpPr txBox="1"/>
          <p:nvPr/>
        </p:nvSpPr>
        <p:spPr>
          <a:xfrm>
            <a:off x="2565559" y="3237022"/>
            <a:ext cx="1652082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cat’s fur is as soft as.....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565559" y="5724732"/>
            <a:ext cx="1652082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 fingernail was as sharp as ....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65559" y="8415227"/>
            <a:ext cx="1652082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ran like....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603</Words>
  <Application>Microsoft Macintosh PowerPoint</Application>
  <PresentationFormat>Custom</PresentationFormat>
  <Paragraphs>64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Playwrite US Modern</vt:lpstr>
      <vt:lpstr>Calibri</vt:lpstr>
      <vt:lpstr>Arial</vt:lpstr>
      <vt:lpstr>6_Office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Similes</dc:title>
  <cp:lastModifiedBy>Alice Sewell</cp:lastModifiedBy>
  <cp:revision>4</cp:revision>
  <dcterms:created xsi:type="dcterms:W3CDTF">2006-08-16T00:00:00Z</dcterms:created>
  <dcterms:modified xsi:type="dcterms:W3CDTF">2025-09-13T12:27:51Z</dcterms:modified>
  <dc:identifier>DAFio5-S0ZM</dc:identifier>
</cp:coreProperties>
</file>