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  <p:sldMasterId id="2147483673" r:id="rId2"/>
  </p:sldMasterIdLst>
  <p:notesMasterIdLst>
    <p:notesMasterId r:id="rId16"/>
  </p:notesMasterIdLst>
  <p:sldIdLst>
    <p:sldId id="256" r:id="rId3"/>
    <p:sldId id="257" r:id="rId4"/>
    <p:sldId id="270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</p:sldIdLst>
  <p:sldSz cx="18288000" cy="10287000"/>
  <p:notesSz cx="6858000" cy="9144000"/>
  <p:embeddedFontLst>
    <p:embeddedFont>
      <p:font typeface="Playwrite US Modern" pitchFamily="2" charset="0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6" autoAdjust="0"/>
    <p:restoredTop sz="94684" autoAdjust="0"/>
  </p:normalViewPr>
  <p:slideViewPr>
    <p:cSldViewPr>
      <p:cViewPr varScale="1">
        <p:scale>
          <a:sx n="70" d="100"/>
          <a:sy n="70" d="100"/>
        </p:scale>
        <p:origin x="600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1.fntdata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F22CB1-1522-CE4F-8CFF-C138841B0CD0}" type="datetimeFigureOut">
              <a:rPr lang="en-GB" smtClean="0"/>
              <a:t>12/09/2025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D193EE-C822-B049-88FB-2C42DADD7A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022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D193EE-C822-B049-88FB-2C42DADD7A6D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2034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288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071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7498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2814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1130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7688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725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9225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3492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1682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083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9538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9371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6458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5575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2459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862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575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26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055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409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086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531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390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A group of colorful objects&#10;&#10;Description automatically generated">
            <a:extLst>
              <a:ext uri="{FF2B5EF4-FFF2-40B4-BE49-F238E27FC236}">
                <a16:creationId xmlns:a16="http://schemas.microsoft.com/office/drawing/2014/main" id="{39DAE95B-DBCE-6393-2A8F-07803811ACD7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19"/>
            <a:ext cx="1828800" cy="753856"/>
          </a:xfrm>
          <a:prstGeom prst="rect">
            <a:avLst/>
          </a:prstGeom>
        </p:spPr>
      </p:pic>
      <p:sp>
        <p:nvSpPr>
          <p:cNvPr id="7" name="TextBox 3">
            <a:extLst>
              <a:ext uri="{FF2B5EF4-FFF2-40B4-BE49-F238E27FC236}">
                <a16:creationId xmlns:a16="http://schemas.microsoft.com/office/drawing/2014/main" id="{D3BA3DB6-BF25-B084-32D4-D43DDC5D2A7A}"/>
              </a:ext>
            </a:extLst>
          </p:cNvPr>
          <p:cNvSpPr txBox="1"/>
          <p:nvPr userDrawn="1"/>
        </p:nvSpPr>
        <p:spPr>
          <a:xfrm>
            <a:off x="13868400" y="9805019"/>
            <a:ext cx="6136640" cy="4743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1100" u="none" dirty="0">
                <a:solidFill>
                  <a:schemeClr val="bg1">
                    <a:lumMod val="75000"/>
                  </a:schemeClr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Easy Education Grammar</a:t>
            </a:r>
          </a:p>
        </p:txBody>
      </p:sp>
    </p:spTree>
    <p:extLst>
      <p:ext uri="{BB962C8B-B14F-4D97-AF65-F5344CB8AC3E}">
        <p14:creationId xmlns:p14="http://schemas.microsoft.com/office/powerpoint/2010/main" val="790825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D3BA3DB6-BF25-B084-32D4-D43DDC5D2A7A}"/>
              </a:ext>
            </a:extLst>
          </p:cNvPr>
          <p:cNvSpPr txBox="1"/>
          <p:nvPr userDrawn="1"/>
        </p:nvSpPr>
        <p:spPr>
          <a:xfrm>
            <a:off x="13868400" y="9805019"/>
            <a:ext cx="6136640" cy="4743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1100" u="none" dirty="0">
                <a:solidFill>
                  <a:schemeClr val="bg1">
                    <a:lumMod val="75000"/>
                  </a:schemeClr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Easy Education Grammar</a:t>
            </a:r>
          </a:p>
        </p:txBody>
      </p:sp>
    </p:spTree>
    <p:extLst>
      <p:ext uri="{BB962C8B-B14F-4D97-AF65-F5344CB8AC3E}">
        <p14:creationId xmlns:p14="http://schemas.microsoft.com/office/powerpoint/2010/main" val="129592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648200" y="2705100"/>
            <a:ext cx="9415611" cy="22130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199"/>
              </a:lnSpc>
              <a:spcBef>
                <a:spcPct val="0"/>
              </a:spcBef>
            </a:pPr>
            <a:r>
              <a:rPr lang="en-US" sz="12999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Statements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285347" y="6877493"/>
            <a:ext cx="15707296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To write statements.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22335" y="1183207"/>
            <a:ext cx="7396353" cy="8229600"/>
          </a:xfrm>
          <a:custGeom>
            <a:avLst/>
            <a:gdLst/>
            <a:ahLst/>
            <a:cxnLst/>
            <a:rect l="l" t="t" r="r" b="b"/>
            <a:pathLst>
              <a:path w="7396353" h="8229600">
                <a:moveTo>
                  <a:pt x="0" y="0"/>
                </a:moveTo>
                <a:lnTo>
                  <a:pt x="7396353" y="0"/>
                </a:lnTo>
                <a:lnTo>
                  <a:pt x="7396353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/>
          <p:nvPr/>
        </p:nvSpPr>
        <p:spPr>
          <a:xfrm>
            <a:off x="8631030" y="2446688"/>
            <a:ext cx="9224201" cy="61479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79"/>
              </a:lnSpc>
              <a:spcBef>
                <a:spcPct val="0"/>
              </a:spcBef>
            </a:pPr>
            <a:r>
              <a:rPr lang="en-US" sz="3199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Write some statements about what you can see in this picture </a:t>
            </a:r>
          </a:p>
          <a:p>
            <a:pPr algn="l">
              <a:lnSpc>
                <a:spcPts val="4479"/>
              </a:lnSpc>
              <a:spcBef>
                <a:spcPct val="0"/>
              </a:spcBef>
            </a:pPr>
            <a:endParaRPr lang="en-US" sz="3199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79"/>
              </a:lnSpc>
              <a:spcBef>
                <a:spcPct val="0"/>
              </a:spcBef>
            </a:pPr>
            <a:endParaRPr lang="en-US" sz="3199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79"/>
              </a:lnSpc>
              <a:spcBef>
                <a:spcPct val="0"/>
              </a:spcBef>
            </a:pPr>
            <a:r>
              <a:rPr lang="en-US" sz="3199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“The girl is on the slide.”</a:t>
            </a:r>
          </a:p>
          <a:p>
            <a:pPr algn="l">
              <a:lnSpc>
                <a:spcPts val="4479"/>
              </a:lnSpc>
              <a:spcBef>
                <a:spcPct val="0"/>
              </a:spcBef>
            </a:pPr>
            <a:endParaRPr lang="en-US" sz="3199">
              <a:solidFill>
                <a:srgbClr val="00BF63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79"/>
              </a:lnSpc>
              <a:spcBef>
                <a:spcPct val="0"/>
              </a:spcBef>
            </a:pPr>
            <a:r>
              <a:rPr lang="en-US" sz="3199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</a:t>
            </a:r>
          </a:p>
          <a:p>
            <a:pPr algn="l">
              <a:lnSpc>
                <a:spcPts val="4479"/>
              </a:lnSpc>
              <a:spcBef>
                <a:spcPct val="0"/>
              </a:spcBef>
            </a:pPr>
            <a:r>
              <a:rPr lang="en-US" sz="3199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Can you include some adjectives?</a:t>
            </a:r>
          </a:p>
          <a:p>
            <a:pPr algn="l">
              <a:lnSpc>
                <a:spcPts val="4479"/>
              </a:lnSpc>
              <a:spcBef>
                <a:spcPct val="0"/>
              </a:spcBef>
            </a:pPr>
            <a:endParaRPr lang="en-US" sz="3199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79"/>
              </a:lnSpc>
              <a:spcBef>
                <a:spcPct val="0"/>
              </a:spcBef>
            </a:pPr>
            <a:endParaRPr lang="en-US" sz="3199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79"/>
              </a:lnSpc>
              <a:spcBef>
                <a:spcPct val="0"/>
              </a:spcBef>
            </a:pPr>
            <a:r>
              <a:rPr lang="en-US" sz="3199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“The cheerful girl is on the yellow slide.”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Statements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Statements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203449" y="3631148"/>
            <a:ext cx="5338883" cy="1512352"/>
            <a:chOff x="0" y="0"/>
            <a:chExt cx="1406126" cy="39831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06126" cy="398315"/>
            </a:xfrm>
            <a:custGeom>
              <a:avLst/>
              <a:gdLst/>
              <a:ahLst/>
              <a:cxnLst/>
              <a:rect l="l" t="t" r="r" b="b"/>
              <a:pathLst>
                <a:path w="1406126" h="398315">
                  <a:moveTo>
                    <a:pt x="73955" y="0"/>
                  </a:moveTo>
                  <a:lnTo>
                    <a:pt x="1332170" y="0"/>
                  </a:lnTo>
                  <a:cubicBezTo>
                    <a:pt x="1351785" y="0"/>
                    <a:pt x="1370595" y="7792"/>
                    <a:pt x="1384465" y="21661"/>
                  </a:cubicBezTo>
                  <a:cubicBezTo>
                    <a:pt x="1398334" y="35530"/>
                    <a:pt x="1406126" y="54341"/>
                    <a:pt x="1406126" y="73955"/>
                  </a:cubicBezTo>
                  <a:lnTo>
                    <a:pt x="1406126" y="324360"/>
                  </a:lnTo>
                  <a:cubicBezTo>
                    <a:pt x="1406126" y="343974"/>
                    <a:pt x="1398334" y="362785"/>
                    <a:pt x="1384465" y="376654"/>
                  </a:cubicBezTo>
                  <a:cubicBezTo>
                    <a:pt x="1370595" y="390523"/>
                    <a:pt x="1351785" y="398315"/>
                    <a:pt x="1332170" y="398315"/>
                  </a:cubicBezTo>
                  <a:lnTo>
                    <a:pt x="73955" y="398315"/>
                  </a:lnTo>
                  <a:cubicBezTo>
                    <a:pt x="54341" y="398315"/>
                    <a:pt x="35530" y="390523"/>
                    <a:pt x="21661" y="376654"/>
                  </a:cubicBezTo>
                  <a:cubicBezTo>
                    <a:pt x="7792" y="362785"/>
                    <a:pt x="0" y="343974"/>
                    <a:pt x="0" y="324360"/>
                  </a:cubicBezTo>
                  <a:lnTo>
                    <a:pt x="0" y="73955"/>
                  </a:lnTo>
                  <a:cubicBezTo>
                    <a:pt x="0" y="54341"/>
                    <a:pt x="7792" y="35530"/>
                    <a:pt x="21661" y="21661"/>
                  </a:cubicBezTo>
                  <a:cubicBezTo>
                    <a:pt x="35530" y="7792"/>
                    <a:pt x="54341" y="0"/>
                    <a:pt x="7395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406126" cy="4364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203449" y="3818378"/>
            <a:ext cx="5338883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wud like to go to the park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6473335" y="3631148"/>
            <a:ext cx="5338883" cy="1512352"/>
            <a:chOff x="0" y="0"/>
            <a:chExt cx="1406126" cy="39831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406126" cy="398315"/>
            </a:xfrm>
            <a:custGeom>
              <a:avLst/>
              <a:gdLst/>
              <a:ahLst/>
              <a:cxnLst/>
              <a:rect l="l" t="t" r="r" b="b"/>
              <a:pathLst>
                <a:path w="1406126" h="398315">
                  <a:moveTo>
                    <a:pt x="73955" y="0"/>
                  </a:moveTo>
                  <a:lnTo>
                    <a:pt x="1332170" y="0"/>
                  </a:lnTo>
                  <a:cubicBezTo>
                    <a:pt x="1351785" y="0"/>
                    <a:pt x="1370595" y="7792"/>
                    <a:pt x="1384465" y="21661"/>
                  </a:cubicBezTo>
                  <a:cubicBezTo>
                    <a:pt x="1398334" y="35530"/>
                    <a:pt x="1406126" y="54341"/>
                    <a:pt x="1406126" y="73955"/>
                  </a:cubicBezTo>
                  <a:lnTo>
                    <a:pt x="1406126" y="324360"/>
                  </a:lnTo>
                  <a:cubicBezTo>
                    <a:pt x="1406126" y="343974"/>
                    <a:pt x="1398334" y="362785"/>
                    <a:pt x="1384465" y="376654"/>
                  </a:cubicBezTo>
                  <a:cubicBezTo>
                    <a:pt x="1370595" y="390523"/>
                    <a:pt x="1351785" y="398315"/>
                    <a:pt x="1332170" y="398315"/>
                  </a:cubicBezTo>
                  <a:lnTo>
                    <a:pt x="73955" y="398315"/>
                  </a:lnTo>
                  <a:cubicBezTo>
                    <a:pt x="54341" y="398315"/>
                    <a:pt x="35530" y="390523"/>
                    <a:pt x="21661" y="376654"/>
                  </a:cubicBezTo>
                  <a:cubicBezTo>
                    <a:pt x="7792" y="362785"/>
                    <a:pt x="0" y="343974"/>
                    <a:pt x="0" y="324360"/>
                  </a:cubicBezTo>
                  <a:lnTo>
                    <a:pt x="0" y="73955"/>
                  </a:lnTo>
                  <a:cubicBezTo>
                    <a:pt x="0" y="54341"/>
                    <a:pt x="7792" y="35530"/>
                    <a:pt x="21661" y="21661"/>
                  </a:cubicBezTo>
                  <a:cubicBezTo>
                    <a:pt x="35530" y="7792"/>
                    <a:pt x="54341" y="0"/>
                    <a:pt x="7395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1406126" cy="4364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6473335" y="4087604"/>
            <a:ext cx="5338883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 is tired 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12743220" y="3631148"/>
            <a:ext cx="5338883" cy="1512352"/>
            <a:chOff x="0" y="0"/>
            <a:chExt cx="1406126" cy="39831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406126" cy="398315"/>
            </a:xfrm>
            <a:custGeom>
              <a:avLst/>
              <a:gdLst/>
              <a:ahLst/>
              <a:cxnLst/>
              <a:rect l="l" t="t" r="r" b="b"/>
              <a:pathLst>
                <a:path w="1406126" h="398315">
                  <a:moveTo>
                    <a:pt x="73955" y="0"/>
                  </a:moveTo>
                  <a:lnTo>
                    <a:pt x="1332170" y="0"/>
                  </a:lnTo>
                  <a:cubicBezTo>
                    <a:pt x="1351785" y="0"/>
                    <a:pt x="1370595" y="7792"/>
                    <a:pt x="1384465" y="21661"/>
                  </a:cubicBezTo>
                  <a:cubicBezTo>
                    <a:pt x="1398334" y="35530"/>
                    <a:pt x="1406126" y="54341"/>
                    <a:pt x="1406126" y="73955"/>
                  </a:cubicBezTo>
                  <a:lnTo>
                    <a:pt x="1406126" y="324360"/>
                  </a:lnTo>
                  <a:cubicBezTo>
                    <a:pt x="1406126" y="343974"/>
                    <a:pt x="1398334" y="362785"/>
                    <a:pt x="1384465" y="376654"/>
                  </a:cubicBezTo>
                  <a:cubicBezTo>
                    <a:pt x="1370595" y="390523"/>
                    <a:pt x="1351785" y="398315"/>
                    <a:pt x="1332170" y="398315"/>
                  </a:cubicBezTo>
                  <a:lnTo>
                    <a:pt x="73955" y="398315"/>
                  </a:lnTo>
                  <a:cubicBezTo>
                    <a:pt x="54341" y="398315"/>
                    <a:pt x="35530" y="390523"/>
                    <a:pt x="21661" y="376654"/>
                  </a:cubicBezTo>
                  <a:cubicBezTo>
                    <a:pt x="7792" y="362785"/>
                    <a:pt x="0" y="343974"/>
                    <a:pt x="0" y="324360"/>
                  </a:cubicBezTo>
                  <a:lnTo>
                    <a:pt x="0" y="73955"/>
                  </a:lnTo>
                  <a:cubicBezTo>
                    <a:pt x="0" y="54341"/>
                    <a:pt x="7792" y="35530"/>
                    <a:pt x="21661" y="21661"/>
                  </a:cubicBezTo>
                  <a:cubicBezTo>
                    <a:pt x="35530" y="7792"/>
                    <a:pt x="54341" y="0"/>
                    <a:pt x="7395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1406126" cy="4364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12745668" y="4099358"/>
            <a:ext cx="5338883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it is cold?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0" y="1648985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statements below are incorrect. Rewrite them so they are correct.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0" y="9414733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  <p:sp>
        <p:nvSpPr>
          <p:cNvPr id="17" name="Freeform 17"/>
          <p:cNvSpPr/>
          <p:nvPr/>
        </p:nvSpPr>
        <p:spPr>
          <a:xfrm>
            <a:off x="8071735" y="7424727"/>
            <a:ext cx="2144529" cy="1833573"/>
          </a:xfrm>
          <a:custGeom>
            <a:avLst/>
            <a:gdLst/>
            <a:ahLst/>
            <a:cxnLst/>
            <a:rect l="l" t="t" r="r" b="b"/>
            <a:pathLst>
              <a:path w="2144529" h="1833573">
                <a:moveTo>
                  <a:pt x="0" y="0"/>
                </a:moveTo>
                <a:lnTo>
                  <a:pt x="2144530" y="0"/>
                </a:lnTo>
                <a:lnTo>
                  <a:pt x="2144530" y="1833573"/>
                </a:lnTo>
                <a:lnTo>
                  <a:pt x="0" y="183357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Statements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203449" y="3631148"/>
            <a:ext cx="5338883" cy="1512352"/>
            <a:chOff x="0" y="0"/>
            <a:chExt cx="1406126" cy="39831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06126" cy="398315"/>
            </a:xfrm>
            <a:custGeom>
              <a:avLst/>
              <a:gdLst/>
              <a:ahLst/>
              <a:cxnLst/>
              <a:rect l="l" t="t" r="r" b="b"/>
              <a:pathLst>
                <a:path w="1406126" h="398315">
                  <a:moveTo>
                    <a:pt x="73955" y="0"/>
                  </a:moveTo>
                  <a:lnTo>
                    <a:pt x="1332170" y="0"/>
                  </a:lnTo>
                  <a:cubicBezTo>
                    <a:pt x="1351785" y="0"/>
                    <a:pt x="1370595" y="7792"/>
                    <a:pt x="1384465" y="21661"/>
                  </a:cubicBezTo>
                  <a:cubicBezTo>
                    <a:pt x="1398334" y="35530"/>
                    <a:pt x="1406126" y="54341"/>
                    <a:pt x="1406126" y="73955"/>
                  </a:cubicBezTo>
                  <a:lnTo>
                    <a:pt x="1406126" y="324360"/>
                  </a:lnTo>
                  <a:cubicBezTo>
                    <a:pt x="1406126" y="343974"/>
                    <a:pt x="1398334" y="362785"/>
                    <a:pt x="1384465" y="376654"/>
                  </a:cubicBezTo>
                  <a:cubicBezTo>
                    <a:pt x="1370595" y="390523"/>
                    <a:pt x="1351785" y="398315"/>
                    <a:pt x="1332170" y="398315"/>
                  </a:cubicBezTo>
                  <a:lnTo>
                    <a:pt x="73955" y="398315"/>
                  </a:lnTo>
                  <a:cubicBezTo>
                    <a:pt x="54341" y="398315"/>
                    <a:pt x="35530" y="390523"/>
                    <a:pt x="21661" y="376654"/>
                  </a:cubicBezTo>
                  <a:cubicBezTo>
                    <a:pt x="7792" y="362785"/>
                    <a:pt x="0" y="343974"/>
                    <a:pt x="0" y="324360"/>
                  </a:cubicBezTo>
                  <a:lnTo>
                    <a:pt x="0" y="73955"/>
                  </a:lnTo>
                  <a:cubicBezTo>
                    <a:pt x="0" y="54341"/>
                    <a:pt x="7792" y="35530"/>
                    <a:pt x="21661" y="21661"/>
                  </a:cubicBezTo>
                  <a:cubicBezTo>
                    <a:pt x="35530" y="7792"/>
                    <a:pt x="54341" y="0"/>
                    <a:pt x="7395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406126" cy="4364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203449" y="3818378"/>
            <a:ext cx="5338883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wud like to go to the park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6473335" y="3631148"/>
            <a:ext cx="5338883" cy="1512352"/>
            <a:chOff x="0" y="0"/>
            <a:chExt cx="1406126" cy="39831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406126" cy="398315"/>
            </a:xfrm>
            <a:custGeom>
              <a:avLst/>
              <a:gdLst/>
              <a:ahLst/>
              <a:cxnLst/>
              <a:rect l="l" t="t" r="r" b="b"/>
              <a:pathLst>
                <a:path w="1406126" h="398315">
                  <a:moveTo>
                    <a:pt x="73955" y="0"/>
                  </a:moveTo>
                  <a:lnTo>
                    <a:pt x="1332170" y="0"/>
                  </a:lnTo>
                  <a:cubicBezTo>
                    <a:pt x="1351785" y="0"/>
                    <a:pt x="1370595" y="7792"/>
                    <a:pt x="1384465" y="21661"/>
                  </a:cubicBezTo>
                  <a:cubicBezTo>
                    <a:pt x="1398334" y="35530"/>
                    <a:pt x="1406126" y="54341"/>
                    <a:pt x="1406126" y="73955"/>
                  </a:cubicBezTo>
                  <a:lnTo>
                    <a:pt x="1406126" y="324360"/>
                  </a:lnTo>
                  <a:cubicBezTo>
                    <a:pt x="1406126" y="343974"/>
                    <a:pt x="1398334" y="362785"/>
                    <a:pt x="1384465" y="376654"/>
                  </a:cubicBezTo>
                  <a:cubicBezTo>
                    <a:pt x="1370595" y="390523"/>
                    <a:pt x="1351785" y="398315"/>
                    <a:pt x="1332170" y="398315"/>
                  </a:cubicBezTo>
                  <a:lnTo>
                    <a:pt x="73955" y="398315"/>
                  </a:lnTo>
                  <a:cubicBezTo>
                    <a:pt x="54341" y="398315"/>
                    <a:pt x="35530" y="390523"/>
                    <a:pt x="21661" y="376654"/>
                  </a:cubicBezTo>
                  <a:cubicBezTo>
                    <a:pt x="7792" y="362785"/>
                    <a:pt x="0" y="343974"/>
                    <a:pt x="0" y="324360"/>
                  </a:cubicBezTo>
                  <a:lnTo>
                    <a:pt x="0" y="73955"/>
                  </a:lnTo>
                  <a:cubicBezTo>
                    <a:pt x="0" y="54341"/>
                    <a:pt x="7792" y="35530"/>
                    <a:pt x="21661" y="21661"/>
                  </a:cubicBezTo>
                  <a:cubicBezTo>
                    <a:pt x="35530" y="7792"/>
                    <a:pt x="54341" y="0"/>
                    <a:pt x="7395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1406126" cy="4364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6473335" y="4087604"/>
            <a:ext cx="5338883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 is tired 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12743220" y="3631148"/>
            <a:ext cx="5338883" cy="1512352"/>
            <a:chOff x="0" y="0"/>
            <a:chExt cx="1406126" cy="39831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406126" cy="398315"/>
            </a:xfrm>
            <a:custGeom>
              <a:avLst/>
              <a:gdLst/>
              <a:ahLst/>
              <a:cxnLst/>
              <a:rect l="l" t="t" r="r" b="b"/>
              <a:pathLst>
                <a:path w="1406126" h="398315">
                  <a:moveTo>
                    <a:pt x="73955" y="0"/>
                  </a:moveTo>
                  <a:lnTo>
                    <a:pt x="1332170" y="0"/>
                  </a:lnTo>
                  <a:cubicBezTo>
                    <a:pt x="1351785" y="0"/>
                    <a:pt x="1370595" y="7792"/>
                    <a:pt x="1384465" y="21661"/>
                  </a:cubicBezTo>
                  <a:cubicBezTo>
                    <a:pt x="1398334" y="35530"/>
                    <a:pt x="1406126" y="54341"/>
                    <a:pt x="1406126" y="73955"/>
                  </a:cubicBezTo>
                  <a:lnTo>
                    <a:pt x="1406126" y="324360"/>
                  </a:lnTo>
                  <a:cubicBezTo>
                    <a:pt x="1406126" y="343974"/>
                    <a:pt x="1398334" y="362785"/>
                    <a:pt x="1384465" y="376654"/>
                  </a:cubicBezTo>
                  <a:cubicBezTo>
                    <a:pt x="1370595" y="390523"/>
                    <a:pt x="1351785" y="398315"/>
                    <a:pt x="1332170" y="398315"/>
                  </a:cubicBezTo>
                  <a:lnTo>
                    <a:pt x="73955" y="398315"/>
                  </a:lnTo>
                  <a:cubicBezTo>
                    <a:pt x="54341" y="398315"/>
                    <a:pt x="35530" y="390523"/>
                    <a:pt x="21661" y="376654"/>
                  </a:cubicBezTo>
                  <a:cubicBezTo>
                    <a:pt x="7792" y="362785"/>
                    <a:pt x="0" y="343974"/>
                    <a:pt x="0" y="324360"/>
                  </a:cubicBezTo>
                  <a:lnTo>
                    <a:pt x="0" y="73955"/>
                  </a:lnTo>
                  <a:cubicBezTo>
                    <a:pt x="0" y="54341"/>
                    <a:pt x="7792" y="35530"/>
                    <a:pt x="21661" y="21661"/>
                  </a:cubicBezTo>
                  <a:cubicBezTo>
                    <a:pt x="35530" y="7792"/>
                    <a:pt x="54341" y="0"/>
                    <a:pt x="7395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1406126" cy="4364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12745668" y="4099358"/>
            <a:ext cx="5338883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it is cold?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0" y="1648985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statements below are incorrect. Rewrite them so they are correct.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03449" y="5364193"/>
            <a:ext cx="5338883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would like to go to the park.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6474558" y="5364193"/>
            <a:ext cx="5338883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 is tired.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2743220" y="5364193"/>
            <a:ext cx="5338883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It is cold.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2448" y="7178361"/>
            <a:ext cx="18285552" cy="2648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first sentence had a spelling mistake and didn’t end in a full stop.</a:t>
            </a:r>
          </a:p>
          <a:p>
            <a:pPr algn="ctr">
              <a:lnSpc>
                <a:spcPts val="4200"/>
              </a:lnSpc>
            </a:pPr>
            <a:endParaRPr lang="en-US" sz="30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The second sentence was missing a capital letter and a full stop.</a:t>
            </a:r>
          </a:p>
          <a:p>
            <a:pPr algn="ctr">
              <a:lnSpc>
                <a:spcPts val="4200"/>
              </a:lnSpc>
            </a:pPr>
            <a:endParaRPr lang="en-US" sz="30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last sentence needed a capital letter and a full stop instead of a question mark.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C88AF17-6F5C-E1E7-E3F0-E9CE046D85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601993"/>
            <a:ext cx="15163800" cy="9083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090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Statements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262015" y="2548633"/>
            <a:ext cx="9136891" cy="1512352"/>
            <a:chOff x="0" y="0"/>
            <a:chExt cx="2406424" cy="39831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06424" cy="398315"/>
            </a:xfrm>
            <a:custGeom>
              <a:avLst/>
              <a:gdLst/>
              <a:ahLst/>
              <a:cxnLst/>
              <a:rect l="l" t="t" r="r" b="b"/>
              <a:pathLst>
                <a:path w="2406424" h="398315">
                  <a:moveTo>
                    <a:pt x="43214" y="0"/>
                  </a:moveTo>
                  <a:lnTo>
                    <a:pt x="2363210" y="0"/>
                  </a:lnTo>
                  <a:cubicBezTo>
                    <a:pt x="2387076" y="0"/>
                    <a:pt x="2406424" y="19347"/>
                    <a:pt x="2406424" y="43214"/>
                  </a:cubicBezTo>
                  <a:lnTo>
                    <a:pt x="2406424" y="355101"/>
                  </a:lnTo>
                  <a:cubicBezTo>
                    <a:pt x="2406424" y="378967"/>
                    <a:pt x="2387076" y="398315"/>
                    <a:pt x="2363210" y="398315"/>
                  </a:cubicBezTo>
                  <a:lnTo>
                    <a:pt x="43214" y="398315"/>
                  </a:lnTo>
                  <a:cubicBezTo>
                    <a:pt x="19347" y="398315"/>
                    <a:pt x="0" y="378967"/>
                    <a:pt x="0" y="355101"/>
                  </a:cubicBezTo>
                  <a:lnTo>
                    <a:pt x="0" y="43214"/>
                  </a:lnTo>
                  <a:cubicBezTo>
                    <a:pt x="0" y="19347"/>
                    <a:pt x="19347" y="0"/>
                    <a:pt x="43214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406424" cy="4364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8717294" y="4387324"/>
            <a:ext cx="9136891" cy="1512352"/>
            <a:chOff x="0" y="0"/>
            <a:chExt cx="2406424" cy="39831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406424" cy="398315"/>
            </a:xfrm>
            <a:custGeom>
              <a:avLst/>
              <a:gdLst/>
              <a:ahLst/>
              <a:cxnLst/>
              <a:rect l="l" t="t" r="r" b="b"/>
              <a:pathLst>
                <a:path w="2406424" h="398315">
                  <a:moveTo>
                    <a:pt x="43214" y="0"/>
                  </a:moveTo>
                  <a:lnTo>
                    <a:pt x="2363210" y="0"/>
                  </a:lnTo>
                  <a:cubicBezTo>
                    <a:pt x="2387076" y="0"/>
                    <a:pt x="2406424" y="19347"/>
                    <a:pt x="2406424" y="43214"/>
                  </a:cubicBezTo>
                  <a:lnTo>
                    <a:pt x="2406424" y="355101"/>
                  </a:lnTo>
                  <a:cubicBezTo>
                    <a:pt x="2406424" y="378967"/>
                    <a:pt x="2387076" y="398315"/>
                    <a:pt x="2363210" y="398315"/>
                  </a:cubicBezTo>
                  <a:lnTo>
                    <a:pt x="43214" y="398315"/>
                  </a:lnTo>
                  <a:cubicBezTo>
                    <a:pt x="19347" y="398315"/>
                    <a:pt x="0" y="378967"/>
                    <a:pt x="0" y="355101"/>
                  </a:cubicBezTo>
                  <a:lnTo>
                    <a:pt x="0" y="43214"/>
                  </a:lnTo>
                  <a:cubicBezTo>
                    <a:pt x="0" y="19347"/>
                    <a:pt x="19347" y="0"/>
                    <a:pt x="43214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2406424" cy="4364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433816" y="6223526"/>
            <a:ext cx="9136891" cy="1512352"/>
            <a:chOff x="0" y="0"/>
            <a:chExt cx="2406424" cy="39831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406424" cy="398315"/>
            </a:xfrm>
            <a:custGeom>
              <a:avLst/>
              <a:gdLst/>
              <a:ahLst/>
              <a:cxnLst/>
              <a:rect l="l" t="t" r="r" b="b"/>
              <a:pathLst>
                <a:path w="2406424" h="398315">
                  <a:moveTo>
                    <a:pt x="43214" y="0"/>
                  </a:moveTo>
                  <a:lnTo>
                    <a:pt x="2363210" y="0"/>
                  </a:lnTo>
                  <a:cubicBezTo>
                    <a:pt x="2387076" y="0"/>
                    <a:pt x="2406424" y="19347"/>
                    <a:pt x="2406424" y="43214"/>
                  </a:cubicBezTo>
                  <a:lnTo>
                    <a:pt x="2406424" y="355101"/>
                  </a:lnTo>
                  <a:cubicBezTo>
                    <a:pt x="2406424" y="378967"/>
                    <a:pt x="2387076" y="398315"/>
                    <a:pt x="2363210" y="398315"/>
                  </a:cubicBezTo>
                  <a:lnTo>
                    <a:pt x="43214" y="398315"/>
                  </a:lnTo>
                  <a:cubicBezTo>
                    <a:pt x="19347" y="398315"/>
                    <a:pt x="0" y="378967"/>
                    <a:pt x="0" y="355101"/>
                  </a:cubicBezTo>
                  <a:lnTo>
                    <a:pt x="0" y="43214"/>
                  </a:lnTo>
                  <a:cubicBezTo>
                    <a:pt x="0" y="19347"/>
                    <a:pt x="19347" y="0"/>
                    <a:pt x="43214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2406424" cy="4364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8889094" y="8062217"/>
            <a:ext cx="9136891" cy="1512352"/>
            <a:chOff x="0" y="0"/>
            <a:chExt cx="2406424" cy="398315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406424" cy="398315"/>
            </a:xfrm>
            <a:custGeom>
              <a:avLst/>
              <a:gdLst/>
              <a:ahLst/>
              <a:cxnLst/>
              <a:rect l="l" t="t" r="r" b="b"/>
              <a:pathLst>
                <a:path w="2406424" h="398315">
                  <a:moveTo>
                    <a:pt x="43214" y="0"/>
                  </a:moveTo>
                  <a:lnTo>
                    <a:pt x="2363210" y="0"/>
                  </a:lnTo>
                  <a:cubicBezTo>
                    <a:pt x="2387076" y="0"/>
                    <a:pt x="2406424" y="19347"/>
                    <a:pt x="2406424" y="43214"/>
                  </a:cubicBezTo>
                  <a:lnTo>
                    <a:pt x="2406424" y="355101"/>
                  </a:lnTo>
                  <a:cubicBezTo>
                    <a:pt x="2406424" y="378967"/>
                    <a:pt x="2387076" y="398315"/>
                    <a:pt x="2363210" y="398315"/>
                  </a:cubicBezTo>
                  <a:lnTo>
                    <a:pt x="43214" y="398315"/>
                  </a:lnTo>
                  <a:cubicBezTo>
                    <a:pt x="19347" y="398315"/>
                    <a:pt x="0" y="378967"/>
                    <a:pt x="0" y="355101"/>
                  </a:cubicBezTo>
                  <a:lnTo>
                    <a:pt x="0" y="43214"/>
                  </a:lnTo>
                  <a:cubicBezTo>
                    <a:pt x="0" y="19347"/>
                    <a:pt x="19347" y="0"/>
                    <a:pt x="43214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38100"/>
              <a:ext cx="2406424" cy="4364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5" name="Freeform 15"/>
          <p:cNvSpPr/>
          <p:nvPr/>
        </p:nvSpPr>
        <p:spPr>
          <a:xfrm>
            <a:off x="433816" y="2633275"/>
            <a:ext cx="1235623" cy="1343068"/>
          </a:xfrm>
          <a:custGeom>
            <a:avLst/>
            <a:gdLst/>
            <a:ahLst/>
            <a:cxnLst/>
            <a:rect l="l" t="t" r="r" b="b"/>
            <a:pathLst>
              <a:path w="1235623" h="1343068">
                <a:moveTo>
                  <a:pt x="0" y="0"/>
                </a:moveTo>
                <a:lnTo>
                  <a:pt x="1235622" y="0"/>
                </a:lnTo>
                <a:lnTo>
                  <a:pt x="1235622" y="1343068"/>
                </a:lnTo>
                <a:lnTo>
                  <a:pt x="0" y="13430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6" name="Freeform 16"/>
          <p:cNvSpPr/>
          <p:nvPr/>
        </p:nvSpPr>
        <p:spPr>
          <a:xfrm>
            <a:off x="16235567" y="4461880"/>
            <a:ext cx="1363240" cy="1363240"/>
          </a:xfrm>
          <a:custGeom>
            <a:avLst/>
            <a:gdLst/>
            <a:ahLst/>
            <a:cxnLst/>
            <a:rect l="l" t="t" r="r" b="b"/>
            <a:pathLst>
              <a:path w="1363240" h="1363240">
                <a:moveTo>
                  <a:pt x="0" y="0"/>
                </a:moveTo>
                <a:lnTo>
                  <a:pt x="1363240" y="0"/>
                </a:lnTo>
                <a:lnTo>
                  <a:pt x="1363240" y="1363240"/>
                </a:lnTo>
                <a:lnTo>
                  <a:pt x="0" y="13632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7" name="Freeform 17"/>
          <p:cNvSpPr/>
          <p:nvPr/>
        </p:nvSpPr>
        <p:spPr>
          <a:xfrm>
            <a:off x="676953" y="6402407"/>
            <a:ext cx="1270524" cy="1154589"/>
          </a:xfrm>
          <a:custGeom>
            <a:avLst/>
            <a:gdLst/>
            <a:ahLst/>
            <a:cxnLst/>
            <a:rect l="l" t="t" r="r" b="b"/>
            <a:pathLst>
              <a:path w="1270524" h="1154589">
                <a:moveTo>
                  <a:pt x="0" y="0"/>
                </a:moveTo>
                <a:lnTo>
                  <a:pt x="1270524" y="0"/>
                </a:lnTo>
                <a:lnTo>
                  <a:pt x="1270524" y="1154589"/>
                </a:lnTo>
                <a:lnTo>
                  <a:pt x="0" y="115458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8" name="Freeform 18"/>
          <p:cNvSpPr/>
          <p:nvPr/>
        </p:nvSpPr>
        <p:spPr>
          <a:xfrm>
            <a:off x="16337776" y="8207580"/>
            <a:ext cx="1261032" cy="1221624"/>
          </a:xfrm>
          <a:custGeom>
            <a:avLst/>
            <a:gdLst/>
            <a:ahLst/>
            <a:cxnLst/>
            <a:rect l="l" t="t" r="r" b="b"/>
            <a:pathLst>
              <a:path w="1261032" h="1221624">
                <a:moveTo>
                  <a:pt x="0" y="0"/>
                </a:moveTo>
                <a:lnTo>
                  <a:pt x="1261031" y="0"/>
                </a:lnTo>
                <a:lnTo>
                  <a:pt x="1261031" y="1221625"/>
                </a:lnTo>
                <a:lnTo>
                  <a:pt x="0" y="122162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9" name="TextBox 19"/>
          <p:cNvSpPr txBox="1"/>
          <p:nvPr/>
        </p:nvSpPr>
        <p:spPr>
          <a:xfrm>
            <a:off x="262015" y="3016844"/>
            <a:ext cx="91368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enjoy a can of cola. 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8717294" y="4855534"/>
            <a:ext cx="91368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sun is shining.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433816" y="6691736"/>
            <a:ext cx="91368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like reading books. 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8889094" y="8530427"/>
            <a:ext cx="91368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She turned the lights on.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7109" y="1515502"/>
            <a:ext cx="182808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These are all examples of statements. What is a statement?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945142" y="5560041"/>
            <a:ext cx="1832956" cy="4114800"/>
          </a:xfrm>
          <a:custGeom>
            <a:avLst/>
            <a:gdLst/>
            <a:ahLst/>
            <a:cxnLst/>
            <a:rect l="l" t="t" r="r" b="b"/>
            <a:pathLst>
              <a:path w="1832956" h="4114800">
                <a:moveTo>
                  <a:pt x="0" y="0"/>
                </a:moveTo>
                <a:lnTo>
                  <a:pt x="1832956" y="0"/>
                </a:lnTo>
                <a:lnTo>
                  <a:pt x="183295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Statements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81000" y="1943100"/>
            <a:ext cx="15795304" cy="69016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 statement is a sentence that gives us information.</a:t>
            </a:r>
          </a:p>
          <a:p>
            <a:pPr marL="345441" lvl="1"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This information can be a fact or an opinion.</a:t>
            </a:r>
          </a:p>
          <a:p>
            <a:pPr marL="345441" lvl="1"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Statements can be simple </a:t>
            </a:r>
            <a:r>
              <a:rPr lang="en-US" sz="3200" dirty="0">
                <a:solidFill>
                  <a:schemeClr val="bg1">
                    <a:lumMod val="50000"/>
                  </a:schemeClr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‘the sky is blue’ 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or detailed </a:t>
            </a:r>
            <a:r>
              <a:rPr lang="en-US" sz="3200" dirty="0">
                <a:solidFill>
                  <a:schemeClr val="bg1">
                    <a:lumMod val="50000"/>
                  </a:schemeClr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‘the sky looks rather blue today and is full of fluffy, white clouds’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.</a:t>
            </a:r>
          </a:p>
          <a:p>
            <a:pPr marL="345441" lvl="1"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Every statement starts with a capital letter and ends with a full stop.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24942" y="2126675"/>
            <a:ext cx="3743433" cy="3546887"/>
            <a:chOff x="0" y="0"/>
            <a:chExt cx="85784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57840" cy="812800"/>
            </a:xfrm>
            <a:custGeom>
              <a:avLst/>
              <a:gdLst/>
              <a:ahLst/>
              <a:cxnLst/>
              <a:rect l="l" t="t" r="r" b="b"/>
              <a:pathLst>
                <a:path w="857840" h="812800">
                  <a:moveTo>
                    <a:pt x="105475" y="0"/>
                  </a:moveTo>
                  <a:lnTo>
                    <a:pt x="752365" y="0"/>
                  </a:lnTo>
                  <a:cubicBezTo>
                    <a:pt x="810617" y="0"/>
                    <a:pt x="857840" y="47223"/>
                    <a:pt x="857840" y="105475"/>
                  </a:cubicBezTo>
                  <a:lnTo>
                    <a:pt x="857840" y="707325"/>
                  </a:lnTo>
                  <a:cubicBezTo>
                    <a:pt x="857840" y="765577"/>
                    <a:pt x="810617" y="812800"/>
                    <a:pt x="752365" y="812800"/>
                  </a:cubicBezTo>
                  <a:lnTo>
                    <a:pt x="105475" y="812800"/>
                  </a:lnTo>
                  <a:cubicBezTo>
                    <a:pt x="47223" y="812800"/>
                    <a:pt x="0" y="765577"/>
                    <a:pt x="0" y="707325"/>
                  </a:cubicBezTo>
                  <a:lnTo>
                    <a:pt x="0" y="105475"/>
                  </a:lnTo>
                  <a:cubicBezTo>
                    <a:pt x="0" y="47223"/>
                    <a:pt x="47223" y="0"/>
                    <a:pt x="10547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85784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Statements are not questions.</a:t>
              </a: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24942" y="5839028"/>
            <a:ext cx="3743433" cy="3546887"/>
            <a:chOff x="0" y="0"/>
            <a:chExt cx="85784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57840" cy="812800"/>
            </a:xfrm>
            <a:custGeom>
              <a:avLst/>
              <a:gdLst/>
              <a:ahLst/>
              <a:cxnLst/>
              <a:rect l="l" t="t" r="r" b="b"/>
              <a:pathLst>
                <a:path w="857840" h="812800">
                  <a:moveTo>
                    <a:pt x="105475" y="0"/>
                  </a:moveTo>
                  <a:lnTo>
                    <a:pt x="752365" y="0"/>
                  </a:lnTo>
                  <a:cubicBezTo>
                    <a:pt x="810617" y="0"/>
                    <a:pt x="857840" y="47223"/>
                    <a:pt x="857840" y="105475"/>
                  </a:cubicBezTo>
                  <a:lnTo>
                    <a:pt x="857840" y="707325"/>
                  </a:lnTo>
                  <a:cubicBezTo>
                    <a:pt x="857840" y="765577"/>
                    <a:pt x="810617" y="812800"/>
                    <a:pt x="752365" y="812800"/>
                  </a:cubicBezTo>
                  <a:lnTo>
                    <a:pt x="105475" y="812800"/>
                  </a:lnTo>
                  <a:cubicBezTo>
                    <a:pt x="47223" y="812800"/>
                    <a:pt x="0" y="765577"/>
                    <a:pt x="0" y="707325"/>
                  </a:cubicBezTo>
                  <a:lnTo>
                    <a:pt x="0" y="105475"/>
                  </a:lnTo>
                  <a:cubicBezTo>
                    <a:pt x="0" y="47223"/>
                    <a:pt x="47223" y="0"/>
                    <a:pt x="10547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47625"/>
              <a:ext cx="85784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They cannot be answered. 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7287837" y="2126675"/>
            <a:ext cx="3743433" cy="3546887"/>
            <a:chOff x="0" y="0"/>
            <a:chExt cx="85784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57840" cy="812800"/>
            </a:xfrm>
            <a:custGeom>
              <a:avLst/>
              <a:gdLst/>
              <a:ahLst/>
              <a:cxnLst/>
              <a:rect l="l" t="t" r="r" b="b"/>
              <a:pathLst>
                <a:path w="857840" h="812800">
                  <a:moveTo>
                    <a:pt x="105475" y="0"/>
                  </a:moveTo>
                  <a:lnTo>
                    <a:pt x="752365" y="0"/>
                  </a:lnTo>
                  <a:cubicBezTo>
                    <a:pt x="810617" y="0"/>
                    <a:pt x="857840" y="47223"/>
                    <a:pt x="857840" y="105475"/>
                  </a:cubicBezTo>
                  <a:lnTo>
                    <a:pt x="857840" y="707325"/>
                  </a:lnTo>
                  <a:cubicBezTo>
                    <a:pt x="857840" y="765577"/>
                    <a:pt x="810617" y="812800"/>
                    <a:pt x="752365" y="812800"/>
                  </a:cubicBezTo>
                  <a:lnTo>
                    <a:pt x="105475" y="812800"/>
                  </a:lnTo>
                  <a:cubicBezTo>
                    <a:pt x="47223" y="812800"/>
                    <a:pt x="0" y="765577"/>
                    <a:pt x="0" y="707325"/>
                  </a:cubicBezTo>
                  <a:lnTo>
                    <a:pt x="0" y="105475"/>
                  </a:lnTo>
                  <a:cubicBezTo>
                    <a:pt x="0" y="47223"/>
                    <a:pt x="47223" y="0"/>
                    <a:pt x="10547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47625"/>
              <a:ext cx="85784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Statements are not exclamations.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7287837" y="5839028"/>
            <a:ext cx="3743433" cy="3546887"/>
            <a:chOff x="0" y="0"/>
            <a:chExt cx="85784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57840" cy="812800"/>
            </a:xfrm>
            <a:custGeom>
              <a:avLst/>
              <a:gdLst/>
              <a:ahLst/>
              <a:cxnLst/>
              <a:rect l="l" t="t" r="r" b="b"/>
              <a:pathLst>
                <a:path w="857840" h="812800">
                  <a:moveTo>
                    <a:pt x="105475" y="0"/>
                  </a:moveTo>
                  <a:lnTo>
                    <a:pt x="752365" y="0"/>
                  </a:lnTo>
                  <a:cubicBezTo>
                    <a:pt x="810617" y="0"/>
                    <a:pt x="857840" y="47223"/>
                    <a:pt x="857840" y="105475"/>
                  </a:cubicBezTo>
                  <a:lnTo>
                    <a:pt x="857840" y="707325"/>
                  </a:lnTo>
                  <a:cubicBezTo>
                    <a:pt x="857840" y="765577"/>
                    <a:pt x="810617" y="812800"/>
                    <a:pt x="752365" y="812800"/>
                  </a:cubicBezTo>
                  <a:lnTo>
                    <a:pt x="105475" y="812800"/>
                  </a:lnTo>
                  <a:cubicBezTo>
                    <a:pt x="47223" y="812800"/>
                    <a:pt x="0" y="765577"/>
                    <a:pt x="0" y="707325"/>
                  </a:cubicBezTo>
                  <a:lnTo>
                    <a:pt x="0" y="105475"/>
                  </a:lnTo>
                  <a:cubicBezTo>
                    <a:pt x="0" y="47223"/>
                    <a:pt x="47223" y="0"/>
                    <a:pt x="10547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47625"/>
              <a:ext cx="85784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r>
                <a:rPr lang="en-US" sz="3200" dirty="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They do not start with the words what or how.  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4150797" y="2043942"/>
            <a:ext cx="3743433" cy="3546887"/>
            <a:chOff x="0" y="0"/>
            <a:chExt cx="85784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57840" cy="812800"/>
            </a:xfrm>
            <a:custGeom>
              <a:avLst/>
              <a:gdLst/>
              <a:ahLst/>
              <a:cxnLst/>
              <a:rect l="l" t="t" r="r" b="b"/>
              <a:pathLst>
                <a:path w="857840" h="812800">
                  <a:moveTo>
                    <a:pt x="105475" y="0"/>
                  </a:moveTo>
                  <a:lnTo>
                    <a:pt x="752365" y="0"/>
                  </a:lnTo>
                  <a:cubicBezTo>
                    <a:pt x="810617" y="0"/>
                    <a:pt x="857840" y="47223"/>
                    <a:pt x="857840" y="105475"/>
                  </a:cubicBezTo>
                  <a:lnTo>
                    <a:pt x="857840" y="707325"/>
                  </a:lnTo>
                  <a:cubicBezTo>
                    <a:pt x="857840" y="765577"/>
                    <a:pt x="810617" y="812800"/>
                    <a:pt x="752365" y="812800"/>
                  </a:cubicBezTo>
                  <a:lnTo>
                    <a:pt x="105475" y="812800"/>
                  </a:lnTo>
                  <a:cubicBezTo>
                    <a:pt x="47223" y="812800"/>
                    <a:pt x="0" y="765577"/>
                    <a:pt x="0" y="707325"/>
                  </a:cubicBezTo>
                  <a:lnTo>
                    <a:pt x="0" y="105475"/>
                  </a:lnTo>
                  <a:cubicBezTo>
                    <a:pt x="0" y="47223"/>
                    <a:pt x="47223" y="0"/>
                    <a:pt x="10547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47625"/>
              <a:ext cx="857840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r>
                <a:rPr lang="en-US" sz="32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Statements are not commands.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4150797" y="5756295"/>
            <a:ext cx="3743433" cy="3635000"/>
            <a:chOff x="0" y="0"/>
            <a:chExt cx="857840" cy="832992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57840" cy="832992"/>
            </a:xfrm>
            <a:custGeom>
              <a:avLst/>
              <a:gdLst/>
              <a:ahLst/>
              <a:cxnLst/>
              <a:rect l="l" t="t" r="r" b="b"/>
              <a:pathLst>
                <a:path w="857840" h="832992">
                  <a:moveTo>
                    <a:pt x="105475" y="0"/>
                  </a:moveTo>
                  <a:lnTo>
                    <a:pt x="752365" y="0"/>
                  </a:lnTo>
                  <a:cubicBezTo>
                    <a:pt x="810617" y="0"/>
                    <a:pt x="857840" y="47223"/>
                    <a:pt x="857840" y="105475"/>
                  </a:cubicBezTo>
                  <a:lnTo>
                    <a:pt x="857840" y="727517"/>
                  </a:lnTo>
                  <a:cubicBezTo>
                    <a:pt x="857840" y="785769"/>
                    <a:pt x="810617" y="832992"/>
                    <a:pt x="752365" y="832992"/>
                  </a:cubicBezTo>
                  <a:lnTo>
                    <a:pt x="105475" y="832992"/>
                  </a:lnTo>
                  <a:cubicBezTo>
                    <a:pt x="47223" y="832992"/>
                    <a:pt x="0" y="785769"/>
                    <a:pt x="0" y="727517"/>
                  </a:cubicBezTo>
                  <a:lnTo>
                    <a:pt x="0" y="105475"/>
                  </a:lnTo>
                  <a:cubicBezTo>
                    <a:pt x="0" y="47223"/>
                    <a:pt x="47223" y="0"/>
                    <a:pt x="10547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47625"/>
              <a:ext cx="857840" cy="8806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r>
                <a:rPr lang="en-US" sz="3200" dirty="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They do not tell someone what to do. </a:t>
              </a:r>
            </a:p>
          </p:txBody>
        </p:sp>
      </p:grpSp>
      <p:sp>
        <p:nvSpPr>
          <p:cNvPr id="20" name="Freeform 20"/>
          <p:cNvSpPr/>
          <p:nvPr/>
        </p:nvSpPr>
        <p:spPr>
          <a:xfrm>
            <a:off x="3662647" y="8401676"/>
            <a:ext cx="1011456" cy="1258421"/>
          </a:xfrm>
          <a:custGeom>
            <a:avLst/>
            <a:gdLst/>
            <a:ahLst/>
            <a:cxnLst/>
            <a:rect l="l" t="t" r="r" b="b"/>
            <a:pathLst>
              <a:path w="1011456" h="1258421">
                <a:moveTo>
                  <a:pt x="0" y="0"/>
                </a:moveTo>
                <a:lnTo>
                  <a:pt x="1011456" y="0"/>
                </a:lnTo>
                <a:lnTo>
                  <a:pt x="1011456" y="1258421"/>
                </a:lnTo>
                <a:lnTo>
                  <a:pt x="0" y="12584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1" name="Freeform 21"/>
          <p:cNvSpPr/>
          <p:nvPr/>
        </p:nvSpPr>
        <p:spPr>
          <a:xfrm>
            <a:off x="10614848" y="8262016"/>
            <a:ext cx="832843" cy="1129279"/>
          </a:xfrm>
          <a:custGeom>
            <a:avLst/>
            <a:gdLst/>
            <a:ahLst/>
            <a:cxnLst/>
            <a:rect l="l" t="t" r="r" b="b"/>
            <a:pathLst>
              <a:path w="832843" h="1129279">
                <a:moveTo>
                  <a:pt x="0" y="0"/>
                </a:moveTo>
                <a:lnTo>
                  <a:pt x="832843" y="0"/>
                </a:lnTo>
                <a:lnTo>
                  <a:pt x="832843" y="1129279"/>
                </a:lnTo>
                <a:lnTo>
                  <a:pt x="0" y="112927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2" name="Freeform 22"/>
          <p:cNvSpPr/>
          <p:nvPr/>
        </p:nvSpPr>
        <p:spPr>
          <a:xfrm flipH="1">
            <a:off x="16861525" y="7938810"/>
            <a:ext cx="1426475" cy="1319490"/>
          </a:xfrm>
          <a:custGeom>
            <a:avLst/>
            <a:gdLst/>
            <a:ahLst/>
            <a:cxnLst/>
            <a:rect l="l" t="t" r="r" b="b"/>
            <a:pathLst>
              <a:path w="1426475" h="1319490">
                <a:moveTo>
                  <a:pt x="1426475" y="0"/>
                </a:moveTo>
                <a:lnTo>
                  <a:pt x="0" y="0"/>
                </a:lnTo>
                <a:lnTo>
                  <a:pt x="0" y="1319490"/>
                </a:lnTo>
                <a:lnTo>
                  <a:pt x="1426475" y="1319490"/>
                </a:lnTo>
                <a:lnTo>
                  <a:pt x="1426475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3" name="TextBox 23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Statements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62015" y="2548633"/>
            <a:ext cx="17807458" cy="1512352"/>
            <a:chOff x="0" y="0"/>
            <a:chExt cx="4690030" cy="39831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690030" cy="398315"/>
            </a:xfrm>
            <a:custGeom>
              <a:avLst/>
              <a:gdLst/>
              <a:ahLst/>
              <a:cxnLst/>
              <a:rect l="l" t="t" r="r" b="b"/>
              <a:pathLst>
                <a:path w="4690030" h="398315">
                  <a:moveTo>
                    <a:pt x="22173" y="0"/>
                  </a:moveTo>
                  <a:lnTo>
                    <a:pt x="4667857" y="0"/>
                  </a:lnTo>
                  <a:cubicBezTo>
                    <a:pt x="4680103" y="0"/>
                    <a:pt x="4690030" y="9927"/>
                    <a:pt x="4690030" y="22173"/>
                  </a:cubicBezTo>
                  <a:lnTo>
                    <a:pt x="4690030" y="376142"/>
                  </a:lnTo>
                  <a:cubicBezTo>
                    <a:pt x="4690030" y="388388"/>
                    <a:pt x="4680103" y="398315"/>
                    <a:pt x="4667857" y="398315"/>
                  </a:cubicBezTo>
                  <a:lnTo>
                    <a:pt x="22173" y="398315"/>
                  </a:lnTo>
                  <a:cubicBezTo>
                    <a:pt x="9927" y="398315"/>
                    <a:pt x="0" y="388388"/>
                    <a:pt x="0" y="376142"/>
                  </a:cubicBezTo>
                  <a:lnTo>
                    <a:pt x="0" y="22173"/>
                  </a:lnTo>
                  <a:cubicBezTo>
                    <a:pt x="0" y="9927"/>
                    <a:pt x="9927" y="0"/>
                    <a:pt x="2217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690030" cy="4364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262015" y="4565810"/>
            <a:ext cx="17807458" cy="1512352"/>
            <a:chOff x="0" y="0"/>
            <a:chExt cx="4690030" cy="39831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690030" cy="398315"/>
            </a:xfrm>
            <a:custGeom>
              <a:avLst/>
              <a:gdLst/>
              <a:ahLst/>
              <a:cxnLst/>
              <a:rect l="l" t="t" r="r" b="b"/>
              <a:pathLst>
                <a:path w="4690030" h="398315">
                  <a:moveTo>
                    <a:pt x="22173" y="0"/>
                  </a:moveTo>
                  <a:lnTo>
                    <a:pt x="4667857" y="0"/>
                  </a:lnTo>
                  <a:cubicBezTo>
                    <a:pt x="4680103" y="0"/>
                    <a:pt x="4690030" y="9927"/>
                    <a:pt x="4690030" y="22173"/>
                  </a:cubicBezTo>
                  <a:lnTo>
                    <a:pt x="4690030" y="376142"/>
                  </a:lnTo>
                  <a:cubicBezTo>
                    <a:pt x="4690030" y="388388"/>
                    <a:pt x="4680103" y="398315"/>
                    <a:pt x="4667857" y="398315"/>
                  </a:cubicBezTo>
                  <a:lnTo>
                    <a:pt x="22173" y="398315"/>
                  </a:lnTo>
                  <a:cubicBezTo>
                    <a:pt x="9927" y="398315"/>
                    <a:pt x="0" y="388388"/>
                    <a:pt x="0" y="376142"/>
                  </a:cubicBezTo>
                  <a:lnTo>
                    <a:pt x="0" y="22173"/>
                  </a:lnTo>
                  <a:cubicBezTo>
                    <a:pt x="0" y="9927"/>
                    <a:pt x="9927" y="0"/>
                    <a:pt x="2217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4690030" cy="4364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262015" y="6582987"/>
            <a:ext cx="17807458" cy="1512352"/>
            <a:chOff x="0" y="0"/>
            <a:chExt cx="4690030" cy="39831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690030" cy="398315"/>
            </a:xfrm>
            <a:custGeom>
              <a:avLst/>
              <a:gdLst/>
              <a:ahLst/>
              <a:cxnLst/>
              <a:rect l="l" t="t" r="r" b="b"/>
              <a:pathLst>
                <a:path w="4690030" h="398315">
                  <a:moveTo>
                    <a:pt x="22173" y="0"/>
                  </a:moveTo>
                  <a:lnTo>
                    <a:pt x="4667857" y="0"/>
                  </a:lnTo>
                  <a:cubicBezTo>
                    <a:pt x="4680103" y="0"/>
                    <a:pt x="4690030" y="9927"/>
                    <a:pt x="4690030" y="22173"/>
                  </a:cubicBezTo>
                  <a:lnTo>
                    <a:pt x="4690030" y="376142"/>
                  </a:lnTo>
                  <a:cubicBezTo>
                    <a:pt x="4690030" y="388388"/>
                    <a:pt x="4680103" y="398315"/>
                    <a:pt x="4667857" y="398315"/>
                  </a:cubicBezTo>
                  <a:lnTo>
                    <a:pt x="22173" y="398315"/>
                  </a:lnTo>
                  <a:cubicBezTo>
                    <a:pt x="9927" y="398315"/>
                    <a:pt x="0" y="388388"/>
                    <a:pt x="0" y="376142"/>
                  </a:cubicBezTo>
                  <a:lnTo>
                    <a:pt x="0" y="22173"/>
                  </a:lnTo>
                  <a:cubicBezTo>
                    <a:pt x="0" y="9927"/>
                    <a:pt x="9927" y="0"/>
                    <a:pt x="2217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4690030" cy="4364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Statements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7109" y="1515502"/>
            <a:ext cx="182808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These sentences are all statements as they are giving information.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62015" y="3016844"/>
            <a:ext cx="182808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Great Fire of London took place in 1666.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62015" y="5034020"/>
            <a:ext cx="182808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Her favourite fruit is a peach.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62015" y="7051197"/>
            <a:ext cx="182808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house was quite small. 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5299" y="8729994"/>
            <a:ext cx="182808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These statements are quite simple and don’t give the reader much information.</a:t>
            </a:r>
          </a:p>
        </p:txBody>
      </p:sp>
      <p:sp>
        <p:nvSpPr>
          <p:cNvPr id="18" name="Freeform 12">
            <a:extLst>
              <a:ext uri="{FF2B5EF4-FFF2-40B4-BE49-F238E27FC236}">
                <a16:creationId xmlns:a16="http://schemas.microsoft.com/office/drawing/2014/main" id="{26614D45-9A7A-1D2B-C5DF-696D28D1DF72}"/>
              </a:ext>
            </a:extLst>
          </p:cNvPr>
          <p:cNvSpPr/>
          <p:nvPr/>
        </p:nvSpPr>
        <p:spPr>
          <a:xfrm>
            <a:off x="196045" y="2377919"/>
            <a:ext cx="1244517" cy="1722514"/>
          </a:xfrm>
          <a:custGeom>
            <a:avLst/>
            <a:gdLst/>
            <a:ahLst/>
            <a:cxnLst/>
            <a:rect l="l" t="t" r="r" b="b"/>
            <a:pathLst>
              <a:path w="1244517" h="1722514">
                <a:moveTo>
                  <a:pt x="0" y="0"/>
                </a:moveTo>
                <a:lnTo>
                  <a:pt x="1244516" y="0"/>
                </a:lnTo>
                <a:lnTo>
                  <a:pt x="1244516" y="1722514"/>
                </a:lnTo>
                <a:lnTo>
                  <a:pt x="0" y="172251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9" name="Freeform 11">
            <a:extLst>
              <a:ext uri="{FF2B5EF4-FFF2-40B4-BE49-F238E27FC236}">
                <a16:creationId xmlns:a16="http://schemas.microsoft.com/office/drawing/2014/main" id="{4ECCD82F-A43A-F264-733A-990822607003}"/>
              </a:ext>
            </a:extLst>
          </p:cNvPr>
          <p:cNvSpPr/>
          <p:nvPr/>
        </p:nvSpPr>
        <p:spPr>
          <a:xfrm>
            <a:off x="15858933" y="4436389"/>
            <a:ext cx="2210539" cy="1771195"/>
          </a:xfrm>
          <a:custGeom>
            <a:avLst/>
            <a:gdLst/>
            <a:ahLst/>
            <a:cxnLst/>
            <a:rect l="l" t="t" r="r" b="b"/>
            <a:pathLst>
              <a:path w="2210539" h="1771195">
                <a:moveTo>
                  <a:pt x="0" y="0"/>
                </a:moveTo>
                <a:lnTo>
                  <a:pt x="2210540" y="0"/>
                </a:lnTo>
                <a:lnTo>
                  <a:pt x="2210540" y="1771194"/>
                </a:lnTo>
                <a:lnTo>
                  <a:pt x="0" y="177119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2" name="Freeform 13">
            <a:extLst>
              <a:ext uri="{FF2B5EF4-FFF2-40B4-BE49-F238E27FC236}">
                <a16:creationId xmlns:a16="http://schemas.microsoft.com/office/drawing/2014/main" id="{D11B173B-52F6-241A-1553-0B7F7AFF55CC}"/>
              </a:ext>
            </a:extLst>
          </p:cNvPr>
          <p:cNvSpPr/>
          <p:nvPr/>
        </p:nvSpPr>
        <p:spPr>
          <a:xfrm>
            <a:off x="7109" y="7077687"/>
            <a:ext cx="1727066" cy="1347111"/>
          </a:xfrm>
          <a:custGeom>
            <a:avLst/>
            <a:gdLst/>
            <a:ahLst/>
            <a:cxnLst/>
            <a:rect l="l" t="t" r="r" b="b"/>
            <a:pathLst>
              <a:path w="1727066" h="1347111">
                <a:moveTo>
                  <a:pt x="0" y="0"/>
                </a:moveTo>
                <a:lnTo>
                  <a:pt x="1727066" y="0"/>
                </a:lnTo>
                <a:lnTo>
                  <a:pt x="1727066" y="1347111"/>
                </a:lnTo>
                <a:lnTo>
                  <a:pt x="0" y="134711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62015" y="2548633"/>
            <a:ext cx="17807458" cy="1512352"/>
            <a:chOff x="0" y="0"/>
            <a:chExt cx="4690030" cy="39831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690030" cy="398315"/>
            </a:xfrm>
            <a:custGeom>
              <a:avLst/>
              <a:gdLst/>
              <a:ahLst/>
              <a:cxnLst/>
              <a:rect l="l" t="t" r="r" b="b"/>
              <a:pathLst>
                <a:path w="4690030" h="398315">
                  <a:moveTo>
                    <a:pt x="22173" y="0"/>
                  </a:moveTo>
                  <a:lnTo>
                    <a:pt x="4667857" y="0"/>
                  </a:lnTo>
                  <a:cubicBezTo>
                    <a:pt x="4680103" y="0"/>
                    <a:pt x="4690030" y="9927"/>
                    <a:pt x="4690030" y="22173"/>
                  </a:cubicBezTo>
                  <a:lnTo>
                    <a:pt x="4690030" y="376142"/>
                  </a:lnTo>
                  <a:cubicBezTo>
                    <a:pt x="4690030" y="388388"/>
                    <a:pt x="4680103" y="398315"/>
                    <a:pt x="4667857" y="398315"/>
                  </a:cubicBezTo>
                  <a:lnTo>
                    <a:pt x="22173" y="398315"/>
                  </a:lnTo>
                  <a:cubicBezTo>
                    <a:pt x="9927" y="398315"/>
                    <a:pt x="0" y="388388"/>
                    <a:pt x="0" y="376142"/>
                  </a:cubicBezTo>
                  <a:lnTo>
                    <a:pt x="0" y="22173"/>
                  </a:lnTo>
                  <a:cubicBezTo>
                    <a:pt x="0" y="9927"/>
                    <a:pt x="9927" y="0"/>
                    <a:pt x="2217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690030" cy="4364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262015" y="4565810"/>
            <a:ext cx="17807458" cy="1512352"/>
            <a:chOff x="0" y="0"/>
            <a:chExt cx="4690030" cy="398315"/>
          </a:xfrm>
        </p:grpSpPr>
        <p:sp>
          <p:nvSpPr>
            <p:cNvPr id="7" name="TextBox 7"/>
            <p:cNvSpPr txBox="1"/>
            <p:nvPr/>
          </p:nvSpPr>
          <p:spPr>
            <a:xfrm>
              <a:off x="0" y="-38100"/>
              <a:ext cx="4690030" cy="4364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  <p:sp>
          <p:nvSpPr>
            <p:cNvPr id="6" name="Freeform 6"/>
            <p:cNvSpPr/>
            <p:nvPr/>
          </p:nvSpPr>
          <p:spPr>
            <a:xfrm>
              <a:off x="0" y="0"/>
              <a:ext cx="4690030" cy="398315"/>
            </a:xfrm>
            <a:custGeom>
              <a:avLst/>
              <a:gdLst/>
              <a:ahLst/>
              <a:cxnLst/>
              <a:rect l="l" t="t" r="r" b="b"/>
              <a:pathLst>
                <a:path w="4690030" h="398315">
                  <a:moveTo>
                    <a:pt x="22173" y="0"/>
                  </a:moveTo>
                  <a:lnTo>
                    <a:pt x="4667857" y="0"/>
                  </a:lnTo>
                  <a:cubicBezTo>
                    <a:pt x="4680103" y="0"/>
                    <a:pt x="4690030" y="9927"/>
                    <a:pt x="4690030" y="22173"/>
                  </a:cubicBezTo>
                  <a:lnTo>
                    <a:pt x="4690030" y="376142"/>
                  </a:lnTo>
                  <a:cubicBezTo>
                    <a:pt x="4690030" y="388388"/>
                    <a:pt x="4680103" y="398315"/>
                    <a:pt x="4667857" y="398315"/>
                  </a:cubicBezTo>
                  <a:lnTo>
                    <a:pt x="22173" y="398315"/>
                  </a:lnTo>
                  <a:cubicBezTo>
                    <a:pt x="9927" y="398315"/>
                    <a:pt x="0" y="388388"/>
                    <a:pt x="0" y="376142"/>
                  </a:cubicBezTo>
                  <a:lnTo>
                    <a:pt x="0" y="22173"/>
                  </a:lnTo>
                  <a:cubicBezTo>
                    <a:pt x="0" y="9927"/>
                    <a:pt x="9927" y="0"/>
                    <a:pt x="2217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262015" y="6582987"/>
            <a:ext cx="17807458" cy="1512352"/>
            <a:chOff x="0" y="0"/>
            <a:chExt cx="4690030" cy="39831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690030" cy="398315"/>
            </a:xfrm>
            <a:custGeom>
              <a:avLst/>
              <a:gdLst/>
              <a:ahLst/>
              <a:cxnLst/>
              <a:rect l="l" t="t" r="r" b="b"/>
              <a:pathLst>
                <a:path w="4690030" h="398315">
                  <a:moveTo>
                    <a:pt x="22173" y="0"/>
                  </a:moveTo>
                  <a:lnTo>
                    <a:pt x="4667857" y="0"/>
                  </a:lnTo>
                  <a:cubicBezTo>
                    <a:pt x="4680103" y="0"/>
                    <a:pt x="4690030" y="9927"/>
                    <a:pt x="4690030" y="22173"/>
                  </a:cubicBezTo>
                  <a:lnTo>
                    <a:pt x="4690030" y="376142"/>
                  </a:lnTo>
                  <a:cubicBezTo>
                    <a:pt x="4690030" y="388388"/>
                    <a:pt x="4680103" y="398315"/>
                    <a:pt x="4667857" y="398315"/>
                  </a:cubicBezTo>
                  <a:lnTo>
                    <a:pt x="22173" y="398315"/>
                  </a:lnTo>
                  <a:cubicBezTo>
                    <a:pt x="9927" y="398315"/>
                    <a:pt x="0" y="388388"/>
                    <a:pt x="0" y="376142"/>
                  </a:cubicBezTo>
                  <a:lnTo>
                    <a:pt x="0" y="22173"/>
                  </a:lnTo>
                  <a:cubicBezTo>
                    <a:pt x="0" y="9927"/>
                    <a:pt x="9927" y="0"/>
                    <a:pt x="2217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4690030" cy="4364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Statements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7109" y="1515502"/>
            <a:ext cx="182808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These sentences are all statements too but they have much more information.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374591" y="2789742"/>
            <a:ext cx="15538818" cy="11308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Great Fire of London took place in 1666 and it was a terrible disaster which caused a lot of damage.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62015" y="5034020"/>
            <a:ext cx="17807458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Her </a:t>
            </a:r>
            <a:r>
              <a:rPr lang="en-US" sz="3200" dirty="0" err="1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favourite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fruit is a peach but her brother doesn’t like them.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840047" y="6770216"/>
            <a:ext cx="16651394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house was quite small with a large garden and the neighbours were very friendly.</a:t>
            </a:r>
          </a:p>
        </p:txBody>
      </p:sp>
      <p:sp>
        <p:nvSpPr>
          <p:cNvPr id="21" name="Freeform 12">
            <a:extLst>
              <a:ext uri="{FF2B5EF4-FFF2-40B4-BE49-F238E27FC236}">
                <a16:creationId xmlns:a16="http://schemas.microsoft.com/office/drawing/2014/main" id="{3D1006EF-34C6-EE58-05FA-8DC156477F52}"/>
              </a:ext>
            </a:extLst>
          </p:cNvPr>
          <p:cNvSpPr/>
          <p:nvPr/>
        </p:nvSpPr>
        <p:spPr>
          <a:xfrm>
            <a:off x="196045" y="2377919"/>
            <a:ext cx="1244517" cy="1722514"/>
          </a:xfrm>
          <a:custGeom>
            <a:avLst/>
            <a:gdLst/>
            <a:ahLst/>
            <a:cxnLst/>
            <a:rect l="l" t="t" r="r" b="b"/>
            <a:pathLst>
              <a:path w="1244517" h="1722514">
                <a:moveTo>
                  <a:pt x="0" y="0"/>
                </a:moveTo>
                <a:lnTo>
                  <a:pt x="1244516" y="0"/>
                </a:lnTo>
                <a:lnTo>
                  <a:pt x="1244516" y="1722514"/>
                </a:lnTo>
                <a:lnTo>
                  <a:pt x="0" y="172251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2" name="Freeform 11">
            <a:extLst>
              <a:ext uri="{FF2B5EF4-FFF2-40B4-BE49-F238E27FC236}">
                <a16:creationId xmlns:a16="http://schemas.microsoft.com/office/drawing/2014/main" id="{8FE7C3E7-FFF7-7826-48B1-06B3DFB8A404}"/>
              </a:ext>
            </a:extLst>
          </p:cNvPr>
          <p:cNvSpPr/>
          <p:nvPr/>
        </p:nvSpPr>
        <p:spPr>
          <a:xfrm>
            <a:off x="15858933" y="4436389"/>
            <a:ext cx="2210539" cy="1771195"/>
          </a:xfrm>
          <a:custGeom>
            <a:avLst/>
            <a:gdLst/>
            <a:ahLst/>
            <a:cxnLst/>
            <a:rect l="l" t="t" r="r" b="b"/>
            <a:pathLst>
              <a:path w="2210539" h="1771195">
                <a:moveTo>
                  <a:pt x="0" y="0"/>
                </a:moveTo>
                <a:lnTo>
                  <a:pt x="2210540" y="0"/>
                </a:lnTo>
                <a:lnTo>
                  <a:pt x="2210540" y="1771194"/>
                </a:lnTo>
                <a:lnTo>
                  <a:pt x="0" y="177119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3" name="Freeform 13">
            <a:extLst>
              <a:ext uri="{FF2B5EF4-FFF2-40B4-BE49-F238E27FC236}">
                <a16:creationId xmlns:a16="http://schemas.microsoft.com/office/drawing/2014/main" id="{1440E52D-D26E-EE25-09AA-352C9CABF97D}"/>
              </a:ext>
            </a:extLst>
          </p:cNvPr>
          <p:cNvSpPr/>
          <p:nvPr/>
        </p:nvSpPr>
        <p:spPr>
          <a:xfrm>
            <a:off x="7109" y="7077687"/>
            <a:ext cx="1727066" cy="1347111"/>
          </a:xfrm>
          <a:custGeom>
            <a:avLst/>
            <a:gdLst/>
            <a:ahLst/>
            <a:cxnLst/>
            <a:rect l="l" t="t" r="r" b="b"/>
            <a:pathLst>
              <a:path w="1727066" h="1347111">
                <a:moveTo>
                  <a:pt x="0" y="0"/>
                </a:moveTo>
                <a:lnTo>
                  <a:pt x="1727066" y="0"/>
                </a:lnTo>
                <a:lnTo>
                  <a:pt x="1727066" y="1347111"/>
                </a:lnTo>
                <a:lnTo>
                  <a:pt x="0" y="134711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Statements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203449" y="1778424"/>
            <a:ext cx="5338883" cy="1512352"/>
            <a:chOff x="0" y="0"/>
            <a:chExt cx="1406126" cy="39831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06126" cy="398315"/>
            </a:xfrm>
            <a:custGeom>
              <a:avLst/>
              <a:gdLst/>
              <a:ahLst/>
              <a:cxnLst/>
              <a:rect l="l" t="t" r="r" b="b"/>
              <a:pathLst>
                <a:path w="1406126" h="398315">
                  <a:moveTo>
                    <a:pt x="73955" y="0"/>
                  </a:moveTo>
                  <a:lnTo>
                    <a:pt x="1332170" y="0"/>
                  </a:lnTo>
                  <a:cubicBezTo>
                    <a:pt x="1351785" y="0"/>
                    <a:pt x="1370595" y="7792"/>
                    <a:pt x="1384465" y="21661"/>
                  </a:cubicBezTo>
                  <a:cubicBezTo>
                    <a:pt x="1398334" y="35530"/>
                    <a:pt x="1406126" y="54341"/>
                    <a:pt x="1406126" y="73955"/>
                  </a:cubicBezTo>
                  <a:lnTo>
                    <a:pt x="1406126" y="324360"/>
                  </a:lnTo>
                  <a:cubicBezTo>
                    <a:pt x="1406126" y="343974"/>
                    <a:pt x="1398334" y="362785"/>
                    <a:pt x="1384465" y="376654"/>
                  </a:cubicBezTo>
                  <a:cubicBezTo>
                    <a:pt x="1370595" y="390523"/>
                    <a:pt x="1351785" y="398315"/>
                    <a:pt x="1332170" y="398315"/>
                  </a:cubicBezTo>
                  <a:lnTo>
                    <a:pt x="73955" y="398315"/>
                  </a:lnTo>
                  <a:cubicBezTo>
                    <a:pt x="54341" y="398315"/>
                    <a:pt x="35530" y="390523"/>
                    <a:pt x="21661" y="376654"/>
                  </a:cubicBezTo>
                  <a:cubicBezTo>
                    <a:pt x="7792" y="362785"/>
                    <a:pt x="0" y="343974"/>
                    <a:pt x="0" y="324360"/>
                  </a:cubicBezTo>
                  <a:lnTo>
                    <a:pt x="0" y="73955"/>
                  </a:lnTo>
                  <a:cubicBezTo>
                    <a:pt x="0" y="54341"/>
                    <a:pt x="7792" y="35530"/>
                    <a:pt x="21661" y="21661"/>
                  </a:cubicBezTo>
                  <a:cubicBezTo>
                    <a:pt x="35530" y="7792"/>
                    <a:pt x="54341" y="0"/>
                    <a:pt x="7395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406126" cy="4364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203449" y="2234880"/>
            <a:ext cx="5338883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live in the country.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6473335" y="1778424"/>
            <a:ext cx="5338883" cy="1512352"/>
            <a:chOff x="0" y="0"/>
            <a:chExt cx="1406126" cy="39831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406126" cy="398315"/>
            </a:xfrm>
            <a:custGeom>
              <a:avLst/>
              <a:gdLst/>
              <a:ahLst/>
              <a:cxnLst/>
              <a:rect l="l" t="t" r="r" b="b"/>
              <a:pathLst>
                <a:path w="1406126" h="398315">
                  <a:moveTo>
                    <a:pt x="73955" y="0"/>
                  </a:moveTo>
                  <a:lnTo>
                    <a:pt x="1332170" y="0"/>
                  </a:lnTo>
                  <a:cubicBezTo>
                    <a:pt x="1351785" y="0"/>
                    <a:pt x="1370595" y="7792"/>
                    <a:pt x="1384465" y="21661"/>
                  </a:cubicBezTo>
                  <a:cubicBezTo>
                    <a:pt x="1398334" y="35530"/>
                    <a:pt x="1406126" y="54341"/>
                    <a:pt x="1406126" y="73955"/>
                  </a:cubicBezTo>
                  <a:lnTo>
                    <a:pt x="1406126" y="324360"/>
                  </a:lnTo>
                  <a:cubicBezTo>
                    <a:pt x="1406126" y="343974"/>
                    <a:pt x="1398334" y="362785"/>
                    <a:pt x="1384465" y="376654"/>
                  </a:cubicBezTo>
                  <a:cubicBezTo>
                    <a:pt x="1370595" y="390523"/>
                    <a:pt x="1351785" y="398315"/>
                    <a:pt x="1332170" y="398315"/>
                  </a:cubicBezTo>
                  <a:lnTo>
                    <a:pt x="73955" y="398315"/>
                  </a:lnTo>
                  <a:cubicBezTo>
                    <a:pt x="54341" y="398315"/>
                    <a:pt x="35530" y="390523"/>
                    <a:pt x="21661" y="376654"/>
                  </a:cubicBezTo>
                  <a:cubicBezTo>
                    <a:pt x="7792" y="362785"/>
                    <a:pt x="0" y="343974"/>
                    <a:pt x="0" y="324360"/>
                  </a:cubicBezTo>
                  <a:lnTo>
                    <a:pt x="0" y="73955"/>
                  </a:lnTo>
                  <a:cubicBezTo>
                    <a:pt x="0" y="54341"/>
                    <a:pt x="7792" y="35530"/>
                    <a:pt x="21661" y="21661"/>
                  </a:cubicBezTo>
                  <a:cubicBezTo>
                    <a:pt x="35530" y="7792"/>
                    <a:pt x="54341" y="0"/>
                    <a:pt x="7395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1406126" cy="4364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6473335" y="2234880"/>
            <a:ext cx="5338883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Damien is six.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12743220" y="1778424"/>
            <a:ext cx="5338883" cy="1512352"/>
            <a:chOff x="0" y="0"/>
            <a:chExt cx="1406126" cy="39831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406126" cy="398315"/>
            </a:xfrm>
            <a:custGeom>
              <a:avLst/>
              <a:gdLst/>
              <a:ahLst/>
              <a:cxnLst/>
              <a:rect l="l" t="t" r="r" b="b"/>
              <a:pathLst>
                <a:path w="1406126" h="398315">
                  <a:moveTo>
                    <a:pt x="73955" y="0"/>
                  </a:moveTo>
                  <a:lnTo>
                    <a:pt x="1332170" y="0"/>
                  </a:lnTo>
                  <a:cubicBezTo>
                    <a:pt x="1351785" y="0"/>
                    <a:pt x="1370595" y="7792"/>
                    <a:pt x="1384465" y="21661"/>
                  </a:cubicBezTo>
                  <a:cubicBezTo>
                    <a:pt x="1398334" y="35530"/>
                    <a:pt x="1406126" y="54341"/>
                    <a:pt x="1406126" y="73955"/>
                  </a:cubicBezTo>
                  <a:lnTo>
                    <a:pt x="1406126" y="324360"/>
                  </a:lnTo>
                  <a:cubicBezTo>
                    <a:pt x="1406126" y="343974"/>
                    <a:pt x="1398334" y="362785"/>
                    <a:pt x="1384465" y="376654"/>
                  </a:cubicBezTo>
                  <a:cubicBezTo>
                    <a:pt x="1370595" y="390523"/>
                    <a:pt x="1351785" y="398315"/>
                    <a:pt x="1332170" y="398315"/>
                  </a:cubicBezTo>
                  <a:lnTo>
                    <a:pt x="73955" y="398315"/>
                  </a:lnTo>
                  <a:cubicBezTo>
                    <a:pt x="54341" y="398315"/>
                    <a:pt x="35530" y="390523"/>
                    <a:pt x="21661" y="376654"/>
                  </a:cubicBezTo>
                  <a:cubicBezTo>
                    <a:pt x="7792" y="362785"/>
                    <a:pt x="0" y="343974"/>
                    <a:pt x="0" y="324360"/>
                  </a:cubicBezTo>
                  <a:lnTo>
                    <a:pt x="0" y="73955"/>
                  </a:lnTo>
                  <a:cubicBezTo>
                    <a:pt x="0" y="54341"/>
                    <a:pt x="7792" y="35530"/>
                    <a:pt x="21661" y="21661"/>
                  </a:cubicBezTo>
                  <a:cubicBezTo>
                    <a:pt x="35530" y="7792"/>
                    <a:pt x="54341" y="0"/>
                    <a:pt x="7395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1406126" cy="4364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12745668" y="2246634"/>
            <a:ext cx="5338883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My gran is called Mary.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203449" y="3631148"/>
            <a:ext cx="5338883" cy="3236032"/>
            <a:chOff x="0" y="0"/>
            <a:chExt cx="1406126" cy="852288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406126" cy="852288"/>
            </a:xfrm>
            <a:custGeom>
              <a:avLst/>
              <a:gdLst/>
              <a:ahLst/>
              <a:cxnLst/>
              <a:rect l="l" t="t" r="r" b="b"/>
              <a:pathLst>
                <a:path w="1406126" h="852288">
                  <a:moveTo>
                    <a:pt x="73955" y="0"/>
                  </a:moveTo>
                  <a:lnTo>
                    <a:pt x="1332170" y="0"/>
                  </a:lnTo>
                  <a:cubicBezTo>
                    <a:pt x="1351785" y="0"/>
                    <a:pt x="1370595" y="7792"/>
                    <a:pt x="1384465" y="21661"/>
                  </a:cubicBezTo>
                  <a:cubicBezTo>
                    <a:pt x="1398334" y="35530"/>
                    <a:pt x="1406126" y="54341"/>
                    <a:pt x="1406126" y="73955"/>
                  </a:cubicBezTo>
                  <a:lnTo>
                    <a:pt x="1406126" y="778333"/>
                  </a:lnTo>
                  <a:cubicBezTo>
                    <a:pt x="1406126" y="797947"/>
                    <a:pt x="1398334" y="816758"/>
                    <a:pt x="1384465" y="830627"/>
                  </a:cubicBezTo>
                  <a:cubicBezTo>
                    <a:pt x="1370595" y="844497"/>
                    <a:pt x="1351785" y="852288"/>
                    <a:pt x="1332170" y="852288"/>
                  </a:cubicBezTo>
                  <a:lnTo>
                    <a:pt x="73955" y="852288"/>
                  </a:lnTo>
                  <a:cubicBezTo>
                    <a:pt x="54341" y="852288"/>
                    <a:pt x="35530" y="844497"/>
                    <a:pt x="21661" y="830627"/>
                  </a:cubicBezTo>
                  <a:cubicBezTo>
                    <a:pt x="7792" y="816758"/>
                    <a:pt x="0" y="797947"/>
                    <a:pt x="0" y="778333"/>
                  </a:cubicBezTo>
                  <a:lnTo>
                    <a:pt x="0" y="73955"/>
                  </a:lnTo>
                  <a:cubicBezTo>
                    <a:pt x="0" y="54341"/>
                    <a:pt x="7792" y="35530"/>
                    <a:pt x="21661" y="21661"/>
                  </a:cubicBezTo>
                  <a:cubicBezTo>
                    <a:pt x="35530" y="7792"/>
                    <a:pt x="54341" y="0"/>
                    <a:pt x="7395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38100"/>
              <a:ext cx="1406126" cy="89038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462489" y="4205185"/>
            <a:ext cx="4820803" cy="22141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am moving house in September because I need to live nearer the city.</a:t>
            </a:r>
          </a:p>
        </p:txBody>
      </p:sp>
      <p:grpSp>
        <p:nvGrpSpPr>
          <p:cNvPr id="19" name="Group 19"/>
          <p:cNvGrpSpPr/>
          <p:nvPr/>
        </p:nvGrpSpPr>
        <p:grpSpPr>
          <a:xfrm>
            <a:off x="6474558" y="3631148"/>
            <a:ext cx="5338883" cy="3236032"/>
            <a:chOff x="0" y="0"/>
            <a:chExt cx="1406126" cy="852288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406126" cy="852288"/>
            </a:xfrm>
            <a:custGeom>
              <a:avLst/>
              <a:gdLst/>
              <a:ahLst/>
              <a:cxnLst/>
              <a:rect l="l" t="t" r="r" b="b"/>
              <a:pathLst>
                <a:path w="1406126" h="852288">
                  <a:moveTo>
                    <a:pt x="73955" y="0"/>
                  </a:moveTo>
                  <a:lnTo>
                    <a:pt x="1332170" y="0"/>
                  </a:lnTo>
                  <a:cubicBezTo>
                    <a:pt x="1351785" y="0"/>
                    <a:pt x="1370595" y="7792"/>
                    <a:pt x="1384465" y="21661"/>
                  </a:cubicBezTo>
                  <a:cubicBezTo>
                    <a:pt x="1398334" y="35530"/>
                    <a:pt x="1406126" y="54341"/>
                    <a:pt x="1406126" y="73955"/>
                  </a:cubicBezTo>
                  <a:lnTo>
                    <a:pt x="1406126" y="778333"/>
                  </a:lnTo>
                  <a:cubicBezTo>
                    <a:pt x="1406126" y="797947"/>
                    <a:pt x="1398334" y="816758"/>
                    <a:pt x="1384465" y="830627"/>
                  </a:cubicBezTo>
                  <a:cubicBezTo>
                    <a:pt x="1370595" y="844497"/>
                    <a:pt x="1351785" y="852288"/>
                    <a:pt x="1332170" y="852288"/>
                  </a:cubicBezTo>
                  <a:lnTo>
                    <a:pt x="73955" y="852288"/>
                  </a:lnTo>
                  <a:cubicBezTo>
                    <a:pt x="54341" y="852288"/>
                    <a:pt x="35530" y="844497"/>
                    <a:pt x="21661" y="830627"/>
                  </a:cubicBezTo>
                  <a:cubicBezTo>
                    <a:pt x="7792" y="816758"/>
                    <a:pt x="0" y="797947"/>
                    <a:pt x="0" y="778333"/>
                  </a:cubicBezTo>
                  <a:lnTo>
                    <a:pt x="0" y="73955"/>
                  </a:lnTo>
                  <a:cubicBezTo>
                    <a:pt x="0" y="54341"/>
                    <a:pt x="7792" y="35530"/>
                    <a:pt x="21661" y="21661"/>
                  </a:cubicBezTo>
                  <a:cubicBezTo>
                    <a:pt x="35530" y="7792"/>
                    <a:pt x="54341" y="0"/>
                    <a:pt x="7395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38100"/>
              <a:ext cx="1406126" cy="89038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6604078" y="4205185"/>
            <a:ext cx="5079843" cy="22141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Damien is six and to celebrate he will be having a birthday party in the village hall.</a:t>
            </a:r>
          </a:p>
        </p:txBody>
      </p:sp>
      <p:grpSp>
        <p:nvGrpSpPr>
          <p:cNvPr id="23" name="Group 23"/>
          <p:cNvGrpSpPr/>
          <p:nvPr/>
        </p:nvGrpSpPr>
        <p:grpSpPr>
          <a:xfrm>
            <a:off x="12743220" y="3654351"/>
            <a:ext cx="5338883" cy="3212829"/>
            <a:chOff x="0" y="0"/>
            <a:chExt cx="1406126" cy="846177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406126" cy="846177"/>
            </a:xfrm>
            <a:custGeom>
              <a:avLst/>
              <a:gdLst/>
              <a:ahLst/>
              <a:cxnLst/>
              <a:rect l="l" t="t" r="r" b="b"/>
              <a:pathLst>
                <a:path w="1406126" h="846177">
                  <a:moveTo>
                    <a:pt x="73955" y="0"/>
                  </a:moveTo>
                  <a:lnTo>
                    <a:pt x="1332170" y="0"/>
                  </a:lnTo>
                  <a:cubicBezTo>
                    <a:pt x="1351785" y="0"/>
                    <a:pt x="1370595" y="7792"/>
                    <a:pt x="1384465" y="21661"/>
                  </a:cubicBezTo>
                  <a:cubicBezTo>
                    <a:pt x="1398334" y="35530"/>
                    <a:pt x="1406126" y="54341"/>
                    <a:pt x="1406126" y="73955"/>
                  </a:cubicBezTo>
                  <a:lnTo>
                    <a:pt x="1406126" y="772222"/>
                  </a:lnTo>
                  <a:cubicBezTo>
                    <a:pt x="1406126" y="791836"/>
                    <a:pt x="1398334" y="810647"/>
                    <a:pt x="1384465" y="824516"/>
                  </a:cubicBezTo>
                  <a:cubicBezTo>
                    <a:pt x="1370595" y="838386"/>
                    <a:pt x="1351785" y="846177"/>
                    <a:pt x="1332170" y="846177"/>
                  </a:cubicBezTo>
                  <a:lnTo>
                    <a:pt x="73955" y="846177"/>
                  </a:lnTo>
                  <a:cubicBezTo>
                    <a:pt x="54341" y="846177"/>
                    <a:pt x="35530" y="838386"/>
                    <a:pt x="21661" y="824516"/>
                  </a:cubicBezTo>
                  <a:cubicBezTo>
                    <a:pt x="7792" y="810647"/>
                    <a:pt x="0" y="791836"/>
                    <a:pt x="0" y="772222"/>
                  </a:cubicBezTo>
                  <a:lnTo>
                    <a:pt x="0" y="73955"/>
                  </a:lnTo>
                  <a:cubicBezTo>
                    <a:pt x="0" y="54341"/>
                    <a:pt x="7792" y="35530"/>
                    <a:pt x="21661" y="21661"/>
                  </a:cubicBezTo>
                  <a:cubicBezTo>
                    <a:pt x="35530" y="7792"/>
                    <a:pt x="54341" y="0"/>
                    <a:pt x="7395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38100"/>
              <a:ext cx="1406126" cy="88427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12872740" y="4118256"/>
            <a:ext cx="5079843" cy="22141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My gran is called Mary and she is a very kind lady who helps everyone that she meets.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203449" y="7861374"/>
            <a:ext cx="17881102" cy="11278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 pitchFamily="2" charset="0"/>
                <a:ea typeface="Playwrite US Modern"/>
                <a:cs typeface="Playwrite US Modern"/>
                <a:sym typeface="Playwrite US Modern"/>
              </a:rPr>
              <a:t>The sentences above are all statements. Some are quite simple whilst others have more information. </a:t>
            </a:r>
            <a:r>
              <a:rPr lang="en-GB" sz="3200" dirty="0">
                <a:latin typeface="Playwrite US Modern" pitchFamily="2" charset="0"/>
              </a:rPr>
              <a:t>Write your own statements using a capital letter and a full stop.</a:t>
            </a:r>
            <a:endParaRPr lang="en-US" sz="3200" dirty="0">
              <a:solidFill>
                <a:srgbClr val="000000"/>
              </a:solidFill>
              <a:latin typeface="Playwrite US Modern" pitchFamily="2" charset="0"/>
              <a:ea typeface="Playwrite US Modern"/>
              <a:cs typeface="Playwrite US Modern"/>
              <a:sym typeface="Playwrite US Moder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Statements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749663" y="3324627"/>
            <a:ext cx="7096937" cy="3900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love my granddad. 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are you doing tonight?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Put the cup of tea down.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a beautiful moon that is!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1648985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Which sentences are statements? Explain why.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9414733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  <p:sp>
        <p:nvSpPr>
          <p:cNvPr id="6" name="Freeform 6"/>
          <p:cNvSpPr/>
          <p:nvPr/>
        </p:nvSpPr>
        <p:spPr>
          <a:xfrm>
            <a:off x="8071735" y="7424727"/>
            <a:ext cx="2144529" cy="1833573"/>
          </a:xfrm>
          <a:custGeom>
            <a:avLst/>
            <a:gdLst/>
            <a:ahLst/>
            <a:cxnLst/>
            <a:rect l="l" t="t" r="r" b="b"/>
            <a:pathLst>
              <a:path w="2144529" h="1833573">
                <a:moveTo>
                  <a:pt x="0" y="0"/>
                </a:moveTo>
                <a:lnTo>
                  <a:pt x="2144530" y="0"/>
                </a:lnTo>
                <a:lnTo>
                  <a:pt x="2144530" y="1833573"/>
                </a:lnTo>
                <a:lnTo>
                  <a:pt x="0" y="183357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Statements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749663" y="3324627"/>
            <a:ext cx="20540164" cy="61479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love my granddad. </a:t>
            </a:r>
          </a:p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This is a statement as it is expressing information.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BF63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are you doing tonight?</a:t>
            </a:r>
          </a:p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This is a question because it needs an answer.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BF63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Put the cup of tea down.</a:t>
            </a:r>
          </a:p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This is a command as it is telling someone what to do.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BF63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a beautiful moon that is! </a:t>
            </a:r>
          </a:p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This is an exclamation as it begins with 'what' and expresses strong emotion.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1648985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Which sentences are statements? Explain why.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</TotalTime>
  <Words>642</Words>
  <Application>Microsoft Macintosh PowerPoint</Application>
  <PresentationFormat>Custom</PresentationFormat>
  <Paragraphs>99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Playwrite US Modern</vt:lpstr>
      <vt:lpstr>Aptos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STATEMENTS</dc:title>
  <cp:lastModifiedBy>Alice Sewell</cp:lastModifiedBy>
  <cp:revision>4</cp:revision>
  <dcterms:created xsi:type="dcterms:W3CDTF">2006-08-16T00:00:00Z</dcterms:created>
  <dcterms:modified xsi:type="dcterms:W3CDTF">2025-09-12T13:17:19Z</dcterms:modified>
  <dc:identifier>DAFb3AZUqJo</dc:identifier>
</cp:coreProperties>
</file>