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Playwrite US Modern" pitchFamily="2"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15" autoAdjust="0"/>
  </p:normalViewPr>
  <p:slideViewPr>
    <p:cSldViewPr>
      <p:cViewPr varScale="1">
        <p:scale>
          <a:sx n="70" d="100"/>
          <a:sy n="70" d="100"/>
        </p:scale>
        <p:origin x="840"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5" d="100"/>
          <a:sy n="85" d="100"/>
        </p:scale>
        <p:origin x="3928"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569E82-0EED-EB62-D979-A261B097126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1FF9AD68-821C-226D-1741-1DDEBF0B0AE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14338B-6441-7B44-89A2-DA7E6124919B}" type="datetimeFigureOut">
              <a:rPr lang="en-GB" smtClean="0"/>
              <a:t>15/09/2025</a:t>
            </a:fld>
            <a:endParaRPr lang="en-GB" dirty="0"/>
          </a:p>
        </p:txBody>
      </p:sp>
      <p:sp>
        <p:nvSpPr>
          <p:cNvPr id="4" name="Footer Placeholder 3">
            <a:extLst>
              <a:ext uri="{FF2B5EF4-FFF2-40B4-BE49-F238E27FC236}">
                <a16:creationId xmlns:a16="http://schemas.microsoft.com/office/drawing/2014/main" id="{383C3364-8963-0E51-6613-87F3281932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a:extLst>
              <a:ext uri="{FF2B5EF4-FFF2-40B4-BE49-F238E27FC236}">
                <a16:creationId xmlns:a16="http://schemas.microsoft.com/office/drawing/2014/main" id="{EBC4DC9C-EC2B-9CD0-233E-4980AA705D1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79B3C5-1895-2345-9ADB-9F19A40C7849}" type="slidenum">
              <a:rPr lang="en-GB" smtClean="0"/>
              <a:t>‹#›</a:t>
            </a:fld>
            <a:endParaRPr lang="en-GB" dirty="0"/>
          </a:p>
        </p:txBody>
      </p:sp>
    </p:spTree>
    <p:extLst>
      <p:ext uri="{BB962C8B-B14F-4D97-AF65-F5344CB8AC3E}">
        <p14:creationId xmlns:p14="http://schemas.microsoft.com/office/powerpoint/2010/main" val="240304322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974574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85669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297624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993171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624483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63243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789634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495290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5395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827267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184523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9/15/25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7" name="Picture 6" descr="A group of colorful objects&#10;&#10;Description automatically generated">
            <a:extLst>
              <a:ext uri="{FF2B5EF4-FFF2-40B4-BE49-F238E27FC236}">
                <a16:creationId xmlns:a16="http://schemas.microsoft.com/office/drawing/2014/main" id="{3BCC2975-3BB7-8F6C-C96E-D2DC388B69E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933" y="0"/>
            <a:ext cx="1807477" cy="745067"/>
          </a:xfrm>
          <a:prstGeom prst="rect">
            <a:avLst/>
          </a:prstGeom>
        </p:spPr>
      </p:pic>
      <p:sp>
        <p:nvSpPr>
          <p:cNvPr id="8" name="TextBox 7">
            <a:extLst>
              <a:ext uri="{FF2B5EF4-FFF2-40B4-BE49-F238E27FC236}">
                <a16:creationId xmlns:a16="http://schemas.microsoft.com/office/drawing/2014/main" id="{F18C239A-2F8A-03F1-89BF-C660804A273D}"/>
              </a:ext>
            </a:extLst>
          </p:cNvPr>
          <p:cNvSpPr txBox="1"/>
          <p:nvPr userDrawn="1"/>
        </p:nvSpPr>
        <p:spPr>
          <a:xfrm>
            <a:off x="16002000" y="10096500"/>
            <a:ext cx="2260600" cy="253916"/>
          </a:xfrm>
          <a:prstGeom prst="rect">
            <a:avLst/>
          </a:prstGeom>
          <a:noFill/>
        </p:spPr>
        <p:txBody>
          <a:bodyPr wrap="square" rtlCol="0">
            <a:spAutoFit/>
          </a:bodyPr>
          <a:lstStyle/>
          <a:p>
            <a:r>
              <a:rPr lang="en-GB" sz="105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10679798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321828" y="2920986"/>
            <a:ext cx="16094437" cy="2222514"/>
          </a:xfrm>
          <a:prstGeom prst="rect">
            <a:avLst/>
          </a:prstGeom>
        </p:spPr>
        <p:txBody>
          <a:bodyPr lIns="0" tIns="0" rIns="0" bIns="0" rtlCol="0" anchor="t">
            <a:spAutoFit/>
          </a:bodyPr>
          <a:lstStyle/>
          <a:p>
            <a:pPr algn="ctr">
              <a:lnSpc>
                <a:spcPts val="18200"/>
              </a:lnSpc>
            </a:pPr>
            <a:r>
              <a:rPr lang="en-US" sz="13000" dirty="0">
                <a:solidFill>
                  <a:srgbClr val="000000"/>
                </a:solidFill>
                <a:latin typeface="Playwrite US Modern"/>
                <a:ea typeface="Playwrite US Modern"/>
                <a:cs typeface="Playwrite US Modern"/>
                <a:sym typeface="Playwrite US Modern"/>
              </a:rPr>
              <a:t>Show Don’t Tell</a:t>
            </a:r>
          </a:p>
        </p:txBody>
      </p:sp>
      <p:sp>
        <p:nvSpPr>
          <p:cNvPr id="3" name="TextBox 3"/>
          <p:cNvSpPr txBox="1"/>
          <p:nvPr/>
        </p:nvSpPr>
        <p:spPr>
          <a:xfrm>
            <a:off x="1026996" y="6638959"/>
            <a:ext cx="16684100" cy="528306"/>
          </a:xfrm>
          <a:prstGeom prst="rect">
            <a:avLst/>
          </a:prstGeom>
        </p:spPr>
        <p:txBody>
          <a:bodyPr lIns="0" tIns="0" rIns="0" bIns="0" rtlCol="0" anchor="t">
            <a:spAutoFit/>
          </a:bodyPr>
          <a:lstStyle/>
          <a:p>
            <a:pPr algn="ctr">
              <a:lnSpc>
                <a:spcPts val="4480"/>
              </a:lnSpc>
              <a:spcBef>
                <a:spcPct val="0"/>
              </a:spcBef>
            </a:pPr>
            <a:r>
              <a:rPr lang="en-US" sz="3200" u="sng" dirty="0">
                <a:solidFill>
                  <a:srgbClr val="000000"/>
                </a:solidFill>
                <a:latin typeface="Playwrite US Modern"/>
                <a:ea typeface="Playwrite US Modern"/>
                <a:cs typeface="Playwrite US Modern"/>
                <a:sym typeface="Playwrite US Modern"/>
              </a:rPr>
              <a:t>To use show don’t tell to write effective description.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164863" y="2613871"/>
          <a:ext cx="15770815" cy="7446384"/>
        </p:xfrm>
        <a:graphic>
          <a:graphicData uri="http://schemas.openxmlformats.org/drawingml/2006/table">
            <a:tbl>
              <a:tblPr/>
              <a:tblGrid>
                <a:gridCol w="7829219">
                  <a:extLst>
                    <a:ext uri="{9D8B030D-6E8A-4147-A177-3AD203B41FA5}">
                      <a16:colId xmlns:a16="http://schemas.microsoft.com/office/drawing/2014/main" val="20000"/>
                    </a:ext>
                  </a:extLst>
                </a:gridCol>
                <a:gridCol w="7941596">
                  <a:extLst>
                    <a:ext uri="{9D8B030D-6E8A-4147-A177-3AD203B41FA5}">
                      <a16:colId xmlns:a16="http://schemas.microsoft.com/office/drawing/2014/main" val="20001"/>
                    </a:ext>
                  </a:extLst>
                </a:gridCol>
              </a:tblGrid>
              <a:tr h="1273340">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Tell</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Show</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173044">
                <a:tc>
                  <a:txBody>
                    <a:bodyPr/>
                    <a:lstStyle/>
                    <a:p>
                      <a:pPr algn="ctr">
                        <a:lnSpc>
                          <a:spcPts val="44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4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TextBox 3"/>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4" name="Freeform 4"/>
          <p:cNvSpPr/>
          <p:nvPr/>
        </p:nvSpPr>
        <p:spPr>
          <a:xfrm>
            <a:off x="7624945" y="2613871"/>
            <a:ext cx="2279776" cy="2734364"/>
          </a:xfrm>
          <a:custGeom>
            <a:avLst/>
            <a:gdLst/>
            <a:ahLst/>
            <a:cxnLst/>
            <a:rect l="l" t="t" r="r" b="b"/>
            <a:pathLst>
              <a:path w="2279776" h="2734364">
                <a:moveTo>
                  <a:pt x="0" y="0"/>
                </a:moveTo>
                <a:lnTo>
                  <a:pt x="2279775" y="0"/>
                </a:lnTo>
                <a:lnTo>
                  <a:pt x="2279775" y="2734364"/>
                </a:lnTo>
                <a:lnTo>
                  <a:pt x="0" y="27343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5" name="TextBox 5"/>
          <p:cNvSpPr txBox="1"/>
          <p:nvPr/>
        </p:nvSpPr>
        <p:spPr>
          <a:xfrm>
            <a:off x="1388800" y="4089815"/>
            <a:ext cx="6018145" cy="528306"/>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The girl was worried.</a:t>
            </a:r>
          </a:p>
        </p:txBody>
      </p:sp>
      <p:sp>
        <p:nvSpPr>
          <p:cNvPr id="6" name="TextBox 6"/>
          <p:cNvSpPr txBox="1"/>
          <p:nvPr/>
        </p:nvSpPr>
        <p:spPr>
          <a:xfrm>
            <a:off x="1164863" y="1456454"/>
            <a:ext cx="1565871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Write some show don’t tell sentences to show how the girl is feeling.</a:t>
            </a:r>
          </a:p>
        </p:txBody>
      </p:sp>
      <p:sp>
        <p:nvSpPr>
          <p:cNvPr id="7" name="TextBox 7"/>
          <p:cNvSpPr txBox="1"/>
          <p:nvPr/>
        </p:nvSpPr>
        <p:spPr>
          <a:xfrm>
            <a:off x="9904720" y="4089815"/>
            <a:ext cx="6700852" cy="1652229"/>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Her fingers trembled, tapping a nervous rhythm on the edge of the desk.</a:t>
            </a:r>
          </a:p>
        </p:txBody>
      </p:sp>
      <p:sp>
        <p:nvSpPr>
          <p:cNvPr id="8" name="TextBox 8"/>
          <p:cNvSpPr txBox="1"/>
          <p:nvPr/>
        </p:nvSpPr>
        <p:spPr>
          <a:xfrm>
            <a:off x="9904720" y="6020899"/>
            <a:ext cx="6700852" cy="1090268"/>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Like a galloping race horse, her heart pounded and pounded.</a:t>
            </a:r>
          </a:p>
        </p:txBody>
      </p:sp>
      <p:sp>
        <p:nvSpPr>
          <p:cNvPr id="9" name="TextBox 9"/>
          <p:cNvSpPr txBox="1"/>
          <p:nvPr/>
        </p:nvSpPr>
        <p:spPr>
          <a:xfrm>
            <a:off x="9904720" y="7539792"/>
            <a:ext cx="6700852" cy="2214191"/>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The knots in her stomach twisted tighter with each passing minute whilst beads of sweat emerged on her forehead.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3" name="TextBox 3"/>
          <p:cNvSpPr txBox="1"/>
          <p:nvPr/>
        </p:nvSpPr>
        <p:spPr>
          <a:xfrm>
            <a:off x="1164863" y="3185266"/>
            <a:ext cx="6018145" cy="528306"/>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girl was worried.</a:t>
            </a:r>
          </a:p>
        </p:txBody>
      </p:sp>
      <p:sp>
        <p:nvSpPr>
          <p:cNvPr id="4" name="TextBox 4"/>
          <p:cNvSpPr txBox="1"/>
          <p:nvPr/>
        </p:nvSpPr>
        <p:spPr>
          <a:xfrm>
            <a:off x="1028700" y="4139652"/>
            <a:ext cx="15302498" cy="3338114"/>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Tossing and turning all night, she hadn’t slept a wink. Beads of sweat were beginning to form on her forehead as her heart galloped loudly like a race horse. Uncontrollably, her fingers trembled, tapping a nervous rhythm on the edge of the desk. The knots in her stomach became tighter and tighter with each passing minute. She tried to speak. She stuttered, “Er.” Her words wouldn’t come out. </a:t>
            </a:r>
          </a:p>
        </p:txBody>
      </p:sp>
      <p:grpSp>
        <p:nvGrpSpPr>
          <p:cNvPr id="5" name="Group 5"/>
          <p:cNvGrpSpPr/>
          <p:nvPr/>
        </p:nvGrpSpPr>
        <p:grpSpPr>
          <a:xfrm>
            <a:off x="1028700" y="2811157"/>
            <a:ext cx="16479286" cy="4970729"/>
            <a:chOff x="0" y="0"/>
            <a:chExt cx="4340224" cy="1309163"/>
          </a:xfrm>
        </p:grpSpPr>
        <p:sp>
          <p:nvSpPr>
            <p:cNvPr id="6" name="Freeform 6"/>
            <p:cNvSpPr/>
            <p:nvPr/>
          </p:nvSpPr>
          <p:spPr>
            <a:xfrm>
              <a:off x="0" y="0"/>
              <a:ext cx="4340223" cy="1309163"/>
            </a:xfrm>
            <a:custGeom>
              <a:avLst/>
              <a:gdLst/>
              <a:ahLst/>
              <a:cxnLst/>
              <a:rect l="l" t="t" r="r" b="b"/>
              <a:pathLst>
                <a:path w="4340223" h="1309163">
                  <a:moveTo>
                    <a:pt x="23960" y="0"/>
                  </a:moveTo>
                  <a:lnTo>
                    <a:pt x="4316264" y="0"/>
                  </a:lnTo>
                  <a:cubicBezTo>
                    <a:pt x="4329496" y="0"/>
                    <a:pt x="4340223" y="10727"/>
                    <a:pt x="4340223" y="23960"/>
                  </a:cubicBezTo>
                  <a:lnTo>
                    <a:pt x="4340223" y="1285204"/>
                  </a:lnTo>
                  <a:cubicBezTo>
                    <a:pt x="4340223" y="1291558"/>
                    <a:pt x="4337699" y="1297652"/>
                    <a:pt x="4333206" y="1302146"/>
                  </a:cubicBezTo>
                  <a:cubicBezTo>
                    <a:pt x="4328713" y="1306639"/>
                    <a:pt x="4322618" y="1309163"/>
                    <a:pt x="4316264" y="1309163"/>
                  </a:cubicBezTo>
                  <a:lnTo>
                    <a:pt x="23960" y="1309163"/>
                  </a:lnTo>
                  <a:cubicBezTo>
                    <a:pt x="10727" y="1309163"/>
                    <a:pt x="0" y="1298436"/>
                    <a:pt x="0" y="1285204"/>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7" name="TextBox 7"/>
            <p:cNvSpPr txBox="1"/>
            <p:nvPr/>
          </p:nvSpPr>
          <p:spPr>
            <a:xfrm>
              <a:off x="0" y="-38100"/>
              <a:ext cx="4340224" cy="1347263"/>
            </a:xfrm>
            <a:prstGeom prst="rect">
              <a:avLst/>
            </a:prstGeom>
          </p:spPr>
          <p:txBody>
            <a:bodyPr lIns="50800" tIns="50800" rIns="50800" bIns="50800" rtlCol="0" anchor="ctr"/>
            <a:lstStyle/>
            <a:p>
              <a:pPr algn="ctr">
                <a:lnSpc>
                  <a:spcPts val="2659"/>
                </a:lnSpc>
              </a:pPr>
              <a:endParaRPr dirty="0"/>
            </a:p>
          </p:txBody>
        </p:sp>
      </p:grpSp>
      <p:sp>
        <p:nvSpPr>
          <p:cNvPr id="8" name="TextBox 8"/>
          <p:cNvSpPr txBox="1"/>
          <p:nvPr/>
        </p:nvSpPr>
        <p:spPr>
          <a:xfrm>
            <a:off x="1164863" y="1456454"/>
            <a:ext cx="15658710" cy="553741"/>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We can combine a range of sentences to create an effective paragraph.</a:t>
            </a:r>
          </a:p>
        </p:txBody>
      </p:sp>
      <p:sp>
        <p:nvSpPr>
          <p:cNvPr id="9" name="TextBox 9"/>
          <p:cNvSpPr txBox="1"/>
          <p:nvPr/>
        </p:nvSpPr>
        <p:spPr>
          <a:xfrm>
            <a:off x="516667" y="8560658"/>
            <a:ext cx="17254666" cy="1130822"/>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Use your own sentences to write an effective paragraph which shows how the girl feels.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3" name="Freeform 3"/>
          <p:cNvSpPr/>
          <p:nvPr/>
        </p:nvSpPr>
        <p:spPr>
          <a:xfrm>
            <a:off x="485699" y="2242410"/>
            <a:ext cx="5620861" cy="5802179"/>
          </a:xfrm>
          <a:custGeom>
            <a:avLst/>
            <a:gdLst/>
            <a:ahLst/>
            <a:cxnLst/>
            <a:rect l="l" t="t" r="r" b="b"/>
            <a:pathLst>
              <a:path w="5620861" h="5802179">
                <a:moveTo>
                  <a:pt x="0" y="0"/>
                </a:moveTo>
                <a:lnTo>
                  <a:pt x="5620861" y="0"/>
                </a:lnTo>
                <a:lnTo>
                  <a:pt x="5620861" y="5802180"/>
                </a:lnTo>
                <a:lnTo>
                  <a:pt x="0" y="5802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4" name="TextBox 4"/>
          <p:cNvSpPr txBox="1"/>
          <p:nvPr/>
        </p:nvSpPr>
        <p:spPr>
          <a:xfrm>
            <a:off x="6427128" y="2607689"/>
            <a:ext cx="10337762" cy="5023998"/>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This boy is upset.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Think of some show don’t tell sentences to describe this.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Think about what he might do or what he might say. </a:t>
            </a:r>
          </a:p>
        </p:txBody>
      </p:sp>
      <p:sp>
        <p:nvSpPr>
          <p:cNvPr id="5" name="Freeform 5"/>
          <p:cNvSpPr/>
          <p:nvPr/>
        </p:nvSpPr>
        <p:spPr>
          <a:xfrm>
            <a:off x="9046188" y="8184335"/>
            <a:ext cx="1721473" cy="1471860"/>
          </a:xfrm>
          <a:custGeom>
            <a:avLst/>
            <a:gdLst/>
            <a:ahLst/>
            <a:cxnLst/>
            <a:rect l="l" t="t" r="r" b="b"/>
            <a:pathLst>
              <a:path w="1721473" h="1471860">
                <a:moveTo>
                  <a:pt x="0" y="0"/>
                </a:moveTo>
                <a:lnTo>
                  <a:pt x="1721473" y="0"/>
                </a:lnTo>
                <a:lnTo>
                  <a:pt x="1721473" y="1471860"/>
                </a:lnTo>
                <a:lnTo>
                  <a:pt x="0" y="14718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dirty="0"/>
          </a:p>
        </p:txBody>
      </p:sp>
      <p:sp>
        <p:nvSpPr>
          <p:cNvPr id="6" name="TextBox 6"/>
          <p:cNvSpPr txBox="1"/>
          <p:nvPr/>
        </p:nvSpPr>
        <p:spPr>
          <a:xfrm>
            <a:off x="6427128" y="9608570"/>
            <a:ext cx="7392597" cy="528306"/>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graphicFrame>
        <p:nvGraphicFramePr>
          <p:cNvPr id="3" name="Table 3"/>
          <p:cNvGraphicFramePr>
            <a:graphicFrameLocks noGrp="1"/>
          </p:cNvGraphicFramePr>
          <p:nvPr>
            <p:extLst>
              <p:ext uri="{D42A27DB-BD31-4B8C-83A1-F6EECF244321}">
                <p14:modId xmlns:p14="http://schemas.microsoft.com/office/powerpoint/2010/main" val="647387605"/>
              </p:ext>
            </p:extLst>
          </p:nvPr>
        </p:nvGraphicFramePr>
        <p:xfrm>
          <a:off x="855078" y="1475015"/>
          <a:ext cx="16714006" cy="7629525"/>
        </p:xfrm>
        <a:graphic>
          <a:graphicData uri="http://schemas.openxmlformats.org/drawingml/2006/table">
            <a:tbl>
              <a:tblPr/>
              <a:tblGrid>
                <a:gridCol w="8357003">
                  <a:extLst>
                    <a:ext uri="{9D8B030D-6E8A-4147-A177-3AD203B41FA5}">
                      <a16:colId xmlns:a16="http://schemas.microsoft.com/office/drawing/2014/main" val="20000"/>
                    </a:ext>
                  </a:extLst>
                </a:gridCol>
                <a:gridCol w="8357003">
                  <a:extLst>
                    <a:ext uri="{9D8B030D-6E8A-4147-A177-3AD203B41FA5}">
                      <a16:colId xmlns:a16="http://schemas.microsoft.com/office/drawing/2014/main" val="20001"/>
                    </a:ext>
                  </a:extLst>
                </a:gridCol>
              </a:tblGrid>
              <a:tr h="1273183">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What the character is doing?</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What the character is saying?</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356342">
                <a:tc>
                  <a:txBody>
                    <a:bodyPr/>
                    <a:lstStyle/>
                    <a:p>
                      <a:pPr marL="690884" lvl="1" indent="-345442" algn="l">
                        <a:lnSpc>
                          <a:spcPts val="4480"/>
                        </a:lnSpc>
                        <a:buFont typeface="Arial"/>
                        <a:buChar char="•"/>
                        <a:defRPr/>
                      </a:pPr>
                      <a:r>
                        <a:rPr lang="en-US" sz="3200" dirty="0">
                          <a:solidFill>
                            <a:srgbClr val="000000"/>
                          </a:solidFill>
                          <a:latin typeface="Playwrite US Modern"/>
                          <a:ea typeface="Playwrite US Modern"/>
                          <a:cs typeface="Playwrite US Modern"/>
                          <a:sym typeface="Playwrite US Modern"/>
                        </a:rPr>
                        <a:t>A river was streaming down his face.</a:t>
                      </a:r>
                      <a:endParaRPr lang="en-US" sz="1100" dirty="0"/>
                    </a:p>
                    <a:p>
                      <a:pPr algn="l">
                        <a:lnSpc>
                          <a:spcPts val="4480"/>
                        </a:lnSpc>
                      </a:pPr>
                      <a:endParaRPr lang="en-US" sz="1100" dirty="0"/>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With his face buried into his arm, he hunched his back.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He shut his eyes and became lost in the darkness.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690884" lvl="1" indent="-345442" algn="l">
                        <a:lnSpc>
                          <a:spcPts val="4480"/>
                        </a:lnSpc>
                        <a:buFont typeface="Arial"/>
                        <a:buChar char="•"/>
                        <a:defRPr/>
                      </a:pPr>
                      <a:r>
                        <a:rPr lang="en-US" sz="3200" dirty="0">
                          <a:solidFill>
                            <a:srgbClr val="000000"/>
                          </a:solidFill>
                          <a:latin typeface="Playwrite US Modern"/>
                          <a:ea typeface="Playwrite US Modern"/>
                          <a:cs typeface="Playwrite US Modern"/>
                          <a:sym typeface="Playwrite US Modern"/>
                        </a:rPr>
                        <a:t>His voice trembled and cracked as he tried to mutter the words, “No, no!” </a:t>
                      </a:r>
                      <a:endParaRPr lang="en-US" sz="1100" dirty="0"/>
                    </a:p>
                    <a:p>
                      <a:pPr algn="l">
                        <a:lnSpc>
                          <a:spcPts val="4480"/>
                        </a:lnSpc>
                      </a:pPr>
                      <a:endParaRPr lang="en-US" sz="1100" dirty="0"/>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His loud wails echoed through the school corridor.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TextBox 4"/>
          <p:cNvSpPr txBox="1"/>
          <p:nvPr/>
        </p:nvSpPr>
        <p:spPr>
          <a:xfrm>
            <a:off x="1759879" y="9210675"/>
            <a:ext cx="15211643" cy="528306"/>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Put your show don’t tell sentences into a short passage.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B076B5-4D8C-D2E2-9C3A-7678E28418C6}"/>
              </a:ext>
            </a:extLst>
          </p:cNvPr>
          <p:cNvPicPr>
            <a:picLocks noChangeAspect="1"/>
          </p:cNvPicPr>
          <p:nvPr/>
        </p:nvPicPr>
        <p:blipFill>
          <a:blip r:embed="rId2"/>
          <a:srcRect l="2872" r="2016"/>
          <a:stretch/>
        </p:blipFill>
        <p:spPr>
          <a:xfrm>
            <a:off x="20" y="10"/>
            <a:ext cx="18287980" cy="1028699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183227" y="2602571"/>
            <a:ext cx="4076073" cy="5081858"/>
          </a:xfrm>
          <a:custGeom>
            <a:avLst/>
            <a:gdLst/>
            <a:ahLst/>
            <a:cxnLst/>
            <a:rect l="l" t="t" r="r" b="b"/>
            <a:pathLst>
              <a:path w="4076073" h="5081858">
                <a:moveTo>
                  <a:pt x="0" y="0"/>
                </a:moveTo>
                <a:lnTo>
                  <a:pt x="4076073" y="0"/>
                </a:lnTo>
                <a:lnTo>
                  <a:pt x="4076073" y="5081858"/>
                </a:lnTo>
                <a:lnTo>
                  <a:pt x="0" y="5081858"/>
                </a:lnTo>
                <a:lnTo>
                  <a:pt x="0" y="0"/>
                </a:lnTo>
                <a:close/>
              </a:path>
            </a:pathLst>
          </a:custGeom>
          <a:blipFill>
            <a:blip r:embed="rId2"/>
            <a:stretch>
              <a:fillRect/>
            </a:stretch>
          </a:blipFill>
        </p:spPr>
        <p:txBody>
          <a:bodyPr/>
          <a:lstStyle/>
          <a:p>
            <a:endParaRPr lang="en-GB" dirty="0"/>
          </a:p>
        </p:txBody>
      </p:sp>
      <p:sp>
        <p:nvSpPr>
          <p:cNvPr id="3" name="TextBox 3"/>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4" name="TextBox 4"/>
          <p:cNvSpPr txBox="1"/>
          <p:nvPr/>
        </p:nvSpPr>
        <p:spPr>
          <a:xfrm>
            <a:off x="786295" y="3043328"/>
            <a:ext cx="12115283" cy="5023997"/>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What is show don’t tell? </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Why do we use show don’t tell within our work?</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 Give an example of show don’t tell.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3" name="TextBox 3"/>
          <p:cNvSpPr txBox="1"/>
          <p:nvPr/>
        </p:nvSpPr>
        <p:spPr>
          <a:xfrm>
            <a:off x="759093" y="1986457"/>
            <a:ext cx="15094824" cy="7271843"/>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don’t tell is when we use descriptive language to show the reader how a character is feeling rather than explicitly telling them.</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For example, instead of saying ‘he was sad,’ we would use description such as ‘tears began to form in the boy's eyes as he stared at the broken toy in his trembling hands.’</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Using show don’t tell can make our writing much more interesting to the reader.</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don’t tell can also convey the intensity of the emotion. For example, the word ‘sad’ doesn’t tell us how sad the character whilst ‘he sobbed uncontrollably’ shows us that he is very sad.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3" name="TextBox 3"/>
          <p:cNvSpPr txBox="1"/>
          <p:nvPr/>
        </p:nvSpPr>
        <p:spPr>
          <a:xfrm>
            <a:off x="3908855" y="3937013"/>
            <a:ext cx="13717612" cy="1652229"/>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 rush of heat surged into the girl's cheeks, turning them a fiery shade of crimson. Her teeth clenched so tightly that she could feel her jaw muscles quiver with frustration.</a:t>
            </a:r>
          </a:p>
        </p:txBody>
      </p:sp>
      <p:sp>
        <p:nvSpPr>
          <p:cNvPr id="4" name="TextBox 4"/>
          <p:cNvSpPr txBox="1"/>
          <p:nvPr/>
        </p:nvSpPr>
        <p:spPr>
          <a:xfrm>
            <a:off x="3908855" y="2794204"/>
            <a:ext cx="6923792" cy="528306"/>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girl was so angry. </a:t>
            </a:r>
          </a:p>
        </p:txBody>
      </p:sp>
      <p:sp>
        <p:nvSpPr>
          <p:cNvPr id="5" name="TextBox 5"/>
          <p:cNvSpPr txBox="1"/>
          <p:nvPr/>
        </p:nvSpPr>
        <p:spPr>
          <a:xfrm>
            <a:off x="1164863" y="1541735"/>
            <a:ext cx="1668410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Here are two sentences to describe the picture below. </a:t>
            </a:r>
          </a:p>
        </p:txBody>
      </p:sp>
      <p:grpSp>
        <p:nvGrpSpPr>
          <p:cNvPr id="6" name="Group 6"/>
          <p:cNvGrpSpPr/>
          <p:nvPr/>
        </p:nvGrpSpPr>
        <p:grpSpPr>
          <a:xfrm>
            <a:off x="3523166" y="2630701"/>
            <a:ext cx="14103301" cy="3244154"/>
            <a:chOff x="0" y="0"/>
            <a:chExt cx="3714450" cy="854427"/>
          </a:xfrm>
        </p:grpSpPr>
        <p:sp>
          <p:nvSpPr>
            <p:cNvPr id="7" name="Freeform 7"/>
            <p:cNvSpPr/>
            <p:nvPr/>
          </p:nvSpPr>
          <p:spPr>
            <a:xfrm>
              <a:off x="0" y="0"/>
              <a:ext cx="3714450" cy="854427"/>
            </a:xfrm>
            <a:custGeom>
              <a:avLst/>
              <a:gdLst/>
              <a:ahLst/>
              <a:cxnLst/>
              <a:rect l="l" t="t" r="r" b="b"/>
              <a:pathLst>
                <a:path w="3714450" h="854427">
                  <a:moveTo>
                    <a:pt x="27996" y="0"/>
                  </a:moveTo>
                  <a:lnTo>
                    <a:pt x="3686454" y="0"/>
                  </a:lnTo>
                  <a:cubicBezTo>
                    <a:pt x="3693878" y="0"/>
                    <a:pt x="3700999" y="2950"/>
                    <a:pt x="3706250" y="8200"/>
                  </a:cubicBezTo>
                  <a:cubicBezTo>
                    <a:pt x="3711500" y="13450"/>
                    <a:pt x="3714450" y="20571"/>
                    <a:pt x="3714450" y="27996"/>
                  </a:cubicBezTo>
                  <a:lnTo>
                    <a:pt x="3714450" y="826431"/>
                  </a:lnTo>
                  <a:cubicBezTo>
                    <a:pt x="3714450" y="841893"/>
                    <a:pt x="3701916" y="854427"/>
                    <a:pt x="3686454" y="854427"/>
                  </a:cubicBezTo>
                  <a:lnTo>
                    <a:pt x="27996" y="854427"/>
                  </a:lnTo>
                  <a:cubicBezTo>
                    <a:pt x="12534" y="854427"/>
                    <a:pt x="0" y="841893"/>
                    <a:pt x="0" y="826431"/>
                  </a:cubicBezTo>
                  <a:lnTo>
                    <a:pt x="0" y="27996"/>
                  </a:lnTo>
                  <a:cubicBezTo>
                    <a:pt x="0" y="12534"/>
                    <a:pt x="12534" y="0"/>
                    <a:pt x="27996"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8" name="TextBox 8"/>
            <p:cNvSpPr txBox="1"/>
            <p:nvPr/>
          </p:nvSpPr>
          <p:spPr>
            <a:xfrm>
              <a:off x="0" y="-38100"/>
              <a:ext cx="3714450" cy="892527"/>
            </a:xfrm>
            <a:prstGeom prst="rect">
              <a:avLst/>
            </a:prstGeom>
          </p:spPr>
          <p:txBody>
            <a:bodyPr lIns="50800" tIns="50800" rIns="50800" bIns="50800" rtlCol="0" anchor="ctr"/>
            <a:lstStyle/>
            <a:p>
              <a:pPr algn="ctr">
                <a:lnSpc>
                  <a:spcPts val="2659"/>
                </a:lnSpc>
              </a:pPr>
              <a:endParaRPr dirty="0"/>
            </a:p>
          </p:txBody>
        </p:sp>
      </p:grpSp>
      <p:sp>
        <p:nvSpPr>
          <p:cNvPr id="9" name="Freeform 9"/>
          <p:cNvSpPr/>
          <p:nvPr/>
        </p:nvSpPr>
        <p:spPr>
          <a:xfrm>
            <a:off x="237534" y="2630701"/>
            <a:ext cx="3908855" cy="3244154"/>
          </a:xfrm>
          <a:custGeom>
            <a:avLst/>
            <a:gdLst/>
            <a:ahLst/>
            <a:cxnLst/>
            <a:rect l="l" t="t" r="r" b="b"/>
            <a:pathLst>
              <a:path w="3908855" h="3244154">
                <a:moveTo>
                  <a:pt x="0" y="0"/>
                </a:moveTo>
                <a:lnTo>
                  <a:pt x="3908855" y="0"/>
                </a:lnTo>
                <a:lnTo>
                  <a:pt x="3908855" y="3244153"/>
                </a:lnTo>
                <a:lnTo>
                  <a:pt x="0" y="3244153"/>
                </a:lnTo>
                <a:lnTo>
                  <a:pt x="0" y="0"/>
                </a:lnTo>
                <a:close/>
              </a:path>
            </a:pathLst>
          </a:custGeom>
          <a:blipFill>
            <a:blip r:embed="rId2"/>
            <a:stretch>
              <a:fillRect b="-47613"/>
            </a:stretch>
          </a:blipFill>
        </p:spPr>
        <p:txBody>
          <a:bodyPr/>
          <a:lstStyle/>
          <a:p>
            <a:endParaRPr lang="en-GB" dirty="0"/>
          </a:p>
        </p:txBody>
      </p:sp>
      <p:sp>
        <p:nvSpPr>
          <p:cNvPr id="10" name="TextBox 10"/>
          <p:cNvSpPr txBox="1"/>
          <p:nvPr/>
        </p:nvSpPr>
        <p:spPr>
          <a:xfrm>
            <a:off x="1028700" y="6598754"/>
            <a:ext cx="1668410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Which sentence is more effective at explaining the girl’s feeling?</a:t>
            </a:r>
          </a:p>
        </p:txBody>
      </p:sp>
      <p:sp>
        <p:nvSpPr>
          <p:cNvPr id="11" name="Freeform 11"/>
          <p:cNvSpPr/>
          <p:nvPr/>
        </p:nvSpPr>
        <p:spPr>
          <a:xfrm>
            <a:off x="9046188" y="8184335"/>
            <a:ext cx="1721473" cy="1471860"/>
          </a:xfrm>
          <a:custGeom>
            <a:avLst/>
            <a:gdLst/>
            <a:ahLst/>
            <a:cxnLst/>
            <a:rect l="l" t="t" r="r" b="b"/>
            <a:pathLst>
              <a:path w="1721473" h="1471860">
                <a:moveTo>
                  <a:pt x="0" y="0"/>
                </a:moveTo>
                <a:lnTo>
                  <a:pt x="1721473" y="0"/>
                </a:lnTo>
                <a:lnTo>
                  <a:pt x="1721473" y="1471860"/>
                </a:lnTo>
                <a:lnTo>
                  <a:pt x="0" y="14718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dirty="0"/>
          </a:p>
        </p:txBody>
      </p:sp>
      <p:sp>
        <p:nvSpPr>
          <p:cNvPr id="12" name="TextBox 12"/>
          <p:cNvSpPr txBox="1"/>
          <p:nvPr/>
        </p:nvSpPr>
        <p:spPr>
          <a:xfrm>
            <a:off x="6427128" y="9608570"/>
            <a:ext cx="7392597" cy="528306"/>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3" name="TextBox 3"/>
          <p:cNvSpPr txBox="1"/>
          <p:nvPr/>
        </p:nvSpPr>
        <p:spPr>
          <a:xfrm>
            <a:off x="3908855" y="3937013"/>
            <a:ext cx="13717612" cy="1652229"/>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 rush of heat surged into the girl's cheeks, turning them a fiery shade of crimson. Her teeth clenched so tightly that she could feel her jaw muscles quiver with frustration.</a:t>
            </a:r>
          </a:p>
        </p:txBody>
      </p:sp>
      <p:sp>
        <p:nvSpPr>
          <p:cNvPr id="4" name="TextBox 4"/>
          <p:cNvSpPr txBox="1"/>
          <p:nvPr/>
        </p:nvSpPr>
        <p:spPr>
          <a:xfrm>
            <a:off x="3908855" y="2794204"/>
            <a:ext cx="6923792" cy="528306"/>
          </a:xfrm>
          <a:prstGeom prst="rect">
            <a:avLst/>
          </a:prstGeom>
        </p:spPr>
        <p:txBody>
          <a:bodyPr lIns="0" tIns="0" rIns="0" bIns="0" rtlCol="0" anchor="t">
            <a:spAutoFit/>
          </a:bodyPr>
          <a:lstStyle/>
          <a:p>
            <a:pPr marL="690884" lvl="1" indent="-345442"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girl was so angry. </a:t>
            </a:r>
          </a:p>
        </p:txBody>
      </p:sp>
      <p:sp>
        <p:nvSpPr>
          <p:cNvPr id="5" name="TextBox 5"/>
          <p:cNvSpPr txBox="1"/>
          <p:nvPr/>
        </p:nvSpPr>
        <p:spPr>
          <a:xfrm>
            <a:off x="1164863" y="1541735"/>
            <a:ext cx="1668410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Here are two sentences to describe the picture below. </a:t>
            </a:r>
          </a:p>
        </p:txBody>
      </p:sp>
      <p:grpSp>
        <p:nvGrpSpPr>
          <p:cNvPr id="6" name="Group 6"/>
          <p:cNvGrpSpPr/>
          <p:nvPr/>
        </p:nvGrpSpPr>
        <p:grpSpPr>
          <a:xfrm>
            <a:off x="3523166" y="2630701"/>
            <a:ext cx="14103301" cy="3244154"/>
            <a:chOff x="0" y="0"/>
            <a:chExt cx="3714450" cy="854427"/>
          </a:xfrm>
        </p:grpSpPr>
        <p:sp>
          <p:nvSpPr>
            <p:cNvPr id="7" name="Freeform 7"/>
            <p:cNvSpPr/>
            <p:nvPr/>
          </p:nvSpPr>
          <p:spPr>
            <a:xfrm>
              <a:off x="0" y="0"/>
              <a:ext cx="3714450" cy="854427"/>
            </a:xfrm>
            <a:custGeom>
              <a:avLst/>
              <a:gdLst/>
              <a:ahLst/>
              <a:cxnLst/>
              <a:rect l="l" t="t" r="r" b="b"/>
              <a:pathLst>
                <a:path w="3714450" h="854427">
                  <a:moveTo>
                    <a:pt x="27996" y="0"/>
                  </a:moveTo>
                  <a:lnTo>
                    <a:pt x="3686454" y="0"/>
                  </a:lnTo>
                  <a:cubicBezTo>
                    <a:pt x="3693878" y="0"/>
                    <a:pt x="3700999" y="2950"/>
                    <a:pt x="3706250" y="8200"/>
                  </a:cubicBezTo>
                  <a:cubicBezTo>
                    <a:pt x="3711500" y="13450"/>
                    <a:pt x="3714450" y="20571"/>
                    <a:pt x="3714450" y="27996"/>
                  </a:cubicBezTo>
                  <a:lnTo>
                    <a:pt x="3714450" y="826431"/>
                  </a:lnTo>
                  <a:cubicBezTo>
                    <a:pt x="3714450" y="841893"/>
                    <a:pt x="3701916" y="854427"/>
                    <a:pt x="3686454" y="854427"/>
                  </a:cubicBezTo>
                  <a:lnTo>
                    <a:pt x="27996" y="854427"/>
                  </a:lnTo>
                  <a:cubicBezTo>
                    <a:pt x="12534" y="854427"/>
                    <a:pt x="0" y="841893"/>
                    <a:pt x="0" y="826431"/>
                  </a:cubicBezTo>
                  <a:lnTo>
                    <a:pt x="0" y="27996"/>
                  </a:lnTo>
                  <a:cubicBezTo>
                    <a:pt x="0" y="12534"/>
                    <a:pt x="12534" y="0"/>
                    <a:pt x="27996"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8" name="TextBox 8"/>
            <p:cNvSpPr txBox="1"/>
            <p:nvPr/>
          </p:nvSpPr>
          <p:spPr>
            <a:xfrm>
              <a:off x="0" y="-38100"/>
              <a:ext cx="3714450" cy="892527"/>
            </a:xfrm>
            <a:prstGeom prst="rect">
              <a:avLst/>
            </a:prstGeom>
          </p:spPr>
          <p:txBody>
            <a:bodyPr lIns="50800" tIns="50800" rIns="50800" bIns="50800" rtlCol="0" anchor="ctr"/>
            <a:lstStyle/>
            <a:p>
              <a:pPr algn="ctr">
                <a:lnSpc>
                  <a:spcPts val="2659"/>
                </a:lnSpc>
              </a:pPr>
              <a:endParaRPr dirty="0"/>
            </a:p>
          </p:txBody>
        </p:sp>
      </p:grpSp>
      <p:sp>
        <p:nvSpPr>
          <p:cNvPr id="9" name="Freeform 9"/>
          <p:cNvSpPr/>
          <p:nvPr/>
        </p:nvSpPr>
        <p:spPr>
          <a:xfrm>
            <a:off x="237534" y="2630701"/>
            <a:ext cx="3908855" cy="3244154"/>
          </a:xfrm>
          <a:custGeom>
            <a:avLst/>
            <a:gdLst/>
            <a:ahLst/>
            <a:cxnLst/>
            <a:rect l="l" t="t" r="r" b="b"/>
            <a:pathLst>
              <a:path w="3908855" h="3244154">
                <a:moveTo>
                  <a:pt x="0" y="0"/>
                </a:moveTo>
                <a:lnTo>
                  <a:pt x="3908855" y="0"/>
                </a:lnTo>
                <a:lnTo>
                  <a:pt x="3908855" y="3244153"/>
                </a:lnTo>
                <a:lnTo>
                  <a:pt x="0" y="3244153"/>
                </a:lnTo>
                <a:lnTo>
                  <a:pt x="0" y="0"/>
                </a:lnTo>
                <a:close/>
              </a:path>
            </a:pathLst>
          </a:custGeom>
          <a:blipFill>
            <a:blip r:embed="rId2"/>
            <a:stretch>
              <a:fillRect b="-47613"/>
            </a:stretch>
          </a:blipFill>
        </p:spPr>
        <p:txBody>
          <a:bodyPr/>
          <a:lstStyle/>
          <a:p>
            <a:endParaRPr lang="en-GB" dirty="0"/>
          </a:p>
        </p:txBody>
      </p:sp>
      <p:sp>
        <p:nvSpPr>
          <p:cNvPr id="10" name="TextBox 10"/>
          <p:cNvSpPr txBox="1"/>
          <p:nvPr/>
        </p:nvSpPr>
        <p:spPr>
          <a:xfrm>
            <a:off x="1028700" y="6389204"/>
            <a:ext cx="16684100" cy="3338113"/>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The second sentence is more effective at explaining the girl's feeling because it uses vivid imagery and sensory details to show her anger, rather than simply stating it. </a:t>
            </a:r>
          </a:p>
          <a:p>
            <a:pPr algn="ctr">
              <a:lnSpc>
                <a:spcPts val="4480"/>
              </a:lnSpc>
            </a:pPr>
            <a:endParaRPr lang="en-US" sz="3200" dirty="0">
              <a:solidFill>
                <a:srgbClr val="000000"/>
              </a:solidFill>
              <a:latin typeface="Playwrite US Modern"/>
              <a:ea typeface="Playwrite US Modern"/>
              <a:cs typeface="Playwrite US Modern"/>
              <a:sym typeface="Playwrite US Modern"/>
            </a:endParaRPr>
          </a:p>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It helps the reader visualise her flushed cheeks, clenched teeth and tense jaw, which show how she is feeling.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87374"/>
            <a:ext cx="16479286" cy="1376120"/>
            <a:chOff x="0" y="0"/>
            <a:chExt cx="4340224" cy="362435"/>
          </a:xfrm>
        </p:grpSpPr>
        <p:sp>
          <p:nvSpPr>
            <p:cNvPr id="3" name="Freeform 3"/>
            <p:cNvSpPr/>
            <p:nvPr/>
          </p:nvSpPr>
          <p:spPr>
            <a:xfrm>
              <a:off x="0" y="0"/>
              <a:ext cx="4340223" cy="362435"/>
            </a:xfrm>
            <a:custGeom>
              <a:avLst/>
              <a:gdLst/>
              <a:ahLst/>
              <a:cxnLst/>
              <a:rect l="l" t="t" r="r" b="b"/>
              <a:pathLst>
                <a:path w="4340223" h="362435">
                  <a:moveTo>
                    <a:pt x="23960" y="0"/>
                  </a:moveTo>
                  <a:lnTo>
                    <a:pt x="4316264" y="0"/>
                  </a:lnTo>
                  <a:cubicBezTo>
                    <a:pt x="4329496" y="0"/>
                    <a:pt x="4340223" y="10727"/>
                    <a:pt x="4340223" y="23960"/>
                  </a:cubicBezTo>
                  <a:lnTo>
                    <a:pt x="4340223" y="338475"/>
                  </a:lnTo>
                  <a:cubicBezTo>
                    <a:pt x="4340223" y="344830"/>
                    <a:pt x="4337699" y="350924"/>
                    <a:pt x="4333206" y="355417"/>
                  </a:cubicBezTo>
                  <a:cubicBezTo>
                    <a:pt x="4328713" y="359911"/>
                    <a:pt x="4322618" y="362435"/>
                    <a:pt x="4316264" y="362435"/>
                  </a:cubicBezTo>
                  <a:lnTo>
                    <a:pt x="23960" y="362435"/>
                  </a:lnTo>
                  <a:cubicBezTo>
                    <a:pt x="10727" y="362435"/>
                    <a:pt x="0" y="351708"/>
                    <a:pt x="0" y="338475"/>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4" name="TextBox 4"/>
            <p:cNvSpPr txBox="1"/>
            <p:nvPr/>
          </p:nvSpPr>
          <p:spPr>
            <a:xfrm>
              <a:off x="0" y="-38100"/>
              <a:ext cx="4340224" cy="400535"/>
            </a:xfrm>
            <a:prstGeom prst="rect">
              <a:avLst/>
            </a:prstGeom>
          </p:spPr>
          <p:txBody>
            <a:bodyPr lIns="50800" tIns="50800" rIns="50800" bIns="50800" rtlCol="0" anchor="ctr"/>
            <a:lstStyle/>
            <a:p>
              <a:pPr algn="ctr">
                <a:lnSpc>
                  <a:spcPts val="2659"/>
                </a:lnSpc>
              </a:pPr>
              <a:endParaRPr dirty="0"/>
            </a:p>
          </p:txBody>
        </p:sp>
      </p:grpSp>
      <p:sp>
        <p:nvSpPr>
          <p:cNvPr id="5" name="Freeform 5"/>
          <p:cNvSpPr/>
          <p:nvPr/>
        </p:nvSpPr>
        <p:spPr>
          <a:xfrm rot="1886460">
            <a:off x="15578639" y="2442678"/>
            <a:ext cx="610189" cy="2667491"/>
          </a:xfrm>
          <a:custGeom>
            <a:avLst/>
            <a:gdLst/>
            <a:ahLst/>
            <a:cxnLst/>
            <a:rect l="l" t="t" r="r" b="b"/>
            <a:pathLst>
              <a:path w="610189" h="2667491">
                <a:moveTo>
                  <a:pt x="0" y="0"/>
                </a:moveTo>
                <a:lnTo>
                  <a:pt x="610189" y="0"/>
                </a:lnTo>
                <a:lnTo>
                  <a:pt x="610189" y="2667491"/>
                </a:lnTo>
                <a:lnTo>
                  <a:pt x="0" y="26674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6" name="TextBox 6"/>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7" name="TextBox 7"/>
          <p:cNvSpPr txBox="1"/>
          <p:nvPr/>
        </p:nvSpPr>
        <p:spPr>
          <a:xfrm>
            <a:off x="904357" y="1389091"/>
            <a:ext cx="16479286" cy="1090268"/>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To make our show don’t tell sentences more effective, we should combine them with other literary techniques.  </a:t>
            </a:r>
          </a:p>
        </p:txBody>
      </p:sp>
      <p:sp>
        <p:nvSpPr>
          <p:cNvPr id="8" name="TextBox 8"/>
          <p:cNvSpPr txBox="1"/>
          <p:nvPr/>
        </p:nvSpPr>
        <p:spPr>
          <a:xfrm>
            <a:off x="1527227" y="3287469"/>
            <a:ext cx="15732073"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Tears flowed like a river down his face.</a:t>
            </a:r>
          </a:p>
        </p:txBody>
      </p:sp>
      <p:sp>
        <p:nvSpPr>
          <p:cNvPr id="9" name="TextBox 9"/>
          <p:cNvSpPr txBox="1"/>
          <p:nvPr/>
        </p:nvSpPr>
        <p:spPr>
          <a:xfrm>
            <a:off x="1028700" y="4860660"/>
            <a:ext cx="16479286" cy="1130822"/>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We should also use a range of sentence openers to ensure that our writing is varied and interesting.</a:t>
            </a:r>
          </a:p>
        </p:txBody>
      </p:sp>
      <p:grpSp>
        <p:nvGrpSpPr>
          <p:cNvPr id="10" name="Group 10"/>
          <p:cNvGrpSpPr/>
          <p:nvPr/>
        </p:nvGrpSpPr>
        <p:grpSpPr>
          <a:xfrm>
            <a:off x="1028700" y="6595718"/>
            <a:ext cx="16479286" cy="1376120"/>
            <a:chOff x="0" y="0"/>
            <a:chExt cx="4340224" cy="362435"/>
          </a:xfrm>
        </p:grpSpPr>
        <p:sp>
          <p:nvSpPr>
            <p:cNvPr id="11" name="Freeform 11"/>
            <p:cNvSpPr/>
            <p:nvPr/>
          </p:nvSpPr>
          <p:spPr>
            <a:xfrm>
              <a:off x="0" y="0"/>
              <a:ext cx="4340223" cy="362435"/>
            </a:xfrm>
            <a:custGeom>
              <a:avLst/>
              <a:gdLst/>
              <a:ahLst/>
              <a:cxnLst/>
              <a:rect l="l" t="t" r="r" b="b"/>
              <a:pathLst>
                <a:path w="4340223" h="362435">
                  <a:moveTo>
                    <a:pt x="23960" y="0"/>
                  </a:moveTo>
                  <a:lnTo>
                    <a:pt x="4316264" y="0"/>
                  </a:lnTo>
                  <a:cubicBezTo>
                    <a:pt x="4329496" y="0"/>
                    <a:pt x="4340223" y="10727"/>
                    <a:pt x="4340223" y="23960"/>
                  </a:cubicBezTo>
                  <a:lnTo>
                    <a:pt x="4340223" y="338475"/>
                  </a:lnTo>
                  <a:cubicBezTo>
                    <a:pt x="4340223" y="344830"/>
                    <a:pt x="4337699" y="350924"/>
                    <a:pt x="4333206" y="355417"/>
                  </a:cubicBezTo>
                  <a:cubicBezTo>
                    <a:pt x="4328713" y="359911"/>
                    <a:pt x="4322618" y="362435"/>
                    <a:pt x="4316264" y="362435"/>
                  </a:cubicBezTo>
                  <a:lnTo>
                    <a:pt x="23960" y="362435"/>
                  </a:lnTo>
                  <a:cubicBezTo>
                    <a:pt x="10727" y="362435"/>
                    <a:pt x="0" y="351708"/>
                    <a:pt x="0" y="338475"/>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12" name="TextBox 12"/>
            <p:cNvSpPr txBox="1"/>
            <p:nvPr/>
          </p:nvSpPr>
          <p:spPr>
            <a:xfrm>
              <a:off x="0" y="-38100"/>
              <a:ext cx="4340224" cy="400535"/>
            </a:xfrm>
            <a:prstGeom prst="rect">
              <a:avLst/>
            </a:prstGeom>
          </p:spPr>
          <p:txBody>
            <a:bodyPr lIns="50800" tIns="50800" rIns="50800" bIns="50800" rtlCol="0" anchor="ctr"/>
            <a:lstStyle/>
            <a:p>
              <a:pPr algn="ctr">
                <a:lnSpc>
                  <a:spcPts val="2659"/>
                </a:lnSpc>
              </a:pPr>
              <a:endParaRPr dirty="0"/>
            </a:p>
          </p:txBody>
        </p:sp>
      </p:grpSp>
      <p:sp>
        <p:nvSpPr>
          <p:cNvPr id="13" name="TextBox 13"/>
          <p:cNvSpPr txBox="1"/>
          <p:nvPr/>
        </p:nvSpPr>
        <p:spPr>
          <a:xfrm>
            <a:off x="1527227" y="6995812"/>
            <a:ext cx="15732073"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Like a rapid river, the tears raged down his tired, pale skin.</a:t>
            </a:r>
          </a:p>
        </p:txBody>
      </p:sp>
      <p:sp>
        <p:nvSpPr>
          <p:cNvPr id="14" name="Freeform 14"/>
          <p:cNvSpPr/>
          <p:nvPr/>
        </p:nvSpPr>
        <p:spPr>
          <a:xfrm rot="-1757348">
            <a:off x="1778352" y="5709692"/>
            <a:ext cx="610189" cy="2667491"/>
          </a:xfrm>
          <a:custGeom>
            <a:avLst/>
            <a:gdLst/>
            <a:ahLst/>
            <a:cxnLst/>
            <a:rect l="l" t="t" r="r" b="b"/>
            <a:pathLst>
              <a:path w="610189" h="2667491">
                <a:moveTo>
                  <a:pt x="0" y="0"/>
                </a:moveTo>
                <a:lnTo>
                  <a:pt x="610188" y="0"/>
                </a:lnTo>
                <a:lnTo>
                  <a:pt x="610188" y="2667491"/>
                </a:lnTo>
                <a:lnTo>
                  <a:pt x="0" y="26674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15" name="TextBox 15"/>
          <p:cNvSpPr txBox="1"/>
          <p:nvPr/>
        </p:nvSpPr>
        <p:spPr>
          <a:xfrm>
            <a:off x="1527227" y="8408373"/>
            <a:ext cx="15971375" cy="1707903"/>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Combining show don't tell with other literary techniques creates even more engaging writing. Like all writing techniques, they should be used in moderation or they lose their impact.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3338055"/>
            <a:ext cx="16479286" cy="1376120"/>
            <a:chOff x="0" y="0"/>
            <a:chExt cx="4340224" cy="362435"/>
          </a:xfrm>
        </p:grpSpPr>
        <p:sp>
          <p:nvSpPr>
            <p:cNvPr id="3" name="Freeform 3"/>
            <p:cNvSpPr/>
            <p:nvPr/>
          </p:nvSpPr>
          <p:spPr>
            <a:xfrm>
              <a:off x="0" y="0"/>
              <a:ext cx="4340223" cy="362435"/>
            </a:xfrm>
            <a:custGeom>
              <a:avLst/>
              <a:gdLst/>
              <a:ahLst/>
              <a:cxnLst/>
              <a:rect l="l" t="t" r="r" b="b"/>
              <a:pathLst>
                <a:path w="4340223" h="362435">
                  <a:moveTo>
                    <a:pt x="23960" y="0"/>
                  </a:moveTo>
                  <a:lnTo>
                    <a:pt x="4316264" y="0"/>
                  </a:lnTo>
                  <a:cubicBezTo>
                    <a:pt x="4329496" y="0"/>
                    <a:pt x="4340223" y="10727"/>
                    <a:pt x="4340223" y="23960"/>
                  </a:cubicBezTo>
                  <a:lnTo>
                    <a:pt x="4340223" y="338475"/>
                  </a:lnTo>
                  <a:cubicBezTo>
                    <a:pt x="4340223" y="344830"/>
                    <a:pt x="4337699" y="350924"/>
                    <a:pt x="4333206" y="355417"/>
                  </a:cubicBezTo>
                  <a:cubicBezTo>
                    <a:pt x="4328713" y="359911"/>
                    <a:pt x="4322618" y="362435"/>
                    <a:pt x="4316264" y="362435"/>
                  </a:cubicBezTo>
                  <a:lnTo>
                    <a:pt x="23960" y="362435"/>
                  </a:lnTo>
                  <a:cubicBezTo>
                    <a:pt x="10727" y="362435"/>
                    <a:pt x="0" y="351708"/>
                    <a:pt x="0" y="338475"/>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4" name="TextBox 4"/>
            <p:cNvSpPr txBox="1"/>
            <p:nvPr/>
          </p:nvSpPr>
          <p:spPr>
            <a:xfrm>
              <a:off x="0" y="-38100"/>
              <a:ext cx="4340224" cy="400535"/>
            </a:xfrm>
            <a:prstGeom prst="rect">
              <a:avLst/>
            </a:prstGeom>
          </p:spPr>
          <p:txBody>
            <a:bodyPr lIns="50800" tIns="50800" rIns="50800" bIns="50800" rtlCol="0" anchor="ctr"/>
            <a:lstStyle/>
            <a:p>
              <a:pPr algn="ctr">
                <a:lnSpc>
                  <a:spcPts val="2659"/>
                </a:lnSpc>
              </a:pPr>
              <a:endParaRPr dirty="0"/>
            </a:p>
          </p:txBody>
        </p:sp>
      </p:grpSp>
      <p:sp>
        <p:nvSpPr>
          <p:cNvPr id="5" name="TextBox 5"/>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6" name="TextBox 6"/>
          <p:cNvSpPr txBox="1"/>
          <p:nvPr/>
        </p:nvSpPr>
        <p:spPr>
          <a:xfrm>
            <a:off x="1400935" y="3457168"/>
            <a:ext cx="15858365"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He jumped up and down flapping his arms wildly. His smile spread from ear to ear.  </a:t>
            </a:r>
          </a:p>
        </p:txBody>
      </p:sp>
      <p:sp>
        <p:nvSpPr>
          <p:cNvPr id="7" name="TextBox 7"/>
          <p:cNvSpPr txBox="1"/>
          <p:nvPr/>
        </p:nvSpPr>
        <p:spPr>
          <a:xfrm>
            <a:off x="641010" y="1614431"/>
            <a:ext cx="17254666"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Read the sentence below. Explain what emotion the author is trying portray and rewrite it so that it contains a simile and a different sentence opener. </a:t>
            </a:r>
          </a:p>
        </p:txBody>
      </p:sp>
      <p:sp>
        <p:nvSpPr>
          <p:cNvPr id="8" name="Freeform 8"/>
          <p:cNvSpPr/>
          <p:nvPr/>
        </p:nvSpPr>
        <p:spPr>
          <a:xfrm>
            <a:off x="9046188" y="8184335"/>
            <a:ext cx="1721473" cy="1471860"/>
          </a:xfrm>
          <a:custGeom>
            <a:avLst/>
            <a:gdLst/>
            <a:ahLst/>
            <a:cxnLst/>
            <a:rect l="l" t="t" r="r" b="b"/>
            <a:pathLst>
              <a:path w="1721473" h="1471860">
                <a:moveTo>
                  <a:pt x="0" y="0"/>
                </a:moveTo>
                <a:lnTo>
                  <a:pt x="1721473" y="0"/>
                </a:lnTo>
                <a:lnTo>
                  <a:pt x="1721473" y="1471860"/>
                </a:lnTo>
                <a:lnTo>
                  <a:pt x="0" y="14718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9" name="TextBox 9"/>
          <p:cNvSpPr txBox="1"/>
          <p:nvPr/>
        </p:nvSpPr>
        <p:spPr>
          <a:xfrm>
            <a:off x="6427128" y="9608570"/>
            <a:ext cx="7392597" cy="528306"/>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grpSp>
        <p:nvGrpSpPr>
          <p:cNvPr id="3" name="Group 3"/>
          <p:cNvGrpSpPr/>
          <p:nvPr/>
        </p:nvGrpSpPr>
        <p:grpSpPr>
          <a:xfrm>
            <a:off x="1028700" y="2862078"/>
            <a:ext cx="16479286" cy="1376120"/>
            <a:chOff x="0" y="0"/>
            <a:chExt cx="4340224" cy="362435"/>
          </a:xfrm>
        </p:grpSpPr>
        <p:sp>
          <p:nvSpPr>
            <p:cNvPr id="4" name="Freeform 4"/>
            <p:cNvSpPr/>
            <p:nvPr/>
          </p:nvSpPr>
          <p:spPr>
            <a:xfrm>
              <a:off x="0" y="0"/>
              <a:ext cx="4340223" cy="362435"/>
            </a:xfrm>
            <a:custGeom>
              <a:avLst/>
              <a:gdLst/>
              <a:ahLst/>
              <a:cxnLst/>
              <a:rect l="l" t="t" r="r" b="b"/>
              <a:pathLst>
                <a:path w="4340223" h="362435">
                  <a:moveTo>
                    <a:pt x="23960" y="0"/>
                  </a:moveTo>
                  <a:lnTo>
                    <a:pt x="4316264" y="0"/>
                  </a:lnTo>
                  <a:cubicBezTo>
                    <a:pt x="4329496" y="0"/>
                    <a:pt x="4340223" y="10727"/>
                    <a:pt x="4340223" y="23960"/>
                  </a:cubicBezTo>
                  <a:lnTo>
                    <a:pt x="4340223" y="338475"/>
                  </a:lnTo>
                  <a:cubicBezTo>
                    <a:pt x="4340223" y="344830"/>
                    <a:pt x="4337699" y="350924"/>
                    <a:pt x="4333206" y="355417"/>
                  </a:cubicBezTo>
                  <a:cubicBezTo>
                    <a:pt x="4328713" y="359911"/>
                    <a:pt x="4322618" y="362435"/>
                    <a:pt x="4316264" y="362435"/>
                  </a:cubicBezTo>
                  <a:lnTo>
                    <a:pt x="23960" y="362435"/>
                  </a:lnTo>
                  <a:cubicBezTo>
                    <a:pt x="10727" y="362435"/>
                    <a:pt x="0" y="351708"/>
                    <a:pt x="0" y="338475"/>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5" name="TextBox 5"/>
            <p:cNvSpPr txBox="1"/>
            <p:nvPr/>
          </p:nvSpPr>
          <p:spPr>
            <a:xfrm>
              <a:off x="0" y="-38100"/>
              <a:ext cx="4340224" cy="400535"/>
            </a:xfrm>
            <a:prstGeom prst="rect">
              <a:avLst/>
            </a:prstGeom>
          </p:spPr>
          <p:txBody>
            <a:bodyPr lIns="50800" tIns="50800" rIns="50800" bIns="50800" rtlCol="0" anchor="ctr"/>
            <a:lstStyle/>
            <a:p>
              <a:pPr algn="ctr">
                <a:lnSpc>
                  <a:spcPts val="2659"/>
                </a:lnSpc>
              </a:pPr>
              <a:endParaRPr dirty="0"/>
            </a:p>
          </p:txBody>
        </p:sp>
      </p:grpSp>
      <p:sp>
        <p:nvSpPr>
          <p:cNvPr id="6" name="TextBox 6"/>
          <p:cNvSpPr txBox="1"/>
          <p:nvPr/>
        </p:nvSpPr>
        <p:spPr>
          <a:xfrm>
            <a:off x="1400935" y="2981192"/>
            <a:ext cx="15858365"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He jumped up and down flapping his arms wildly. His smile spread from ear to ear.  </a:t>
            </a:r>
          </a:p>
        </p:txBody>
      </p:sp>
      <p:sp>
        <p:nvSpPr>
          <p:cNvPr id="7" name="TextBox 7"/>
          <p:cNvSpPr txBox="1"/>
          <p:nvPr/>
        </p:nvSpPr>
        <p:spPr>
          <a:xfrm>
            <a:off x="584749" y="1657423"/>
            <a:ext cx="17254666"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This sentence below represents the character feeling excited. </a:t>
            </a:r>
          </a:p>
        </p:txBody>
      </p:sp>
      <p:sp>
        <p:nvSpPr>
          <p:cNvPr id="8" name="Freeform 8"/>
          <p:cNvSpPr/>
          <p:nvPr/>
        </p:nvSpPr>
        <p:spPr>
          <a:xfrm>
            <a:off x="16070434" y="1028700"/>
            <a:ext cx="1887017" cy="2415382"/>
          </a:xfrm>
          <a:custGeom>
            <a:avLst/>
            <a:gdLst/>
            <a:ahLst/>
            <a:cxnLst/>
            <a:rect l="l" t="t" r="r" b="b"/>
            <a:pathLst>
              <a:path w="1887017" h="2415382">
                <a:moveTo>
                  <a:pt x="0" y="0"/>
                </a:moveTo>
                <a:lnTo>
                  <a:pt x="1887017" y="0"/>
                </a:lnTo>
                <a:lnTo>
                  <a:pt x="1887017" y="2415382"/>
                </a:lnTo>
                <a:lnTo>
                  <a:pt x="0" y="241538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9" name="TextBox 9"/>
          <p:cNvSpPr txBox="1"/>
          <p:nvPr/>
        </p:nvSpPr>
        <p:spPr>
          <a:xfrm>
            <a:off x="702785" y="4615194"/>
            <a:ext cx="17254666"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This sentence below represents the character feeling excited. </a:t>
            </a:r>
          </a:p>
        </p:txBody>
      </p:sp>
      <p:grpSp>
        <p:nvGrpSpPr>
          <p:cNvPr id="10" name="Group 10"/>
          <p:cNvGrpSpPr/>
          <p:nvPr/>
        </p:nvGrpSpPr>
        <p:grpSpPr>
          <a:xfrm>
            <a:off x="1090475" y="5734050"/>
            <a:ext cx="16479286" cy="1964092"/>
            <a:chOff x="0" y="0"/>
            <a:chExt cx="4340224" cy="517292"/>
          </a:xfrm>
        </p:grpSpPr>
        <p:sp>
          <p:nvSpPr>
            <p:cNvPr id="11" name="Freeform 11"/>
            <p:cNvSpPr/>
            <p:nvPr/>
          </p:nvSpPr>
          <p:spPr>
            <a:xfrm>
              <a:off x="0" y="0"/>
              <a:ext cx="4340223" cy="517292"/>
            </a:xfrm>
            <a:custGeom>
              <a:avLst/>
              <a:gdLst/>
              <a:ahLst/>
              <a:cxnLst/>
              <a:rect l="l" t="t" r="r" b="b"/>
              <a:pathLst>
                <a:path w="4340223" h="517292">
                  <a:moveTo>
                    <a:pt x="23960" y="0"/>
                  </a:moveTo>
                  <a:lnTo>
                    <a:pt x="4316264" y="0"/>
                  </a:lnTo>
                  <a:cubicBezTo>
                    <a:pt x="4329496" y="0"/>
                    <a:pt x="4340223" y="10727"/>
                    <a:pt x="4340223" y="23960"/>
                  </a:cubicBezTo>
                  <a:lnTo>
                    <a:pt x="4340223" y="493332"/>
                  </a:lnTo>
                  <a:cubicBezTo>
                    <a:pt x="4340223" y="506565"/>
                    <a:pt x="4329496" y="517292"/>
                    <a:pt x="4316264" y="517292"/>
                  </a:cubicBezTo>
                  <a:lnTo>
                    <a:pt x="23960" y="517292"/>
                  </a:lnTo>
                  <a:cubicBezTo>
                    <a:pt x="17605" y="517292"/>
                    <a:pt x="11511" y="514767"/>
                    <a:pt x="7018" y="510274"/>
                  </a:cubicBezTo>
                  <a:cubicBezTo>
                    <a:pt x="2524" y="505781"/>
                    <a:pt x="0" y="499686"/>
                    <a:pt x="0" y="493332"/>
                  </a:cubicBezTo>
                  <a:lnTo>
                    <a:pt x="0" y="23960"/>
                  </a:lnTo>
                  <a:cubicBezTo>
                    <a:pt x="0" y="10727"/>
                    <a:pt x="10727" y="0"/>
                    <a:pt x="23960"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12" name="TextBox 12"/>
            <p:cNvSpPr txBox="1"/>
            <p:nvPr/>
          </p:nvSpPr>
          <p:spPr>
            <a:xfrm>
              <a:off x="0" y="-38100"/>
              <a:ext cx="4340224" cy="555392"/>
            </a:xfrm>
            <a:prstGeom prst="rect">
              <a:avLst/>
            </a:prstGeom>
          </p:spPr>
          <p:txBody>
            <a:bodyPr lIns="50800" tIns="50800" rIns="50800" bIns="50800" rtlCol="0" anchor="ctr"/>
            <a:lstStyle/>
            <a:p>
              <a:pPr algn="ctr">
                <a:lnSpc>
                  <a:spcPts val="2659"/>
                </a:lnSpc>
              </a:pPr>
              <a:endParaRPr dirty="0"/>
            </a:p>
          </p:txBody>
        </p:sp>
      </p:grpSp>
      <p:sp>
        <p:nvSpPr>
          <p:cNvPr id="13" name="TextBox 13"/>
          <p:cNvSpPr txBox="1"/>
          <p:nvPr/>
        </p:nvSpPr>
        <p:spPr>
          <a:xfrm>
            <a:off x="1400935" y="6147150"/>
            <a:ext cx="15904694"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Jumping up and down like a wild rabbit, his arms flapped freely.  His face resembled a Cheshire Cat with a huge smile spanning from ear to ear. </a:t>
            </a:r>
          </a:p>
        </p:txBody>
      </p:sp>
      <p:sp>
        <p:nvSpPr>
          <p:cNvPr id="14" name="TextBox 14"/>
          <p:cNvSpPr txBox="1"/>
          <p:nvPr/>
        </p:nvSpPr>
        <p:spPr>
          <a:xfrm>
            <a:off x="1127669" y="8241067"/>
            <a:ext cx="16168825"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Using vivid imagery and comparisons helps to portray the character’s feeling more effectively which can make the writing more exciting for the reader.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164863" y="2613871"/>
          <a:ext cx="15770814" cy="5059258"/>
        </p:xfrm>
        <a:graphic>
          <a:graphicData uri="http://schemas.openxmlformats.org/drawingml/2006/table">
            <a:tbl>
              <a:tblPr/>
              <a:tblGrid>
                <a:gridCol w="7885407">
                  <a:extLst>
                    <a:ext uri="{9D8B030D-6E8A-4147-A177-3AD203B41FA5}">
                      <a16:colId xmlns:a16="http://schemas.microsoft.com/office/drawing/2014/main" val="20000"/>
                    </a:ext>
                  </a:extLst>
                </a:gridCol>
                <a:gridCol w="7885407">
                  <a:extLst>
                    <a:ext uri="{9D8B030D-6E8A-4147-A177-3AD203B41FA5}">
                      <a16:colId xmlns:a16="http://schemas.microsoft.com/office/drawing/2014/main" val="20001"/>
                    </a:ext>
                  </a:extLst>
                </a:gridCol>
              </a:tblGrid>
              <a:tr h="1276438">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Tell</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dirty="0">
                          <a:solidFill>
                            <a:srgbClr val="000000"/>
                          </a:solidFill>
                          <a:latin typeface="Playwrite US Modern"/>
                          <a:ea typeface="Playwrite US Modern"/>
                          <a:cs typeface="Playwrite US Modern"/>
                          <a:sym typeface="Playwrite US Modern"/>
                        </a:rPr>
                        <a:t>Show</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82820">
                <a:tc>
                  <a:txBody>
                    <a:bodyPr/>
                    <a:lstStyle/>
                    <a:p>
                      <a:pPr algn="ctr">
                        <a:lnSpc>
                          <a:spcPts val="44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4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TextBox 3"/>
          <p:cNvSpPr txBox="1"/>
          <p:nvPr/>
        </p:nvSpPr>
        <p:spPr>
          <a:xfrm>
            <a:off x="1164863" y="-27"/>
            <a:ext cx="16094437" cy="1028727"/>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Show Don’t Tell</a:t>
            </a:r>
          </a:p>
        </p:txBody>
      </p:sp>
      <p:sp>
        <p:nvSpPr>
          <p:cNvPr id="4" name="Freeform 4"/>
          <p:cNvSpPr/>
          <p:nvPr/>
        </p:nvSpPr>
        <p:spPr>
          <a:xfrm>
            <a:off x="7624945" y="2613871"/>
            <a:ext cx="2279776" cy="2734364"/>
          </a:xfrm>
          <a:custGeom>
            <a:avLst/>
            <a:gdLst/>
            <a:ahLst/>
            <a:cxnLst/>
            <a:rect l="l" t="t" r="r" b="b"/>
            <a:pathLst>
              <a:path w="2279776" h="2734364">
                <a:moveTo>
                  <a:pt x="0" y="0"/>
                </a:moveTo>
                <a:lnTo>
                  <a:pt x="2279775" y="0"/>
                </a:lnTo>
                <a:lnTo>
                  <a:pt x="2279775" y="2734364"/>
                </a:lnTo>
                <a:lnTo>
                  <a:pt x="0" y="27343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
        <p:nvSpPr>
          <p:cNvPr id="5" name="TextBox 5"/>
          <p:cNvSpPr txBox="1"/>
          <p:nvPr/>
        </p:nvSpPr>
        <p:spPr>
          <a:xfrm>
            <a:off x="1388800" y="4089815"/>
            <a:ext cx="6018145" cy="528306"/>
          </a:xfrm>
          <a:prstGeom prst="rect">
            <a:avLst/>
          </a:prstGeom>
        </p:spPr>
        <p:txBody>
          <a:bodyPr lIns="0" tIns="0" rIns="0" bIns="0" rtlCol="0" anchor="t">
            <a:spAutoFit/>
          </a:bodyPr>
          <a:lstStyle/>
          <a:p>
            <a:pPr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The girl was worried.</a:t>
            </a:r>
          </a:p>
        </p:txBody>
      </p:sp>
      <p:sp>
        <p:nvSpPr>
          <p:cNvPr id="6" name="TextBox 6"/>
          <p:cNvSpPr txBox="1"/>
          <p:nvPr/>
        </p:nvSpPr>
        <p:spPr>
          <a:xfrm>
            <a:off x="1164863" y="1456454"/>
            <a:ext cx="15658710" cy="528306"/>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Write some show don’t tell sentences to show how the girl is feeling.</a:t>
            </a:r>
          </a:p>
        </p:txBody>
      </p:sp>
      <p:sp>
        <p:nvSpPr>
          <p:cNvPr id="7" name="TextBox 7"/>
          <p:cNvSpPr txBox="1"/>
          <p:nvPr/>
        </p:nvSpPr>
        <p:spPr>
          <a:xfrm>
            <a:off x="563968" y="8254154"/>
            <a:ext cx="17296228" cy="1090267"/>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Think about what she might do, act or say and try to include a range of sentence openers and other literary techniques.</a:t>
            </a:r>
          </a:p>
        </p:txBody>
      </p:sp>
    </p:spTree>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1436</TotalTime>
  <Words>937</Words>
  <Application>Microsoft Macintosh PowerPoint</Application>
  <PresentationFormat>Custom</PresentationFormat>
  <Paragraphs>90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Playwrite US Modern</vt:lpstr>
      <vt:lpstr>Aptos</vt:lpstr>
      <vt:lpstr>Arial</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Show Don’t Tell</dc:title>
  <cp:lastModifiedBy>ALICES</cp:lastModifiedBy>
  <cp:revision>3</cp:revision>
  <dcterms:created xsi:type="dcterms:W3CDTF">2006-08-16T00:00:00Z</dcterms:created>
  <dcterms:modified xsi:type="dcterms:W3CDTF">2025-09-15T09:17:21Z</dcterms:modified>
  <dc:identifier>DAFtw5n4kHE</dc:identifier>
</cp:coreProperties>
</file>