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8288000" cy="10287000"/>
  <p:notesSz cx="6858000" cy="9144000"/>
  <p:embeddedFontLst>
    <p:embeddedFont>
      <p:font typeface="Bryndan Write" panose="02000503000000000000" pitchFamily="2" charset="0"/>
      <p:regular r:id="rId18"/>
    </p:embeddedFont>
    <p:embeddedFont>
      <p:font typeface="Playwrite US Modern" pitchFamily="2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86" autoAdjust="0"/>
    <p:restoredTop sz="94572" autoAdjust="0"/>
  </p:normalViewPr>
  <p:slideViewPr>
    <p:cSldViewPr>
      <p:cViewPr varScale="1">
        <p:scale>
          <a:sx n="71" d="100"/>
          <a:sy n="71" d="100"/>
        </p:scale>
        <p:origin x="528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37B5CD-2DE4-CC42-BC4B-5C086C2DC984}" type="datetimeFigureOut">
              <a:rPr lang="en-US" smtClean="0"/>
              <a:t>8/8/25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D9887-5AF3-3D43-8597-688E26BE9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823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9D9887-5AF3-3D43-8597-688E26BE929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669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242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59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208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409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27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127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492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12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93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13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404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057FF053-AE90-A085-797A-1F2F6E668254}"/>
              </a:ext>
            </a:extLst>
          </p:cNvPr>
          <p:cNvSpPr txBox="1"/>
          <p:nvPr userDrawn="1"/>
        </p:nvSpPr>
        <p:spPr>
          <a:xfrm>
            <a:off x="15544800" y="9975300"/>
            <a:ext cx="3048000" cy="3125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60"/>
              </a:lnSpc>
              <a:spcBef>
                <a:spcPct val="0"/>
              </a:spcBef>
            </a:pPr>
            <a:r>
              <a:rPr lang="en-US" sz="1400" dirty="0">
                <a:solidFill>
                  <a:srgbClr val="737373"/>
                </a:solidFill>
                <a:latin typeface="Playwrite US Modern" pitchFamily="2" charset="0"/>
              </a:rPr>
              <a:t>Easy Education Grammar</a:t>
            </a:r>
          </a:p>
        </p:txBody>
      </p:sp>
      <p:pic>
        <p:nvPicPr>
          <p:cNvPr id="9" name="Picture 8" descr="A group of colorful objects&#10;&#10;Description automatically generated">
            <a:extLst>
              <a:ext uri="{FF2B5EF4-FFF2-40B4-BE49-F238E27FC236}">
                <a16:creationId xmlns:a16="http://schemas.microsoft.com/office/drawing/2014/main" id="{06326448-2113-A909-D89A-6F08AC020D4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3"/>
            <a:ext cx="1930714" cy="79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473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7.svg"/><Relationship Id="rId7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sv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409700"/>
            <a:ext cx="18120801" cy="4963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880"/>
              </a:lnSpc>
              <a:spcBef>
                <a:spcPct val="0"/>
              </a:spcBef>
            </a:pPr>
            <a:r>
              <a:rPr lang="en-US" sz="14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83903" y="6972300"/>
            <a:ext cx="17320193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2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use the prefix 'mis' to change the meaning of words. 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436681" y="19200"/>
            <a:ext cx="13408971" cy="1203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270927" y="2802391"/>
            <a:ext cx="4130289" cy="1650339"/>
            <a:chOff x="0" y="0"/>
            <a:chExt cx="1087813" cy="43465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heard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70927" y="4860436"/>
            <a:ext cx="4130289" cy="1650339"/>
            <a:chOff x="0" y="0"/>
            <a:chExt cx="1087813" cy="43465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yellow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808923" y="2802391"/>
            <a:ext cx="4130289" cy="1650339"/>
            <a:chOff x="0" y="0"/>
            <a:chExt cx="1087813" cy="43465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sing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808923" y="4860436"/>
            <a:ext cx="4130289" cy="1650339"/>
            <a:chOff x="0" y="0"/>
            <a:chExt cx="1087813" cy="43465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place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348787" y="2802391"/>
            <a:ext cx="4130289" cy="1650339"/>
            <a:chOff x="0" y="0"/>
            <a:chExt cx="1087813" cy="434657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read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348787" y="4860436"/>
            <a:ext cx="4130289" cy="1650339"/>
            <a:chOff x="0" y="0"/>
            <a:chExt cx="1087813" cy="434657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lead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3886783" y="2802391"/>
            <a:ext cx="4130289" cy="1650339"/>
            <a:chOff x="0" y="0"/>
            <a:chExt cx="1087813" cy="434657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jump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3886783" y="4860436"/>
            <a:ext cx="4130289" cy="1650339"/>
            <a:chOff x="0" y="0"/>
            <a:chExt cx="1087813" cy="434657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calculate</a:t>
              </a: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727732" y="1869910"/>
            <a:ext cx="16727761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Identify the words that can have the prefix 'mis' added to them.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456804" y="6890903"/>
            <a:ext cx="17560268" cy="30523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760"/>
              </a:lnSpc>
              <a:spcBef>
                <a:spcPct val="0"/>
              </a:spcBef>
            </a:pPr>
            <a:r>
              <a:rPr lang="en-US" sz="34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Misheard: To hear something incorrectly.</a:t>
            </a:r>
          </a:p>
          <a:p>
            <a:pPr algn="l">
              <a:lnSpc>
                <a:spcPts val="4760"/>
              </a:lnSpc>
              <a:spcBef>
                <a:spcPct val="0"/>
              </a:spcBef>
            </a:pPr>
            <a:r>
              <a:rPr lang="en-US" sz="34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Misread: To read something incorrectly.</a:t>
            </a:r>
          </a:p>
          <a:p>
            <a:pPr algn="l">
              <a:lnSpc>
                <a:spcPts val="4760"/>
              </a:lnSpc>
              <a:spcBef>
                <a:spcPct val="0"/>
              </a:spcBef>
            </a:pPr>
            <a:r>
              <a:rPr lang="en-US" sz="34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Misplace: To put something in the wrong location or loose it temporarily.</a:t>
            </a:r>
          </a:p>
          <a:p>
            <a:pPr algn="l">
              <a:lnSpc>
                <a:spcPts val="4760"/>
              </a:lnSpc>
              <a:spcBef>
                <a:spcPct val="0"/>
              </a:spcBef>
            </a:pPr>
            <a:r>
              <a:rPr lang="en-US" sz="34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Mislead: To cause someone to believe something untrue or to go the wrong way.</a:t>
            </a:r>
          </a:p>
          <a:p>
            <a:pPr algn="l">
              <a:lnSpc>
                <a:spcPts val="4760"/>
              </a:lnSpc>
              <a:spcBef>
                <a:spcPct val="0"/>
              </a:spcBef>
            </a:pPr>
            <a:r>
              <a:rPr lang="en-US" sz="34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Miscalculate: To make a mistake with a calculation.</a:t>
            </a:r>
          </a:p>
        </p:txBody>
      </p:sp>
      <p:sp>
        <p:nvSpPr>
          <p:cNvPr id="29" name="Freeform 29"/>
          <p:cNvSpPr/>
          <p:nvPr/>
        </p:nvSpPr>
        <p:spPr>
          <a:xfrm>
            <a:off x="3356643" y="3525085"/>
            <a:ext cx="992187" cy="1032184"/>
          </a:xfrm>
          <a:custGeom>
            <a:avLst/>
            <a:gdLst/>
            <a:ahLst/>
            <a:cxnLst/>
            <a:rect l="l" t="t" r="r" b="b"/>
            <a:pathLst>
              <a:path w="992187" h="1032184">
                <a:moveTo>
                  <a:pt x="0" y="0"/>
                </a:moveTo>
                <a:lnTo>
                  <a:pt x="992186" y="0"/>
                </a:lnTo>
                <a:lnTo>
                  <a:pt x="992186" y="1032184"/>
                </a:lnTo>
                <a:lnTo>
                  <a:pt x="0" y="10321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0" name="Freeform 30"/>
          <p:cNvSpPr/>
          <p:nvPr/>
        </p:nvSpPr>
        <p:spPr>
          <a:xfrm>
            <a:off x="12486890" y="3420546"/>
            <a:ext cx="992187" cy="1032184"/>
          </a:xfrm>
          <a:custGeom>
            <a:avLst/>
            <a:gdLst/>
            <a:ahLst/>
            <a:cxnLst/>
            <a:rect l="l" t="t" r="r" b="b"/>
            <a:pathLst>
              <a:path w="992187" h="1032184">
                <a:moveTo>
                  <a:pt x="0" y="0"/>
                </a:moveTo>
                <a:lnTo>
                  <a:pt x="992187" y="0"/>
                </a:lnTo>
                <a:lnTo>
                  <a:pt x="992187" y="1032184"/>
                </a:lnTo>
                <a:lnTo>
                  <a:pt x="0" y="10321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1" name="Freeform 31"/>
          <p:cNvSpPr/>
          <p:nvPr/>
        </p:nvSpPr>
        <p:spPr>
          <a:xfrm>
            <a:off x="12486890" y="5478592"/>
            <a:ext cx="992187" cy="1032184"/>
          </a:xfrm>
          <a:custGeom>
            <a:avLst/>
            <a:gdLst/>
            <a:ahLst/>
            <a:cxnLst/>
            <a:rect l="l" t="t" r="r" b="b"/>
            <a:pathLst>
              <a:path w="992187" h="1032184">
                <a:moveTo>
                  <a:pt x="0" y="0"/>
                </a:moveTo>
                <a:lnTo>
                  <a:pt x="992187" y="0"/>
                </a:lnTo>
                <a:lnTo>
                  <a:pt x="992187" y="1032184"/>
                </a:lnTo>
                <a:lnTo>
                  <a:pt x="0" y="10321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2" name="Freeform 32"/>
          <p:cNvSpPr/>
          <p:nvPr/>
        </p:nvSpPr>
        <p:spPr>
          <a:xfrm>
            <a:off x="8099426" y="5478592"/>
            <a:ext cx="992187" cy="1032184"/>
          </a:xfrm>
          <a:custGeom>
            <a:avLst/>
            <a:gdLst/>
            <a:ahLst/>
            <a:cxnLst/>
            <a:rect l="l" t="t" r="r" b="b"/>
            <a:pathLst>
              <a:path w="992187" h="1032184">
                <a:moveTo>
                  <a:pt x="0" y="0"/>
                </a:moveTo>
                <a:lnTo>
                  <a:pt x="992186" y="0"/>
                </a:lnTo>
                <a:lnTo>
                  <a:pt x="992186" y="1032184"/>
                </a:lnTo>
                <a:lnTo>
                  <a:pt x="0" y="10321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3" name="Freeform 33"/>
          <p:cNvSpPr/>
          <p:nvPr/>
        </p:nvSpPr>
        <p:spPr>
          <a:xfrm>
            <a:off x="16959400" y="5478592"/>
            <a:ext cx="992187" cy="1032184"/>
          </a:xfrm>
          <a:custGeom>
            <a:avLst/>
            <a:gdLst/>
            <a:ahLst/>
            <a:cxnLst/>
            <a:rect l="l" t="t" r="r" b="b"/>
            <a:pathLst>
              <a:path w="992187" h="1032184">
                <a:moveTo>
                  <a:pt x="0" y="0"/>
                </a:moveTo>
                <a:lnTo>
                  <a:pt x="992186" y="0"/>
                </a:lnTo>
                <a:lnTo>
                  <a:pt x="992186" y="1032184"/>
                </a:lnTo>
                <a:lnTo>
                  <a:pt x="0" y="10321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34" y="2126029"/>
            <a:ext cx="2249847" cy="2213031"/>
          </a:xfrm>
          <a:custGeom>
            <a:avLst/>
            <a:gdLst/>
            <a:ahLst/>
            <a:cxnLst/>
            <a:rect l="l" t="t" r="r" b="b"/>
            <a:pathLst>
              <a:path w="2249847" h="2213031">
                <a:moveTo>
                  <a:pt x="0" y="0"/>
                </a:moveTo>
                <a:lnTo>
                  <a:pt x="2249847" y="0"/>
                </a:lnTo>
                <a:lnTo>
                  <a:pt x="2249847" y="2213031"/>
                </a:lnTo>
                <a:lnTo>
                  <a:pt x="0" y="221303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353352" y="4729585"/>
            <a:ext cx="1963911" cy="2080965"/>
          </a:xfrm>
          <a:custGeom>
            <a:avLst/>
            <a:gdLst/>
            <a:ahLst/>
            <a:cxnLst/>
            <a:rect l="l" t="t" r="r" b="b"/>
            <a:pathLst>
              <a:path w="1963911" h="2080965">
                <a:moveTo>
                  <a:pt x="0" y="0"/>
                </a:moveTo>
                <a:lnTo>
                  <a:pt x="1963911" y="0"/>
                </a:lnTo>
                <a:lnTo>
                  <a:pt x="1963911" y="2080965"/>
                </a:lnTo>
                <a:lnTo>
                  <a:pt x="0" y="20809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318561" y="7278336"/>
            <a:ext cx="2118121" cy="2057225"/>
          </a:xfrm>
          <a:custGeom>
            <a:avLst/>
            <a:gdLst/>
            <a:ahLst/>
            <a:cxnLst/>
            <a:rect l="l" t="t" r="r" b="b"/>
            <a:pathLst>
              <a:path w="2118121" h="2057225">
                <a:moveTo>
                  <a:pt x="0" y="0"/>
                </a:moveTo>
                <a:lnTo>
                  <a:pt x="2118120" y="0"/>
                </a:lnTo>
                <a:lnTo>
                  <a:pt x="2118120" y="2057225"/>
                </a:lnTo>
                <a:lnTo>
                  <a:pt x="0" y="205722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436681" y="19200"/>
            <a:ext cx="13408971" cy="1203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53352" y="1342487"/>
            <a:ext cx="1755098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Complete the sentences by adding the prefix 'mis' to one of the words below.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812499" y="3198399"/>
            <a:ext cx="15713262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You have __________ the instructions.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812499" y="5373274"/>
            <a:ext cx="15713262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_______ the directions and ended up in the wrong place.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812499" y="8240274"/>
            <a:ext cx="15713262" cy="6034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basketball player ____ the distance of the hoop.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28700" y="9397819"/>
            <a:ext cx="15713262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read          judged         understood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834" y="2126029"/>
            <a:ext cx="2249847" cy="2213031"/>
          </a:xfrm>
          <a:custGeom>
            <a:avLst/>
            <a:gdLst/>
            <a:ahLst/>
            <a:cxnLst/>
            <a:rect l="l" t="t" r="r" b="b"/>
            <a:pathLst>
              <a:path w="2249847" h="2213031">
                <a:moveTo>
                  <a:pt x="0" y="0"/>
                </a:moveTo>
                <a:lnTo>
                  <a:pt x="2249847" y="0"/>
                </a:lnTo>
                <a:lnTo>
                  <a:pt x="2249847" y="2213031"/>
                </a:lnTo>
                <a:lnTo>
                  <a:pt x="0" y="221303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353352" y="4729585"/>
            <a:ext cx="1963911" cy="2080965"/>
          </a:xfrm>
          <a:custGeom>
            <a:avLst/>
            <a:gdLst/>
            <a:ahLst/>
            <a:cxnLst/>
            <a:rect l="l" t="t" r="r" b="b"/>
            <a:pathLst>
              <a:path w="1963911" h="2080965">
                <a:moveTo>
                  <a:pt x="0" y="0"/>
                </a:moveTo>
                <a:lnTo>
                  <a:pt x="1963911" y="0"/>
                </a:lnTo>
                <a:lnTo>
                  <a:pt x="1963911" y="2080965"/>
                </a:lnTo>
                <a:lnTo>
                  <a:pt x="0" y="20809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318561" y="7278336"/>
            <a:ext cx="2118121" cy="2057225"/>
          </a:xfrm>
          <a:custGeom>
            <a:avLst/>
            <a:gdLst/>
            <a:ahLst/>
            <a:cxnLst/>
            <a:rect l="l" t="t" r="r" b="b"/>
            <a:pathLst>
              <a:path w="2118121" h="2057225">
                <a:moveTo>
                  <a:pt x="0" y="0"/>
                </a:moveTo>
                <a:lnTo>
                  <a:pt x="2118120" y="0"/>
                </a:lnTo>
                <a:lnTo>
                  <a:pt x="2118120" y="2057225"/>
                </a:lnTo>
                <a:lnTo>
                  <a:pt x="0" y="205722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436681" y="19200"/>
            <a:ext cx="13408971" cy="1203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53352" y="1342487"/>
            <a:ext cx="1755098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Complete the sentences by adding the prefix 'mis' to one of the words below.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812499" y="3198399"/>
            <a:ext cx="15713262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You have </a:t>
            </a:r>
            <a:r>
              <a:rPr lang="en-US" sz="350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misunderstood</a:t>
            </a: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the instructions.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812499" y="5373274"/>
            <a:ext cx="15713262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</a:t>
            </a:r>
            <a:r>
              <a:rPr lang="en-US" sz="350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misread</a:t>
            </a: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the directions and ended up in the wrong place.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812499" y="8240274"/>
            <a:ext cx="15713262" cy="6034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basketball player </a:t>
            </a:r>
            <a:r>
              <a:rPr lang="en-US" sz="3500" dirty="0">
                <a:solidFill>
                  <a:srgbClr val="ED1C24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misjudged</a:t>
            </a:r>
            <a:r>
              <a:rPr lang="en-US" sz="35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the distance of the hoop.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436681" y="19200"/>
            <a:ext cx="13408971" cy="1203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23352" y="1564056"/>
            <a:ext cx="17509558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Sophie and Amber have been asked to fill in the missing space with a word that uses a prefix. Who is correct? Explain why.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087626" y="3638420"/>
            <a:ext cx="8150423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have __________________ my keys. </a:t>
            </a:r>
          </a:p>
        </p:txBody>
      </p:sp>
      <p:sp>
        <p:nvSpPr>
          <p:cNvPr id="5" name="Freeform 5"/>
          <p:cNvSpPr/>
          <p:nvPr/>
        </p:nvSpPr>
        <p:spPr>
          <a:xfrm>
            <a:off x="13466305" y="3354879"/>
            <a:ext cx="2166573" cy="1746800"/>
          </a:xfrm>
          <a:custGeom>
            <a:avLst/>
            <a:gdLst/>
            <a:ahLst/>
            <a:cxnLst/>
            <a:rect l="l" t="t" r="r" b="b"/>
            <a:pathLst>
              <a:path w="2166573" h="1746800">
                <a:moveTo>
                  <a:pt x="0" y="0"/>
                </a:moveTo>
                <a:lnTo>
                  <a:pt x="2166574" y="0"/>
                </a:lnTo>
                <a:lnTo>
                  <a:pt x="2166574" y="1746800"/>
                </a:lnTo>
                <a:lnTo>
                  <a:pt x="0" y="1746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6" name="Group 6"/>
          <p:cNvGrpSpPr/>
          <p:nvPr/>
        </p:nvGrpSpPr>
        <p:grpSpPr>
          <a:xfrm>
            <a:off x="3944859" y="3354879"/>
            <a:ext cx="10398283" cy="1230656"/>
            <a:chOff x="0" y="0"/>
            <a:chExt cx="2738642" cy="32412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738642" cy="324123"/>
            </a:xfrm>
            <a:custGeom>
              <a:avLst/>
              <a:gdLst/>
              <a:ahLst/>
              <a:cxnLst/>
              <a:rect l="l" t="t" r="r" b="b"/>
              <a:pathLst>
                <a:path w="2738642" h="324123">
                  <a:moveTo>
                    <a:pt x="37971" y="0"/>
                  </a:moveTo>
                  <a:lnTo>
                    <a:pt x="2700671" y="0"/>
                  </a:lnTo>
                  <a:cubicBezTo>
                    <a:pt x="2710742" y="0"/>
                    <a:pt x="2720400" y="4001"/>
                    <a:pt x="2727521" y="11122"/>
                  </a:cubicBezTo>
                  <a:cubicBezTo>
                    <a:pt x="2734642" y="18243"/>
                    <a:pt x="2738642" y="27901"/>
                    <a:pt x="2738642" y="37971"/>
                  </a:cubicBezTo>
                  <a:lnTo>
                    <a:pt x="2738642" y="286152"/>
                  </a:lnTo>
                  <a:cubicBezTo>
                    <a:pt x="2738642" y="296222"/>
                    <a:pt x="2734642" y="305881"/>
                    <a:pt x="2727521" y="313002"/>
                  </a:cubicBezTo>
                  <a:cubicBezTo>
                    <a:pt x="2720400" y="320123"/>
                    <a:pt x="2710742" y="324123"/>
                    <a:pt x="2700671" y="324123"/>
                  </a:cubicBezTo>
                  <a:lnTo>
                    <a:pt x="37971" y="324123"/>
                  </a:lnTo>
                  <a:cubicBezTo>
                    <a:pt x="17000" y="324123"/>
                    <a:pt x="0" y="307123"/>
                    <a:pt x="0" y="286152"/>
                  </a:cubicBezTo>
                  <a:lnTo>
                    <a:pt x="0" y="37971"/>
                  </a:lnTo>
                  <a:cubicBezTo>
                    <a:pt x="0" y="27901"/>
                    <a:pt x="4001" y="18243"/>
                    <a:pt x="11122" y="11122"/>
                  </a:cubicBezTo>
                  <a:cubicBezTo>
                    <a:pt x="18243" y="4001"/>
                    <a:pt x="27901" y="0"/>
                    <a:pt x="3797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2738642" cy="3907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0" y="5554833"/>
            <a:ext cx="1980248" cy="4114800"/>
          </a:xfrm>
          <a:custGeom>
            <a:avLst/>
            <a:gdLst/>
            <a:ahLst/>
            <a:cxnLst/>
            <a:rect l="l" t="t" r="r" b="b"/>
            <a:pathLst>
              <a:path w="1980248" h="4114800">
                <a:moveTo>
                  <a:pt x="0" y="0"/>
                </a:moveTo>
                <a:lnTo>
                  <a:pt x="1980248" y="0"/>
                </a:lnTo>
                <a:lnTo>
                  <a:pt x="198024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2175567" y="7004885"/>
            <a:ext cx="5824118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missing word is missplaced.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31696" y="4957933"/>
            <a:ext cx="1516856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Sophie</a:t>
            </a:r>
          </a:p>
        </p:txBody>
      </p:sp>
      <p:sp>
        <p:nvSpPr>
          <p:cNvPr id="12" name="Freeform 12"/>
          <p:cNvSpPr/>
          <p:nvPr/>
        </p:nvSpPr>
        <p:spPr>
          <a:xfrm>
            <a:off x="16264737" y="5681410"/>
            <a:ext cx="1989126" cy="3988223"/>
          </a:xfrm>
          <a:custGeom>
            <a:avLst/>
            <a:gdLst/>
            <a:ahLst/>
            <a:cxnLst/>
            <a:rect l="l" t="t" r="r" b="b"/>
            <a:pathLst>
              <a:path w="1989126" h="3988223">
                <a:moveTo>
                  <a:pt x="0" y="0"/>
                </a:moveTo>
                <a:lnTo>
                  <a:pt x="1989126" y="0"/>
                </a:lnTo>
                <a:lnTo>
                  <a:pt x="1989126" y="3988223"/>
                </a:lnTo>
                <a:lnTo>
                  <a:pt x="0" y="398822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TextBox 13"/>
          <p:cNvSpPr txBox="1"/>
          <p:nvPr/>
        </p:nvSpPr>
        <p:spPr>
          <a:xfrm>
            <a:off x="15490905" y="5084510"/>
            <a:ext cx="1547664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Amber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325991" y="7034172"/>
            <a:ext cx="5824118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missing word is misplaced.</a:t>
            </a:r>
          </a:p>
        </p:txBody>
      </p:sp>
      <p:sp>
        <p:nvSpPr>
          <p:cNvPr id="15" name="Freeform 15"/>
          <p:cNvSpPr/>
          <p:nvPr/>
        </p:nvSpPr>
        <p:spPr>
          <a:xfrm>
            <a:off x="8652592" y="8090646"/>
            <a:ext cx="1720054" cy="1470646"/>
          </a:xfrm>
          <a:custGeom>
            <a:avLst/>
            <a:gdLst/>
            <a:ahLst/>
            <a:cxnLst/>
            <a:rect l="l" t="t" r="r" b="b"/>
            <a:pathLst>
              <a:path w="1720054" h="1470646">
                <a:moveTo>
                  <a:pt x="0" y="0"/>
                </a:moveTo>
                <a:lnTo>
                  <a:pt x="1720054" y="0"/>
                </a:lnTo>
                <a:lnTo>
                  <a:pt x="1720054" y="1470646"/>
                </a:lnTo>
                <a:lnTo>
                  <a:pt x="0" y="14706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TextBox 16"/>
          <p:cNvSpPr txBox="1"/>
          <p:nvPr/>
        </p:nvSpPr>
        <p:spPr>
          <a:xfrm>
            <a:off x="6239499" y="9660566"/>
            <a:ext cx="6546240" cy="589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60"/>
              </a:lnSpc>
              <a:spcBef>
                <a:spcPct val="0"/>
              </a:spcBef>
            </a:pPr>
            <a:r>
              <a:rPr lang="en-US" sz="34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944859" y="3354879"/>
            <a:ext cx="10398283" cy="1230656"/>
            <a:chOff x="0" y="0"/>
            <a:chExt cx="2738642" cy="32412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38642" cy="324123"/>
            </a:xfrm>
            <a:custGeom>
              <a:avLst/>
              <a:gdLst/>
              <a:ahLst/>
              <a:cxnLst/>
              <a:rect l="l" t="t" r="r" b="b"/>
              <a:pathLst>
                <a:path w="2738642" h="324123">
                  <a:moveTo>
                    <a:pt x="37971" y="0"/>
                  </a:moveTo>
                  <a:lnTo>
                    <a:pt x="2700671" y="0"/>
                  </a:lnTo>
                  <a:cubicBezTo>
                    <a:pt x="2710742" y="0"/>
                    <a:pt x="2720400" y="4001"/>
                    <a:pt x="2727521" y="11122"/>
                  </a:cubicBezTo>
                  <a:cubicBezTo>
                    <a:pt x="2734642" y="18243"/>
                    <a:pt x="2738642" y="27901"/>
                    <a:pt x="2738642" y="37971"/>
                  </a:cubicBezTo>
                  <a:lnTo>
                    <a:pt x="2738642" y="286152"/>
                  </a:lnTo>
                  <a:cubicBezTo>
                    <a:pt x="2738642" y="296222"/>
                    <a:pt x="2734642" y="305881"/>
                    <a:pt x="2727521" y="313002"/>
                  </a:cubicBezTo>
                  <a:cubicBezTo>
                    <a:pt x="2720400" y="320123"/>
                    <a:pt x="2710742" y="324123"/>
                    <a:pt x="2700671" y="324123"/>
                  </a:cubicBezTo>
                  <a:lnTo>
                    <a:pt x="37971" y="324123"/>
                  </a:lnTo>
                  <a:cubicBezTo>
                    <a:pt x="17000" y="324123"/>
                    <a:pt x="0" y="307123"/>
                    <a:pt x="0" y="286152"/>
                  </a:cubicBezTo>
                  <a:lnTo>
                    <a:pt x="0" y="37971"/>
                  </a:lnTo>
                  <a:cubicBezTo>
                    <a:pt x="0" y="27901"/>
                    <a:pt x="4001" y="18243"/>
                    <a:pt x="11122" y="11122"/>
                  </a:cubicBezTo>
                  <a:cubicBezTo>
                    <a:pt x="18243" y="4001"/>
                    <a:pt x="27901" y="0"/>
                    <a:pt x="3797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2738642" cy="3907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3466305" y="3354879"/>
            <a:ext cx="2166573" cy="1746800"/>
          </a:xfrm>
          <a:custGeom>
            <a:avLst/>
            <a:gdLst/>
            <a:ahLst/>
            <a:cxnLst/>
            <a:rect l="l" t="t" r="r" b="b"/>
            <a:pathLst>
              <a:path w="2166573" h="1746800">
                <a:moveTo>
                  <a:pt x="0" y="0"/>
                </a:moveTo>
                <a:lnTo>
                  <a:pt x="2166574" y="0"/>
                </a:lnTo>
                <a:lnTo>
                  <a:pt x="2166574" y="1746800"/>
                </a:lnTo>
                <a:lnTo>
                  <a:pt x="0" y="1746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0" y="5554833"/>
            <a:ext cx="1980248" cy="4114800"/>
          </a:xfrm>
          <a:custGeom>
            <a:avLst/>
            <a:gdLst/>
            <a:ahLst/>
            <a:cxnLst/>
            <a:rect l="l" t="t" r="r" b="b"/>
            <a:pathLst>
              <a:path w="1980248" h="4114800">
                <a:moveTo>
                  <a:pt x="0" y="0"/>
                </a:moveTo>
                <a:lnTo>
                  <a:pt x="1980248" y="0"/>
                </a:lnTo>
                <a:lnTo>
                  <a:pt x="198024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16264737" y="5681410"/>
            <a:ext cx="1989126" cy="3988223"/>
          </a:xfrm>
          <a:custGeom>
            <a:avLst/>
            <a:gdLst/>
            <a:ahLst/>
            <a:cxnLst/>
            <a:rect l="l" t="t" r="r" b="b"/>
            <a:pathLst>
              <a:path w="1989126" h="3988223">
                <a:moveTo>
                  <a:pt x="0" y="0"/>
                </a:moveTo>
                <a:lnTo>
                  <a:pt x="1989126" y="0"/>
                </a:lnTo>
                <a:lnTo>
                  <a:pt x="1989126" y="3988223"/>
                </a:lnTo>
                <a:lnTo>
                  <a:pt x="0" y="398822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5845653" y="8472162"/>
            <a:ext cx="769736" cy="862849"/>
          </a:xfrm>
          <a:custGeom>
            <a:avLst/>
            <a:gdLst/>
            <a:ahLst/>
            <a:cxnLst/>
            <a:rect l="l" t="t" r="r" b="b"/>
            <a:pathLst>
              <a:path w="769736" h="862849">
                <a:moveTo>
                  <a:pt x="0" y="0"/>
                </a:moveTo>
                <a:lnTo>
                  <a:pt x="769735" y="0"/>
                </a:lnTo>
                <a:lnTo>
                  <a:pt x="769735" y="862849"/>
                </a:lnTo>
                <a:lnTo>
                  <a:pt x="0" y="86284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2046907" y="8472162"/>
            <a:ext cx="935561" cy="1014159"/>
          </a:xfrm>
          <a:custGeom>
            <a:avLst/>
            <a:gdLst/>
            <a:ahLst/>
            <a:cxnLst/>
            <a:rect l="l" t="t" r="r" b="b"/>
            <a:pathLst>
              <a:path w="935561" h="1014159">
                <a:moveTo>
                  <a:pt x="0" y="0"/>
                </a:moveTo>
                <a:lnTo>
                  <a:pt x="935561" y="0"/>
                </a:lnTo>
                <a:lnTo>
                  <a:pt x="935561" y="1014159"/>
                </a:lnTo>
                <a:lnTo>
                  <a:pt x="0" y="101415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2436681" y="19200"/>
            <a:ext cx="13408971" cy="1203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08058" y="1786429"/>
            <a:ext cx="1750955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Amber is correct as the prefix 'mis' only has one s.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192898" y="3638420"/>
            <a:ext cx="5939879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have </a:t>
            </a:r>
            <a:r>
              <a:rPr lang="en-US" sz="3500" u="sng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misplaced</a:t>
            </a: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my keys.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175567" y="7004885"/>
            <a:ext cx="5824118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missing word is missplaced.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31696" y="4957933"/>
            <a:ext cx="1516856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Sophie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5490905" y="5084510"/>
            <a:ext cx="1547664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Amber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325991" y="7034172"/>
            <a:ext cx="5824118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missing word is misplaced.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1B522B9-918D-F0CE-67D2-08BEC9FCA0D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71" r="297" b="1"/>
          <a:stretch/>
        </p:blipFill>
        <p:spPr>
          <a:xfrm>
            <a:off x="20" y="10"/>
            <a:ext cx="18287980" cy="102869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2484923"/>
            <a:ext cx="14865591" cy="2517796"/>
          </a:xfrm>
          <a:custGeom>
            <a:avLst/>
            <a:gdLst/>
            <a:ahLst/>
            <a:cxnLst/>
            <a:rect l="l" t="t" r="r" b="b"/>
            <a:pathLst>
              <a:path w="14865591" h="2517796">
                <a:moveTo>
                  <a:pt x="0" y="0"/>
                </a:moveTo>
                <a:lnTo>
                  <a:pt x="14865591" y="0"/>
                </a:lnTo>
                <a:lnTo>
                  <a:pt x="14865591" y="2517796"/>
                </a:lnTo>
                <a:lnTo>
                  <a:pt x="0" y="25177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104" b="-20473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5461254" y="2472741"/>
            <a:ext cx="1351442" cy="2220028"/>
          </a:xfrm>
          <a:custGeom>
            <a:avLst/>
            <a:gdLst/>
            <a:ahLst/>
            <a:cxnLst/>
            <a:rect l="l" t="t" r="r" b="b"/>
            <a:pathLst>
              <a:path w="1351442" h="2220028">
                <a:moveTo>
                  <a:pt x="0" y="0"/>
                </a:moveTo>
                <a:lnTo>
                  <a:pt x="1351442" y="0"/>
                </a:lnTo>
                <a:lnTo>
                  <a:pt x="1351442" y="2220029"/>
                </a:lnTo>
                <a:lnTo>
                  <a:pt x="0" y="22200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028700" y="1222521"/>
            <a:ext cx="2396270" cy="2524805"/>
          </a:xfrm>
          <a:custGeom>
            <a:avLst/>
            <a:gdLst/>
            <a:ahLst/>
            <a:cxnLst/>
            <a:rect l="l" t="t" r="r" b="b"/>
            <a:pathLst>
              <a:path w="2396270" h="2524805">
                <a:moveTo>
                  <a:pt x="0" y="0"/>
                </a:moveTo>
                <a:lnTo>
                  <a:pt x="2396270" y="0"/>
                </a:lnTo>
                <a:lnTo>
                  <a:pt x="2396270" y="2524805"/>
                </a:lnTo>
                <a:lnTo>
                  <a:pt x="0" y="252480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436681" y="19200"/>
            <a:ext cx="13408971" cy="1203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960493" y="2804880"/>
            <a:ext cx="12673616" cy="143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A prefix is a letter or a group of letters that go at the end of the word to change the meaning. 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93887" y="6059920"/>
            <a:ext cx="1610022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Samir has written a statement about prefixes.  Is his statement correct?</a:t>
            </a:r>
          </a:p>
        </p:txBody>
      </p:sp>
      <p:sp>
        <p:nvSpPr>
          <p:cNvPr id="8" name="Freeform 8"/>
          <p:cNvSpPr/>
          <p:nvPr/>
        </p:nvSpPr>
        <p:spPr>
          <a:xfrm>
            <a:off x="8652592" y="8090646"/>
            <a:ext cx="1720054" cy="1470646"/>
          </a:xfrm>
          <a:custGeom>
            <a:avLst/>
            <a:gdLst/>
            <a:ahLst/>
            <a:cxnLst/>
            <a:rect l="l" t="t" r="r" b="b"/>
            <a:pathLst>
              <a:path w="1720054" h="1470646">
                <a:moveTo>
                  <a:pt x="0" y="0"/>
                </a:moveTo>
                <a:lnTo>
                  <a:pt x="1720054" y="0"/>
                </a:lnTo>
                <a:lnTo>
                  <a:pt x="1720054" y="1470646"/>
                </a:lnTo>
                <a:lnTo>
                  <a:pt x="0" y="14706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6239499" y="9660566"/>
            <a:ext cx="6546240" cy="589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60"/>
              </a:lnSpc>
              <a:spcBef>
                <a:spcPct val="0"/>
              </a:spcBef>
            </a:pPr>
            <a:r>
              <a:rPr lang="en-US" sz="34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2484923"/>
            <a:ext cx="14865591" cy="2517796"/>
          </a:xfrm>
          <a:custGeom>
            <a:avLst/>
            <a:gdLst/>
            <a:ahLst/>
            <a:cxnLst/>
            <a:rect l="l" t="t" r="r" b="b"/>
            <a:pathLst>
              <a:path w="14865591" h="2517796">
                <a:moveTo>
                  <a:pt x="0" y="0"/>
                </a:moveTo>
                <a:lnTo>
                  <a:pt x="14865591" y="0"/>
                </a:lnTo>
                <a:lnTo>
                  <a:pt x="14865591" y="2517796"/>
                </a:lnTo>
                <a:lnTo>
                  <a:pt x="0" y="25177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104" b="-20473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5461254" y="2472741"/>
            <a:ext cx="1351442" cy="2220028"/>
          </a:xfrm>
          <a:custGeom>
            <a:avLst/>
            <a:gdLst/>
            <a:ahLst/>
            <a:cxnLst/>
            <a:rect l="l" t="t" r="r" b="b"/>
            <a:pathLst>
              <a:path w="1351442" h="2220028">
                <a:moveTo>
                  <a:pt x="0" y="0"/>
                </a:moveTo>
                <a:lnTo>
                  <a:pt x="1351442" y="0"/>
                </a:lnTo>
                <a:lnTo>
                  <a:pt x="1351442" y="2220029"/>
                </a:lnTo>
                <a:lnTo>
                  <a:pt x="0" y="22200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028700" y="1222521"/>
            <a:ext cx="2396270" cy="2524805"/>
          </a:xfrm>
          <a:custGeom>
            <a:avLst/>
            <a:gdLst/>
            <a:ahLst/>
            <a:cxnLst/>
            <a:rect l="l" t="t" r="r" b="b"/>
            <a:pathLst>
              <a:path w="2396270" h="2524805">
                <a:moveTo>
                  <a:pt x="0" y="0"/>
                </a:moveTo>
                <a:lnTo>
                  <a:pt x="2396270" y="0"/>
                </a:lnTo>
                <a:lnTo>
                  <a:pt x="2396270" y="2524805"/>
                </a:lnTo>
                <a:lnTo>
                  <a:pt x="0" y="252480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436681" y="19200"/>
            <a:ext cx="13408971" cy="1203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960493" y="2804880"/>
            <a:ext cx="12673616" cy="143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A prefix is a letter or a group of letters that go at the end of the word to change the meaning. 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06165" y="6059920"/>
            <a:ext cx="16075670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Samir's statement is wrong as it is describing suffixes. What is a prefix?</a:t>
            </a:r>
          </a:p>
        </p:txBody>
      </p:sp>
      <p:sp>
        <p:nvSpPr>
          <p:cNvPr id="8" name="Freeform 8"/>
          <p:cNvSpPr/>
          <p:nvPr/>
        </p:nvSpPr>
        <p:spPr>
          <a:xfrm>
            <a:off x="8652592" y="8090646"/>
            <a:ext cx="1720054" cy="1470646"/>
          </a:xfrm>
          <a:custGeom>
            <a:avLst/>
            <a:gdLst/>
            <a:ahLst/>
            <a:cxnLst/>
            <a:rect l="l" t="t" r="r" b="b"/>
            <a:pathLst>
              <a:path w="1720054" h="1470646">
                <a:moveTo>
                  <a:pt x="0" y="0"/>
                </a:moveTo>
                <a:lnTo>
                  <a:pt x="1720054" y="0"/>
                </a:lnTo>
                <a:lnTo>
                  <a:pt x="1720054" y="1470646"/>
                </a:lnTo>
                <a:lnTo>
                  <a:pt x="0" y="14706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6239499" y="9660566"/>
            <a:ext cx="6546240" cy="589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60"/>
              </a:lnSpc>
              <a:spcBef>
                <a:spcPct val="0"/>
              </a:spcBef>
            </a:pPr>
            <a:r>
              <a:rPr lang="en-US" sz="34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2484923"/>
            <a:ext cx="14865591" cy="2517796"/>
          </a:xfrm>
          <a:custGeom>
            <a:avLst/>
            <a:gdLst/>
            <a:ahLst/>
            <a:cxnLst/>
            <a:rect l="l" t="t" r="r" b="b"/>
            <a:pathLst>
              <a:path w="14865591" h="2517796">
                <a:moveTo>
                  <a:pt x="0" y="0"/>
                </a:moveTo>
                <a:lnTo>
                  <a:pt x="14865591" y="0"/>
                </a:lnTo>
                <a:lnTo>
                  <a:pt x="14865591" y="2517796"/>
                </a:lnTo>
                <a:lnTo>
                  <a:pt x="0" y="25177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104" b="-20473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5461254" y="2472741"/>
            <a:ext cx="1351442" cy="2220028"/>
          </a:xfrm>
          <a:custGeom>
            <a:avLst/>
            <a:gdLst/>
            <a:ahLst/>
            <a:cxnLst/>
            <a:rect l="l" t="t" r="r" b="b"/>
            <a:pathLst>
              <a:path w="1351442" h="2220028">
                <a:moveTo>
                  <a:pt x="0" y="0"/>
                </a:moveTo>
                <a:lnTo>
                  <a:pt x="1351442" y="0"/>
                </a:lnTo>
                <a:lnTo>
                  <a:pt x="1351442" y="2220029"/>
                </a:lnTo>
                <a:lnTo>
                  <a:pt x="0" y="22200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028700" y="1222521"/>
            <a:ext cx="2396270" cy="2524805"/>
          </a:xfrm>
          <a:custGeom>
            <a:avLst/>
            <a:gdLst/>
            <a:ahLst/>
            <a:cxnLst/>
            <a:rect l="l" t="t" r="r" b="b"/>
            <a:pathLst>
              <a:path w="2396270" h="2524805">
                <a:moveTo>
                  <a:pt x="0" y="0"/>
                </a:moveTo>
                <a:lnTo>
                  <a:pt x="2396270" y="0"/>
                </a:lnTo>
                <a:lnTo>
                  <a:pt x="2396270" y="2524805"/>
                </a:lnTo>
                <a:lnTo>
                  <a:pt x="0" y="252480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436681" y="19200"/>
            <a:ext cx="13408971" cy="1203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960493" y="2804880"/>
            <a:ext cx="12673616" cy="143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A prefix is a letter or a group of letters that go at the end of the word to change the meaning.  </a:t>
            </a:r>
          </a:p>
        </p:txBody>
      </p:sp>
      <p:sp>
        <p:nvSpPr>
          <p:cNvPr id="7" name="Freeform 7"/>
          <p:cNvSpPr/>
          <p:nvPr/>
        </p:nvSpPr>
        <p:spPr>
          <a:xfrm>
            <a:off x="1271384" y="5510706"/>
            <a:ext cx="14865591" cy="2517796"/>
          </a:xfrm>
          <a:custGeom>
            <a:avLst/>
            <a:gdLst/>
            <a:ahLst/>
            <a:cxnLst/>
            <a:rect l="l" t="t" r="r" b="b"/>
            <a:pathLst>
              <a:path w="14865591" h="2517796">
                <a:moveTo>
                  <a:pt x="0" y="0"/>
                </a:moveTo>
                <a:lnTo>
                  <a:pt x="14865591" y="0"/>
                </a:lnTo>
                <a:lnTo>
                  <a:pt x="14865591" y="2517796"/>
                </a:lnTo>
                <a:lnTo>
                  <a:pt x="0" y="25177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104" b="-20473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5461254" y="5659590"/>
            <a:ext cx="1351442" cy="2220028"/>
          </a:xfrm>
          <a:custGeom>
            <a:avLst/>
            <a:gdLst/>
            <a:ahLst/>
            <a:cxnLst/>
            <a:rect l="l" t="t" r="r" b="b"/>
            <a:pathLst>
              <a:path w="1351442" h="2220028">
                <a:moveTo>
                  <a:pt x="0" y="0"/>
                </a:moveTo>
                <a:lnTo>
                  <a:pt x="1351442" y="0"/>
                </a:lnTo>
                <a:lnTo>
                  <a:pt x="1351442" y="2220028"/>
                </a:lnTo>
                <a:lnTo>
                  <a:pt x="0" y="222002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028700" y="4236806"/>
            <a:ext cx="2396270" cy="2524805"/>
          </a:xfrm>
          <a:custGeom>
            <a:avLst/>
            <a:gdLst/>
            <a:ahLst/>
            <a:cxnLst/>
            <a:rect l="l" t="t" r="r" b="b"/>
            <a:pathLst>
              <a:path w="2396270" h="2524805">
                <a:moveTo>
                  <a:pt x="0" y="0"/>
                </a:moveTo>
                <a:lnTo>
                  <a:pt x="2396270" y="0"/>
                </a:lnTo>
                <a:lnTo>
                  <a:pt x="2396270" y="2524805"/>
                </a:lnTo>
                <a:lnTo>
                  <a:pt x="0" y="252480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3292125" y="5842844"/>
            <a:ext cx="12169129" cy="143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A prefix is a letter or a group of letters that go at the beginning of the word to change the meaning.  </a:t>
            </a:r>
          </a:p>
        </p:txBody>
      </p:sp>
      <p:sp>
        <p:nvSpPr>
          <p:cNvPr id="11" name="Freeform 11"/>
          <p:cNvSpPr/>
          <p:nvPr/>
        </p:nvSpPr>
        <p:spPr>
          <a:xfrm>
            <a:off x="14371849" y="7392823"/>
            <a:ext cx="935865" cy="973592"/>
          </a:xfrm>
          <a:custGeom>
            <a:avLst/>
            <a:gdLst/>
            <a:ahLst/>
            <a:cxnLst/>
            <a:rect l="l" t="t" r="r" b="b"/>
            <a:pathLst>
              <a:path w="935865" h="973592">
                <a:moveTo>
                  <a:pt x="0" y="0"/>
                </a:moveTo>
                <a:lnTo>
                  <a:pt x="935865" y="0"/>
                </a:lnTo>
                <a:lnTo>
                  <a:pt x="935865" y="973591"/>
                </a:lnTo>
                <a:lnTo>
                  <a:pt x="0" y="9735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083357" y="2829515"/>
            <a:ext cx="4314338" cy="4114800"/>
          </a:xfrm>
          <a:custGeom>
            <a:avLst/>
            <a:gdLst/>
            <a:ahLst/>
            <a:cxnLst/>
            <a:rect l="l" t="t" r="r" b="b"/>
            <a:pathLst>
              <a:path w="4314338" h="4114800">
                <a:moveTo>
                  <a:pt x="0" y="0"/>
                </a:moveTo>
                <a:lnTo>
                  <a:pt x="4314338" y="0"/>
                </a:lnTo>
                <a:lnTo>
                  <a:pt x="43143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2436681" y="19200"/>
            <a:ext cx="13408971" cy="1203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97408" y="2089826"/>
            <a:ext cx="10670376" cy="6259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52" lvl="1" indent="-377826" algn="l">
              <a:lnSpc>
                <a:spcPts val="4900"/>
              </a:lnSpc>
              <a:buFont typeface="Arial"/>
              <a:buChar char="•"/>
            </a:pPr>
            <a:r>
              <a:rPr lang="en-US" sz="35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There are lots of different prefixes. </a:t>
            </a:r>
          </a:p>
          <a:p>
            <a:pPr algn="l">
              <a:lnSpc>
                <a:spcPts val="4900"/>
              </a:lnSpc>
            </a:pPr>
            <a:endParaRPr lang="en-US" sz="35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755652" lvl="1" indent="-377826" algn="l">
              <a:lnSpc>
                <a:spcPts val="4900"/>
              </a:lnSpc>
              <a:buFont typeface="Arial"/>
              <a:buChar char="•"/>
            </a:pPr>
            <a:r>
              <a:rPr lang="en-US" sz="35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are going to be looking at the prefix ‘mis’.</a:t>
            </a:r>
          </a:p>
          <a:p>
            <a:pPr algn="l">
              <a:lnSpc>
                <a:spcPts val="4900"/>
              </a:lnSpc>
            </a:pPr>
            <a:endParaRPr lang="en-US" sz="35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755652" lvl="1" indent="-377826" algn="l">
              <a:lnSpc>
                <a:spcPts val="4900"/>
              </a:lnSpc>
              <a:buFont typeface="Arial"/>
              <a:buChar char="•"/>
            </a:pPr>
            <a:r>
              <a:rPr lang="en-US" sz="35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prefix ‘mis’ can be found in words like ‘mistake’ and ‘misjudge’.</a:t>
            </a:r>
          </a:p>
          <a:p>
            <a:pPr algn="l">
              <a:lnSpc>
                <a:spcPts val="4900"/>
              </a:lnSpc>
            </a:pPr>
            <a:endParaRPr lang="en-US" sz="35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755652" lvl="1" indent="-377826" algn="l">
              <a:lnSpc>
                <a:spcPts val="4900"/>
              </a:lnSpc>
              <a:buFont typeface="Arial"/>
              <a:buChar char="•"/>
            </a:pPr>
            <a:r>
              <a:rPr lang="en-GB" sz="3500" b="0" i="0" u="none" strike="noStrike" dirty="0">
                <a:solidFill>
                  <a:srgbClr val="000000"/>
                </a:solidFill>
                <a:effectLst/>
                <a:latin typeface="Playwrite US Modern" pitchFamily="2" charset="0"/>
              </a:rPr>
              <a:t>What does the prefix ‘mis’ mean and how does it change a word’s meaning?</a:t>
            </a:r>
            <a:endParaRPr lang="en-US" sz="3500" dirty="0">
              <a:solidFill>
                <a:srgbClr val="00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47368B12-7BA3-08C3-4258-AD27FC0148C2}"/>
              </a:ext>
            </a:extLst>
          </p:cNvPr>
          <p:cNvSpPr/>
          <p:nvPr/>
        </p:nvSpPr>
        <p:spPr>
          <a:xfrm>
            <a:off x="8652592" y="8090646"/>
            <a:ext cx="1720054" cy="1470646"/>
          </a:xfrm>
          <a:custGeom>
            <a:avLst/>
            <a:gdLst/>
            <a:ahLst/>
            <a:cxnLst/>
            <a:rect l="l" t="t" r="r" b="b"/>
            <a:pathLst>
              <a:path w="1720054" h="1470646">
                <a:moveTo>
                  <a:pt x="0" y="0"/>
                </a:moveTo>
                <a:lnTo>
                  <a:pt x="1720054" y="0"/>
                </a:lnTo>
                <a:lnTo>
                  <a:pt x="1720054" y="1470646"/>
                </a:lnTo>
                <a:lnTo>
                  <a:pt x="0" y="147064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E96FADB9-BC57-54C7-6F96-8B1917B04503}"/>
              </a:ext>
            </a:extLst>
          </p:cNvPr>
          <p:cNvSpPr txBox="1"/>
          <p:nvPr/>
        </p:nvSpPr>
        <p:spPr>
          <a:xfrm>
            <a:off x="6239499" y="9660566"/>
            <a:ext cx="6546240" cy="589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60"/>
              </a:lnSpc>
              <a:spcBef>
                <a:spcPct val="0"/>
              </a:spcBef>
            </a:pPr>
            <a:r>
              <a:rPr lang="en-US" sz="34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7408" y="2089826"/>
            <a:ext cx="11409659" cy="6788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52" lvl="1" indent="-377826" algn="l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prefix 'mis' means 'wrong' or 'incorrect'.</a:t>
            </a:r>
          </a:p>
          <a:p>
            <a:pPr algn="l">
              <a:lnSpc>
                <a:spcPts val="4900"/>
              </a:lnSpc>
            </a:pPr>
            <a:endParaRPr lang="en-US" sz="35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755652" lvl="1" indent="-377826" algn="l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'mis' is added to the beginning of a word, it changes the word's meaning to indicate that something has gone wrong or not as intended.</a:t>
            </a:r>
          </a:p>
          <a:p>
            <a:pPr algn="l">
              <a:lnSpc>
                <a:spcPts val="4900"/>
              </a:lnSpc>
            </a:pPr>
            <a:endParaRPr lang="en-US" sz="35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755652" lvl="1" indent="-377826" algn="l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For example, in the word ‘misjudged’ it means something has been judged incorrectly.</a:t>
            </a:r>
          </a:p>
          <a:p>
            <a:pPr algn="l">
              <a:lnSpc>
                <a:spcPts val="4900"/>
              </a:lnSpc>
            </a:pPr>
            <a:endParaRPr lang="en-US" sz="35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755652" lvl="1" indent="-377826" algn="l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other words can you think of which use the prefix ‘mis’?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436681" y="19200"/>
            <a:ext cx="13408971" cy="1203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</a:t>
            </a:r>
          </a:p>
        </p:txBody>
      </p:sp>
      <p:sp>
        <p:nvSpPr>
          <p:cNvPr id="4" name="Freeform 4"/>
          <p:cNvSpPr/>
          <p:nvPr/>
        </p:nvSpPr>
        <p:spPr>
          <a:xfrm>
            <a:off x="14444540" y="3775867"/>
            <a:ext cx="1720054" cy="1470646"/>
          </a:xfrm>
          <a:custGeom>
            <a:avLst/>
            <a:gdLst/>
            <a:ahLst/>
            <a:cxnLst/>
            <a:rect l="l" t="t" r="r" b="b"/>
            <a:pathLst>
              <a:path w="1720054" h="1470646">
                <a:moveTo>
                  <a:pt x="0" y="0"/>
                </a:moveTo>
                <a:lnTo>
                  <a:pt x="1720054" y="0"/>
                </a:lnTo>
                <a:lnTo>
                  <a:pt x="1720054" y="1470646"/>
                </a:lnTo>
                <a:lnTo>
                  <a:pt x="0" y="14706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13349835" y="5321144"/>
            <a:ext cx="3909465" cy="1189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60"/>
              </a:lnSpc>
              <a:spcBef>
                <a:spcPct val="0"/>
              </a:spcBef>
            </a:pPr>
            <a:r>
              <a:rPr lang="en-US" sz="34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58344" y="5376555"/>
            <a:ext cx="6554014" cy="1230656"/>
            <a:chOff x="0" y="0"/>
            <a:chExt cx="1726160" cy="32412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26160" cy="324123"/>
            </a:xfrm>
            <a:custGeom>
              <a:avLst/>
              <a:gdLst/>
              <a:ahLst/>
              <a:cxnLst/>
              <a:rect l="l" t="t" r="r" b="b"/>
              <a:pathLst>
                <a:path w="1726160" h="324123">
                  <a:moveTo>
                    <a:pt x="60244" y="0"/>
                  </a:moveTo>
                  <a:lnTo>
                    <a:pt x="1665917" y="0"/>
                  </a:lnTo>
                  <a:cubicBezTo>
                    <a:pt x="1699188" y="0"/>
                    <a:pt x="1726160" y="26972"/>
                    <a:pt x="1726160" y="60244"/>
                  </a:cubicBezTo>
                  <a:lnTo>
                    <a:pt x="1726160" y="263880"/>
                  </a:lnTo>
                  <a:cubicBezTo>
                    <a:pt x="1726160" y="297151"/>
                    <a:pt x="1699188" y="324123"/>
                    <a:pt x="1665917" y="324123"/>
                  </a:cubicBezTo>
                  <a:lnTo>
                    <a:pt x="60244" y="324123"/>
                  </a:lnTo>
                  <a:cubicBezTo>
                    <a:pt x="26972" y="324123"/>
                    <a:pt x="0" y="297151"/>
                    <a:pt x="0" y="263880"/>
                  </a:cubicBezTo>
                  <a:lnTo>
                    <a:pt x="0" y="60244"/>
                  </a:lnTo>
                  <a:cubicBezTo>
                    <a:pt x="0" y="26972"/>
                    <a:pt x="26972" y="0"/>
                    <a:pt x="6024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1726160" cy="3907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293365" y="5323899"/>
            <a:ext cx="4584365" cy="2234878"/>
          </a:xfrm>
          <a:custGeom>
            <a:avLst/>
            <a:gdLst/>
            <a:ahLst/>
            <a:cxnLst/>
            <a:rect l="l" t="t" r="r" b="b"/>
            <a:pathLst>
              <a:path w="4584365" h="2234878">
                <a:moveTo>
                  <a:pt x="0" y="0"/>
                </a:moveTo>
                <a:lnTo>
                  <a:pt x="4584364" y="0"/>
                </a:lnTo>
                <a:lnTo>
                  <a:pt x="4584364" y="2234878"/>
                </a:lnTo>
                <a:lnTo>
                  <a:pt x="0" y="223487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4471367" y="5623583"/>
            <a:ext cx="2327970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misbehave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828217" y="1991273"/>
            <a:ext cx="6554014" cy="1230656"/>
            <a:chOff x="0" y="0"/>
            <a:chExt cx="1726160" cy="32412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26160" cy="324123"/>
            </a:xfrm>
            <a:custGeom>
              <a:avLst/>
              <a:gdLst/>
              <a:ahLst/>
              <a:cxnLst/>
              <a:rect l="l" t="t" r="r" b="b"/>
              <a:pathLst>
                <a:path w="1726160" h="324123">
                  <a:moveTo>
                    <a:pt x="60244" y="0"/>
                  </a:moveTo>
                  <a:lnTo>
                    <a:pt x="1665917" y="0"/>
                  </a:lnTo>
                  <a:cubicBezTo>
                    <a:pt x="1699188" y="0"/>
                    <a:pt x="1726160" y="26972"/>
                    <a:pt x="1726160" y="60244"/>
                  </a:cubicBezTo>
                  <a:lnTo>
                    <a:pt x="1726160" y="263880"/>
                  </a:lnTo>
                  <a:cubicBezTo>
                    <a:pt x="1726160" y="297151"/>
                    <a:pt x="1699188" y="324123"/>
                    <a:pt x="1665917" y="324123"/>
                  </a:cubicBezTo>
                  <a:lnTo>
                    <a:pt x="60244" y="324123"/>
                  </a:lnTo>
                  <a:cubicBezTo>
                    <a:pt x="26972" y="324123"/>
                    <a:pt x="0" y="297151"/>
                    <a:pt x="0" y="263880"/>
                  </a:cubicBezTo>
                  <a:lnTo>
                    <a:pt x="0" y="60244"/>
                  </a:lnTo>
                  <a:cubicBezTo>
                    <a:pt x="0" y="26972"/>
                    <a:pt x="26972" y="0"/>
                    <a:pt x="6024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1726160" cy="3907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-158478" y="1240126"/>
            <a:ext cx="2744025" cy="3336200"/>
          </a:xfrm>
          <a:custGeom>
            <a:avLst/>
            <a:gdLst/>
            <a:ahLst/>
            <a:cxnLst/>
            <a:rect l="l" t="t" r="r" b="b"/>
            <a:pathLst>
              <a:path w="2744025" h="3336200">
                <a:moveTo>
                  <a:pt x="0" y="0"/>
                </a:moveTo>
                <a:lnTo>
                  <a:pt x="2744025" y="0"/>
                </a:lnTo>
                <a:lnTo>
                  <a:pt x="2744025" y="3336200"/>
                </a:lnTo>
                <a:lnTo>
                  <a:pt x="0" y="3336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3408956" y="2238301"/>
            <a:ext cx="339253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misunderstand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8912358" y="3711324"/>
            <a:ext cx="6554014" cy="1230656"/>
            <a:chOff x="0" y="0"/>
            <a:chExt cx="1726160" cy="32412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726160" cy="324123"/>
            </a:xfrm>
            <a:custGeom>
              <a:avLst/>
              <a:gdLst/>
              <a:ahLst/>
              <a:cxnLst/>
              <a:rect l="l" t="t" r="r" b="b"/>
              <a:pathLst>
                <a:path w="1726160" h="324123">
                  <a:moveTo>
                    <a:pt x="60244" y="0"/>
                  </a:moveTo>
                  <a:lnTo>
                    <a:pt x="1665917" y="0"/>
                  </a:lnTo>
                  <a:cubicBezTo>
                    <a:pt x="1699188" y="0"/>
                    <a:pt x="1726160" y="26972"/>
                    <a:pt x="1726160" y="60244"/>
                  </a:cubicBezTo>
                  <a:lnTo>
                    <a:pt x="1726160" y="263880"/>
                  </a:lnTo>
                  <a:cubicBezTo>
                    <a:pt x="1726160" y="297151"/>
                    <a:pt x="1699188" y="324123"/>
                    <a:pt x="1665917" y="324123"/>
                  </a:cubicBezTo>
                  <a:lnTo>
                    <a:pt x="60244" y="324123"/>
                  </a:lnTo>
                  <a:cubicBezTo>
                    <a:pt x="26972" y="324123"/>
                    <a:pt x="0" y="297151"/>
                    <a:pt x="0" y="263880"/>
                  </a:cubicBezTo>
                  <a:lnTo>
                    <a:pt x="0" y="60244"/>
                  </a:lnTo>
                  <a:cubicBezTo>
                    <a:pt x="0" y="26972"/>
                    <a:pt x="26972" y="0"/>
                    <a:pt x="6024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1726160" cy="3907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14418316" y="2877611"/>
            <a:ext cx="3433290" cy="2896839"/>
          </a:xfrm>
          <a:custGeom>
            <a:avLst/>
            <a:gdLst/>
            <a:ahLst/>
            <a:cxnLst/>
            <a:rect l="l" t="t" r="r" b="b"/>
            <a:pathLst>
              <a:path w="3433290" h="2896839">
                <a:moveTo>
                  <a:pt x="0" y="0"/>
                </a:moveTo>
                <a:lnTo>
                  <a:pt x="3433290" y="0"/>
                </a:lnTo>
                <a:lnTo>
                  <a:pt x="3433290" y="2896838"/>
                </a:lnTo>
                <a:lnTo>
                  <a:pt x="0" y="289683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16" name="TextBox 16"/>
          <p:cNvSpPr txBox="1"/>
          <p:nvPr/>
        </p:nvSpPr>
        <p:spPr>
          <a:xfrm>
            <a:off x="11329139" y="3957730"/>
            <a:ext cx="1720453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mistake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436681" y="19200"/>
            <a:ext cx="13408971" cy="1203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80120" y="7207286"/>
            <a:ext cx="16727761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do each of these words mean? </a:t>
            </a:r>
          </a:p>
        </p:txBody>
      </p:sp>
      <p:sp>
        <p:nvSpPr>
          <p:cNvPr id="19" name="Freeform 19"/>
          <p:cNvSpPr/>
          <p:nvPr/>
        </p:nvSpPr>
        <p:spPr>
          <a:xfrm>
            <a:off x="8652592" y="8090646"/>
            <a:ext cx="1720054" cy="1470646"/>
          </a:xfrm>
          <a:custGeom>
            <a:avLst/>
            <a:gdLst/>
            <a:ahLst/>
            <a:cxnLst/>
            <a:rect l="l" t="t" r="r" b="b"/>
            <a:pathLst>
              <a:path w="1720054" h="1470646">
                <a:moveTo>
                  <a:pt x="0" y="0"/>
                </a:moveTo>
                <a:lnTo>
                  <a:pt x="1720054" y="0"/>
                </a:lnTo>
                <a:lnTo>
                  <a:pt x="1720054" y="1470646"/>
                </a:lnTo>
                <a:lnTo>
                  <a:pt x="0" y="147064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0" name="TextBox 20"/>
          <p:cNvSpPr txBox="1"/>
          <p:nvPr/>
        </p:nvSpPr>
        <p:spPr>
          <a:xfrm>
            <a:off x="6239499" y="9660566"/>
            <a:ext cx="6546240" cy="589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60"/>
              </a:lnSpc>
              <a:spcBef>
                <a:spcPct val="0"/>
              </a:spcBef>
            </a:pPr>
            <a:r>
              <a:rPr lang="en-US" sz="34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58344" y="7480661"/>
            <a:ext cx="6554014" cy="1230656"/>
            <a:chOff x="0" y="0"/>
            <a:chExt cx="1726160" cy="32412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26160" cy="324123"/>
            </a:xfrm>
            <a:custGeom>
              <a:avLst/>
              <a:gdLst/>
              <a:ahLst/>
              <a:cxnLst/>
              <a:rect l="l" t="t" r="r" b="b"/>
              <a:pathLst>
                <a:path w="1726160" h="324123">
                  <a:moveTo>
                    <a:pt x="60244" y="0"/>
                  </a:moveTo>
                  <a:lnTo>
                    <a:pt x="1665917" y="0"/>
                  </a:lnTo>
                  <a:cubicBezTo>
                    <a:pt x="1699188" y="0"/>
                    <a:pt x="1726160" y="26972"/>
                    <a:pt x="1726160" y="60244"/>
                  </a:cubicBezTo>
                  <a:lnTo>
                    <a:pt x="1726160" y="263880"/>
                  </a:lnTo>
                  <a:cubicBezTo>
                    <a:pt x="1726160" y="297151"/>
                    <a:pt x="1699188" y="324123"/>
                    <a:pt x="1665917" y="324123"/>
                  </a:cubicBezTo>
                  <a:lnTo>
                    <a:pt x="60244" y="324123"/>
                  </a:lnTo>
                  <a:cubicBezTo>
                    <a:pt x="26972" y="324123"/>
                    <a:pt x="0" y="297151"/>
                    <a:pt x="0" y="263880"/>
                  </a:cubicBezTo>
                  <a:lnTo>
                    <a:pt x="0" y="60244"/>
                  </a:lnTo>
                  <a:cubicBezTo>
                    <a:pt x="0" y="26972"/>
                    <a:pt x="26972" y="0"/>
                    <a:pt x="6024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1726160" cy="3907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0" y="6676925"/>
            <a:ext cx="4584365" cy="2234878"/>
          </a:xfrm>
          <a:custGeom>
            <a:avLst/>
            <a:gdLst/>
            <a:ahLst/>
            <a:cxnLst/>
            <a:rect l="l" t="t" r="r" b="b"/>
            <a:pathLst>
              <a:path w="4584365" h="2234878">
                <a:moveTo>
                  <a:pt x="0" y="0"/>
                </a:moveTo>
                <a:lnTo>
                  <a:pt x="4584365" y="0"/>
                </a:lnTo>
                <a:lnTo>
                  <a:pt x="4584365" y="2234877"/>
                </a:lnTo>
                <a:lnTo>
                  <a:pt x="0" y="22348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grpSp>
        <p:nvGrpSpPr>
          <p:cNvPr id="6" name="Group 6"/>
          <p:cNvGrpSpPr/>
          <p:nvPr/>
        </p:nvGrpSpPr>
        <p:grpSpPr>
          <a:xfrm>
            <a:off x="1828217" y="1991273"/>
            <a:ext cx="6554014" cy="1230656"/>
            <a:chOff x="0" y="0"/>
            <a:chExt cx="1726160" cy="32412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26160" cy="324123"/>
            </a:xfrm>
            <a:custGeom>
              <a:avLst/>
              <a:gdLst/>
              <a:ahLst/>
              <a:cxnLst/>
              <a:rect l="l" t="t" r="r" b="b"/>
              <a:pathLst>
                <a:path w="1726160" h="324123">
                  <a:moveTo>
                    <a:pt x="60244" y="0"/>
                  </a:moveTo>
                  <a:lnTo>
                    <a:pt x="1665917" y="0"/>
                  </a:lnTo>
                  <a:cubicBezTo>
                    <a:pt x="1699188" y="0"/>
                    <a:pt x="1726160" y="26972"/>
                    <a:pt x="1726160" y="60244"/>
                  </a:cubicBezTo>
                  <a:lnTo>
                    <a:pt x="1726160" y="263880"/>
                  </a:lnTo>
                  <a:cubicBezTo>
                    <a:pt x="1726160" y="297151"/>
                    <a:pt x="1699188" y="324123"/>
                    <a:pt x="1665917" y="324123"/>
                  </a:cubicBezTo>
                  <a:lnTo>
                    <a:pt x="60244" y="324123"/>
                  </a:lnTo>
                  <a:cubicBezTo>
                    <a:pt x="26972" y="324123"/>
                    <a:pt x="0" y="297151"/>
                    <a:pt x="0" y="263880"/>
                  </a:cubicBezTo>
                  <a:lnTo>
                    <a:pt x="0" y="60244"/>
                  </a:lnTo>
                  <a:cubicBezTo>
                    <a:pt x="0" y="26972"/>
                    <a:pt x="26972" y="0"/>
                    <a:pt x="6024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1726160" cy="3907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-158478" y="1240126"/>
            <a:ext cx="2744025" cy="3336200"/>
          </a:xfrm>
          <a:custGeom>
            <a:avLst/>
            <a:gdLst/>
            <a:ahLst/>
            <a:cxnLst/>
            <a:rect l="l" t="t" r="r" b="b"/>
            <a:pathLst>
              <a:path w="2744025" h="3336200">
                <a:moveTo>
                  <a:pt x="0" y="0"/>
                </a:moveTo>
                <a:lnTo>
                  <a:pt x="2744025" y="0"/>
                </a:lnTo>
                <a:lnTo>
                  <a:pt x="2744025" y="3336200"/>
                </a:lnTo>
                <a:lnTo>
                  <a:pt x="0" y="3336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0" name="Group 10"/>
          <p:cNvGrpSpPr/>
          <p:nvPr/>
        </p:nvGrpSpPr>
        <p:grpSpPr>
          <a:xfrm>
            <a:off x="8912358" y="4775222"/>
            <a:ext cx="6554014" cy="1230656"/>
            <a:chOff x="0" y="0"/>
            <a:chExt cx="1726160" cy="32412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726160" cy="324123"/>
            </a:xfrm>
            <a:custGeom>
              <a:avLst/>
              <a:gdLst/>
              <a:ahLst/>
              <a:cxnLst/>
              <a:rect l="l" t="t" r="r" b="b"/>
              <a:pathLst>
                <a:path w="1726160" h="324123">
                  <a:moveTo>
                    <a:pt x="60244" y="0"/>
                  </a:moveTo>
                  <a:lnTo>
                    <a:pt x="1665917" y="0"/>
                  </a:lnTo>
                  <a:cubicBezTo>
                    <a:pt x="1699188" y="0"/>
                    <a:pt x="1726160" y="26972"/>
                    <a:pt x="1726160" y="60244"/>
                  </a:cubicBezTo>
                  <a:lnTo>
                    <a:pt x="1726160" y="263880"/>
                  </a:lnTo>
                  <a:cubicBezTo>
                    <a:pt x="1726160" y="297151"/>
                    <a:pt x="1699188" y="324123"/>
                    <a:pt x="1665917" y="324123"/>
                  </a:cubicBezTo>
                  <a:lnTo>
                    <a:pt x="60244" y="324123"/>
                  </a:lnTo>
                  <a:cubicBezTo>
                    <a:pt x="26972" y="324123"/>
                    <a:pt x="0" y="297151"/>
                    <a:pt x="0" y="263880"/>
                  </a:cubicBezTo>
                  <a:lnTo>
                    <a:pt x="0" y="60244"/>
                  </a:lnTo>
                  <a:cubicBezTo>
                    <a:pt x="0" y="26972"/>
                    <a:pt x="26972" y="0"/>
                    <a:pt x="6024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6675"/>
              <a:ext cx="1726160" cy="3907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4418316" y="3366833"/>
            <a:ext cx="3433290" cy="2896839"/>
          </a:xfrm>
          <a:custGeom>
            <a:avLst/>
            <a:gdLst/>
            <a:ahLst/>
            <a:cxnLst/>
            <a:rect l="l" t="t" r="r" b="b"/>
            <a:pathLst>
              <a:path w="3433290" h="2896839">
                <a:moveTo>
                  <a:pt x="0" y="0"/>
                </a:moveTo>
                <a:lnTo>
                  <a:pt x="3433290" y="0"/>
                </a:lnTo>
                <a:lnTo>
                  <a:pt x="3433290" y="2896839"/>
                </a:lnTo>
                <a:lnTo>
                  <a:pt x="0" y="289683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14" name="TextBox 14"/>
          <p:cNvSpPr txBox="1"/>
          <p:nvPr/>
        </p:nvSpPr>
        <p:spPr>
          <a:xfrm>
            <a:off x="4471367" y="7727689"/>
            <a:ext cx="2327970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misbehave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408956" y="2238301"/>
            <a:ext cx="339253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misunderstand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329139" y="5058762"/>
            <a:ext cx="1720453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mistake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436681" y="19200"/>
            <a:ext cx="13408971" cy="1203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585547" y="3300158"/>
            <a:ext cx="10690287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misunderstand something means to not fully grasp or understand it correctly.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828217" y="8845127"/>
            <a:ext cx="10690287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you are misbehaving, it means you are not behaving a good way. 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073172" y="6196378"/>
            <a:ext cx="9039223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mistake is an error or an action that is not done correctly.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436681" y="19200"/>
            <a:ext cx="13408971" cy="1203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'mis'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270927" y="2802391"/>
            <a:ext cx="4130289" cy="1650339"/>
            <a:chOff x="0" y="0"/>
            <a:chExt cx="1087813" cy="43465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heard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70927" y="4860436"/>
            <a:ext cx="4130289" cy="1650339"/>
            <a:chOff x="0" y="0"/>
            <a:chExt cx="1087813" cy="43465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yellow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808923" y="2802391"/>
            <a:ext cx="4130289" cy="1650339"/>
            <a:chOff x="0" y="0"/>
            <a:chExt cx="1087813" cy="43465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sing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808923" y="4860436"/>
            <a:ext cx="4130289" cy="1650339"/>
            <a:chOff x="0" y="0"/>
            <a:chExt cx="1087813" cy="43465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place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348787" y="2802391"/>
            <a:ext cx="4130289" cy="1650339"/>
            <a:chOff x="0" y="0"/>
            <a:chExt cx="1087813" cy="434657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read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348787" y="4860436"/>
            <a:ext cx="4130289" cy="1650339"/>
            <a:chOff x="0" y="0"/>
            <a:chExt cx="1087813" cy="434657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lead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3886783" y="2802391"/>
            <a:ext cx="4130289" cy="1650339"/>
            <a:chOff x="0" y="0"/>
            <a:chExt cx="1087813" cy="434657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jump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3886783" y="4860436"/>
            <a:ext cx="4130289" cy="1650339"/>
            <a:chOff x="0" y="0"/>
            <a:chExt cx="1087813" cy="434657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087813" cy="434657"/>
            </a:xfrm>
            <a:custGeom>
              <a:avLst/>
              <a:gdLst/>
              <a:ahLst/>
              <a:cxnLst/>
              <a:rect l="l" t="t" r="r" b="b"/>
              <a:pathLst>
                <a:path w="1087813" h="434657">
                  <a:moveTo>
                    <a:pt x="95596" y="0"/>
                  </a:moveTo>
                  <a:lnTo>
                    <a:pt x="992217" y="0"/>
                  </a:lnTo>
                  <a:cubicBezTo>
                    <a:pt x="1045013" y="0"/>
                    <a:pt x="1087813" y="42800"/>
                    <a:pt x="1087813" y="95596"/>
                  </a:cubicBezTo>
                  <a:lnTo>
                    <a:pt x="1087813" y="339062"/>
                  </a:lnTo>
                  <a:cubicBezTo>
                    <a:pt x="1087813" y="391858"/>
                    <a:pt x="1045013" y="434657"/>
                    <a:pt x="992217" y="434657"/>
                  </a:cubicBezTo>
                  <a:lnTo>
                    <a:pt x="95596" y="434657"/>
                  </a:lnTo>
                  <a:cubicBezTo>
                    <a:pt x="42800" y="434657"/>
                    <a:pt x="0" y="391858"/>
                    <a:pt x="0" y="339062"/>
                  </a:cubicBezTo>
                  <a:lnTo>
                    <a:pt x="0" y="95596"/>
                  </a:lnTo>
                  <a:cubicBezTo>
                    <a:pt x="0" y="42800"/>
                    <a:pt x="42800" y="0"/>
                    <a:pt x="955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66675"/>
              <a:ext cx="1087813" cy="5013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</a:pPr>
              <a:r>
                <a:rPr lang="en-US" sz="35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calculate</a:t>
              </a: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727732" y="1869910"/>
            <a:ext cx="16727761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Identify the words that can have the prefix 'mis' added to them.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683939" y="7172870"/>
            <a:ext cx="16727761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Explain what each word means and use it in a sentence. </a:t>
            </a:r>
          </a:p>
        </p:txBody>
      </p:sp>
      <p:sp>
        <p:nvSpPr>
          <p:cNvPr id="29" name="Freeform 29"/>
          <p:cNvSpPr/>
          <p:nvPr/>
        </p:nvSpPr>
        <p:spPr>
          <a:xfrm>
            <a:off x="8652592" y="8090646"/>
            <a:ext cx="1720054" cy="1470646"/>
          </a:xfrm>
          <a:custGeom>
            <a:avLst/>
            <a:gdLst/>
            <a:ahLst/>
            <a:cxnLst/>
            <a:rect l="l" t="t" r="r" b="b"/>
            <a:pathLst>
              <a:path w="1720054" h="1470646">
                <a:moveTo>
                  <a:pt x="0" y="0"/>
                </a:moveTo>
                <a:lnTo>
                  <a:pt x="1720054" y="0"/>
                </a:lnTo>
                <a:lnTo>
                  <a:pt x="1720054" y="1470646"/>
                </a:lnTo>
                <a:lnTo>
                  <a:pt x="0" y="14706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0" name="TextBox 30"/>
          <p:cNvSpPr txBox="1"/>
          <p:nvPr/>
        </p:nvSpPr>
        <p:spPr>
          <a:xfrm>
            <a:off x="6239499" y="9660566"/>
            <a:ext cx="6546240" cy="589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60"/>
              </a:lnSpc>
              <a:spcBef>
                <a:spcPct val="0"/>
              </a:spcBef>
            </a:pPr>
            <a:r>
              <a:rPr lang="en-US" sz="34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</TotalTime>
  <Words>700</Words>
  <Application>Microsoft Macintosh PowerPoint</Application>
  <PresentationFormat>Custom</PresentationFormat>
  <Paragraphs>98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Bryndan Write</vt:lpstr>
      <vt:lpstr>Calibri</vt:lpstr>
      <vt:lpstr>Arial</vt:lpstr>
      <vt:lpstr>Playwrite US Modern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the Prefix 'mis'</dc:title>
  <cp:lastModifiedBy>Alice Sewell</cp:lastModifiedBy>
  <cp:revision>6</cp:revision>
  <dcterms:created xsi:type="dcterms:W3CDTF">2006-08-16T00:00:00Z</dcterms:created>
  <dcterms:modified xsi:type="dcterms:W3CDTF">2025-08-08T19:40:36Z</dcterms:modified>
  <dc:identifier>DAFqsUGicHQ</dc:identifier>
</cp:coreProperties>
</file>