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1"/>
    <p:sldMasterId id="2147483672" r:id="rId2"/>
  </p:sldMasterIdLst>
  <p:sldIdLst>
    <p:sldId id="256" r:id="rId3"/>
    <p:sldId id="257" r:id="rId4"/>
    <p:sldId id="258" r:id="rId5"/>
    <p:sldId id="259" r:id="rId6"/>
    <p:sldId id="268" r:id="rId7"/>
    <p:sldId id="269" r:id="rId8"/>
    <p:sldId id="270" r:id="rId9"/>
    <p:sldId id="260" r:id="rId10"/>
    <p:sldId id="272" r:id="rId11"/>
    <p:sldId id="261" r:id="rId12"/>
    <p:sldId id="262" r:id="rId13"/>
    <p:sldId id="263" r:id="rId14"/>
    <p:sldId id="265" r:id="rId15"/>
    <p:sldId id="264" r:id="rId16"/>
    <p:sldId id="266" r:id="rId17"/>
    <p:sldId id="267" r:id="rId18"/>
    <p:sldId id="273" r:id="rId19"/>
  </p:sldIdLst>
  <p:sldSz cx="18288000" cy="10287000"/>
  <p:notesSz cx="6858000" cy="9144000"/>
  <p:embeddedFontLst>
    <p:embeddedFont>
      <p:font typeface="Playwrite US Modern" pitchFamily="2" charset="0"/>
      <p:regular r:id="rId2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0" autoAdjust="0"/>
    <p:restoredTop sz="94607" autoAdjust="0"/>
  </p:normalViewPr>
  <p:slideViewPr>
    <p:cSldViewPr>
      <p:cViewPr varScale="1">
        <p:scale>
          <a:sx n="70" d="100"/>
          <a:sy n="70" d="100"/>
        </p:scale>
        <p:origin x="840" y="2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font" Target="fonts/font1.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9/13/25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2400431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9/13/25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22750172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9/13/25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82428499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9/13/25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42445423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9/13/25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47815439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9/13/25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389061436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9/13/25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1286760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9/13/25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150762196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9/13/25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347671134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9/13/25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219356089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9/13/25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36362974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9/13/25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248864961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9/13/25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203275738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9/13/25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166087978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9/13/25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34795470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9/13/25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40662662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9/13/25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17572497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9/13/25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35973757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9/13/25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41646030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9/13/25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11330175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9/13/25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40070633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9/13/25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36594139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9/13/25</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dirty="0"/>
          </a:p>
        </p:txBody>
      </p:sp>
      <p:pic>
        <p:nvPicPr>
          <p:cNvPr id="7" name="Picture 6" descr="A group of colorful objects&#10;&#10;Description automatically generated">
            <a:extLst>
              <a:ext uri="{FF2B5EF4-FFF2-40B4-BE49-F238E27FC236}">
                <a16:creationId xmlns:a16="http://schemas.microsoft.com/office/drawing/2014/main" id="{3BCC2975-3BB7-8F6C-C96E-D2DC388B69E1}"/>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16933" y="-21167"/>
            <a:ext cx="1807477" cy="745067"/>
          </a:xfrm>
          <a:prstGeom prst="rect">
            <a:avLst/>
          </a:prstGeom>
        </p:spPr>
      </p:pic>
      <p:sp>
        <p:nvSpPr>
          <p:cNvPr id="8" name="TextBox 7">
            <a:extLst>
              <a:ext uri="{FF2B5EF4-FFF2-40B4-BE49-F238E27FC236}">
                <a16:creationId xmlns:a16="http://schemas.microsoft.com/office/drawing/2014/main" id="{F18C239A-2F8A-03F1-89BF-C660804A273D}"/>
              </a:ext>
            </a:extLst>
          </p:cNvPr>
          <p:cNvSpPr txBox="1"/>
          <p:nvPr userDrawn="1"/>
        </p:nvSpPr>
        <p:spPr>
          <a:xfrm>
            <a:off x="16357600" y="10033084"/>
            <a:ext cx="1905000" cy="230832"/>
          </a:xfrm>
          <a:prstGeom prst="rect">
            <a:avLst/>
          </a:prstGeom>
          <a:noFill/>
        </p:spPr>
        <p:txBody>
          <a:bodyPr wrap="square" rtlCol="0">
            <a:spAutoFit/>
          </a:bodyPr>
          <a:lstStyle/>
          <a:p>
            <a:r>
              <a:rPr lang="en-GB" sz="900" b="1" i="0" dirty="0">
                <a:solidFill>
                  <a:schemeClr val="bg1">
                    <a:lumMod val="50000"/>
                  </a:schemeClr>
                </a:solidFill>
                <a:latin typeface="Playwrite US Modern" pitchFamily="2" charset="0"/>
              </a:rPr>
              <a:t>Easy Education Grammar</a:t>
            </a:r>
          </a:p>
        </p:txBody>
      </p:sp>
    </p:spTree>
    <p:extLst>
      <p:ext uri="{BB962C8B-B14F-4D97-AF65-F5344CB8AC3E}">
        <p14:creationId xmlns:p14="http://schemas.microsoft.com/office/powerpoint/2010/main" val="244261814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9/13/25</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dirty="0"/>
          </a:p>
        </p:txBody>
      </p:sp>
      <p:sp>
        <p:nvSpPr>
          <p:cNvPr id="8" name="TextBox 7">
            <a:extLst>
              <a:ext uri="{FF2B5EF4-FFF2-40B4-BE49-F238E27FC236}">
                <a16:creationId xmlns:a16="http://schemas.microsoft.com/office/drawing/2014/main" id="{F18C239A-2F8A-03F1-89BF-C660804A273D}"/>
              </a:ext>
            </a:extLst>
          </p:cNvPr>
          <p:cNvSpPr txBox="1"/>
          <p:nvPr userDrawn="1"/>
        </p:nvSpPr>
        <p:spPr>
          <a:xfrm>
            <a:off x="16357600" y="10033084"/>
            <a:ext cx="1905000" cy="230832"/>
          </a:xfrm>
          <a:prstGeom prst="rect">
            <a:avLst/>
          </a:prstGeom>
          <a:noFill/>
        </p:spPr>
        <p:txBody>
          <a:bodyPr wrap="square" rtlCol="0">
            <a:spAutoFit/>
          </a:bodyPr>
          <a:lstStyle/>
          <a:p>
            <a:r>
              <a:rPr lang="en-GB" sz="900" b="1" i="0" dirty="0">
                <a:solidFill>
                  <a:schemeClr val="bg1">
                    <a:lumMod val="50000"/>
                  </a:schemeClr>
                </a:solidFill>
                <a:latin typeface="Playwrite US Modern" pitchFamily="2" charset="0"/>
              </a:rPr>
              <a:t>Easy Education Grammar</a:t>
            </a:r>
          </a:p>
        </p:txBody>
      </p:sp>
    </p:spTree>
    <p:extLst>
      <p:ext uri="{BB962C8B-B14F-4D97-AF65-F5344CB8AC3E}">
        <p14:creationId xmlns:p14="http://schemas.microsoft.com/office/powerpoint/2010/main" val="231447291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0" y="1638300"/>
            <a:ext cx="18139562" cy="4518026"/>
          </a:xfrm>
          <a:prstGeom prst="rect">
            <a:avLst/>
          </a:prstGeom>
        </p:spPr>
        <p:txBody>
          <a:bodyPr lIns="0" tIns="0" rIns="0" bIns="0" rtlCol="0" anchor="t">
            <a:spAutoFit/>
          </a:bodyPr>
          <a:lstStyle/>
          <a:p>
            <a:pPr algn="ctr">
              <a:lnSpc>
                <a:spcPts val="18199"/>
              </a:lnSpc>
            </a:pPr>
            <a:r>
              <a:rPr lang="en-US" sz="12999">
                <a:solidFill>
                  <a:srgbClr val="000000"/>
                </a:solidFill>
                <a:latin typeface="Playwrite US Modern"/>
                <a:ea typeface="Playwrite US Modern"/>
                <a:cs typeface="Playwrite US Modern"/>
                <a:sym typeface="Playwrite US Modern"/>
              </a:rPr>
              <a:t>Describing a Character</a:t>
            </a:r>
          </a:p>
        </p:txBody>
      </p:sp>
      <p:sp>
        <p:nvSpPr>
          <p:cNvPr id="3" name="TextBox 3"/>
          <p:cNvSpPr txBox="1"/>
          <p:nvPr/>
        </p:nvSpPr>
        <p:spPr>
          <a:xfrm>
            <a:off x="641748" y="6737587"/>
            <a:ext cx="16856065" cy="528320"/>
          </a:xfrm>
          <a:prstGeom prst="rect">
            <a:avLst/>
          </a:prstGeom>
        </p:spPr>
        <p:txBody>
          <a:bodyPr lIns="0" tIns="0" rIns="0" bIns="0" rtlCol="0" anchor="t">
            <a:spAutoFit/>
          </a:bodyPr>
          <a:lstStyle/>
          <a:p>
            <a:pPr algn="ctr">
              <a:lnSpc>
                <a:spcPts val="4480"/>
              </a:lnSpc>
            </a:pPr>
            <a:r>
              <a:rPr lang="en-US" sz="3200" u="sng">
                <a:solidFill>
                  <a:srgbClr val="000000"/>
                </a:solidFill>
                <a:latin typeface="Playwrite US Modern"/>
                <a:ea typeface="Playwrite US Modern"/>
                <a:cs typeface="Playwrite US Modern"/>
                <a:sym typeface="Playwrite US Modern"/>
              </a:rPr>
              <a:t>To write an effective character description.</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712004" y="7561731"/>
            <a:ext cx="14671712" cy="2118280"/>
            <a:chOff x="0" y="0"/>
            <a:chExt cx="3864155" cy="557901"/>
          </a:xfrm>
        </p:grpSpPr>
        <p:sp>
          <p:nvSpPr>
            <p:cNvPr id="3" name="Freeform 3"/>
            <p:cNvSpPr/>
            <p:nvPr/>
          </p:nvSpPr>
          <p:spPr>
            <a:xfrm>
              <a:off x="0" y="0"/>
              <a:ext cx="3864155" cy="557901"/>
            </a:xfrm>
            <a:custGeom>
              <a:avLst/>
              <a:gdLst/>
              <a:ahLst/>
              <a:cxnLst/>
              <a:rect l="l" t="t" r="r" b="b"/>
              <a:pathLst>
                <a:path w="3864155" h="557901">
                  <a:moveTo>
                    <a:pt x="26912" y="0"/>
                  </a:moveTo>
                  <a:lnTo>
                    <a:pt x="3837243" y="0"/>
                  </a:lnTo>
                  <a:cubicBezTo>
                    <a:pt x="3844381" y="0"/>
                    <a:pt x="3851226" y="2835"/>
                    <a:pt x="3856273" y="7882"/>
                  </a:cubicBezTo>
                  <a:cubicBezTo>
                    <a:pt x="3861319" y="12929"/>
                    <a:pt x="3864155" y="19774"/>
                    <a:pt x="3864155" y="26912"/>
                  </a:cubicBezTo>
                  <a:lnTo>
                    <a:pt x="3864155" y="530989"/>
                  </a:lnTo>
                  <a:cubicBezTo>
                    <a:pt x="3864155" y="538127"/>
                    <a:pt x="3861319" y="544972"/>
                    <a:pt x="3856273" y="550019"/>
                  </a:cubicBezTo>
                  <a:cubicBezTo>
                    <a:pt x="3851226" y="555065"/>
                    <a:pt x="3844381" y="557901"/>
                    <a:pt x="3837243" y="557901"/>
                  </a:cubicBezTo>
                  <a:lnTo>
                    <a:pt x="26912" y="557901"/>
                  </a:lnTo>
                  <a:cubicBezTo>
                    <a:pt x="19774" y="557901"/>
                    <a:pt x="12929" y="555065"/>
                    <a:pt x="7882" y="550019"/>
                  </a:cubicBezTo>
                  <a:cubicBezTo>
                    <a:pt x="2835" y="544972"/>
                    <a:pt x="0" y="538127"/>
                    <a:pt x="0" y="530989"/>
                  </a:cubicBezTo>
                  <a:lnTo>
                    <a:pt x="0" y="26912"/>
                  </a:lnTo>
                  <a:cubicBezTo>
                    <a:pt x="0" y="19774"/>
                    <a:pt x="2835" y="12929"/>
                    <a:pt x="7882" y="7882"/>
                  </a:cubicBezTo>
                  <a:cubicBezTo>
                    <a:pt x="12929" y="2835"/>
                    <a:pt x="19774" y="0"/>
                    <a:pt x="26912" y="0"/>
                  </a:cubicBezTo>
                  <a:close/>
                </a:path>
              </a:pathLst>
            </a:custGeom>
            <a:solidFill>
              <a:srgbClr val="000000">
                <a:alpha val="0"/>
              </a:srgbClr>
            </a:solidFill>
            <a:ln w="19050" cap="rnd">
              <a:solidFill>
                <a:srgbClr val="000000"/>
              </a:solidFill>
              <a:prstDash val="solid"/>
              <a:round/>
            </a:ln>
          </p:spPr>
          <p:txBody>
            <a:bodyPr/>
            <a:lstStyle/>
            <a:p>
              <a:endParaRPr lang="en-GB"/>
            </a:p>
          </p:txBody>
        </p:sp>
        <p:sp>
          <p:nvSpPr>
            <p:cNvPr id="4" name="TextBox 4"/>
            <p:cNvSpPr txBox="1"/>
            <p:nvPr/>
          </p:nvSpPr>
          <p:spPr>
            <a:xfrm>
              <a:off x="0" y="-38100"/>
              <a:ext cx="3864155" cy="596001"/>
            </a:xfrm>
            <a:prstGeom prst="rect">
              <a:avLst/>
            </a:prstGeom>
          </p:spPr>
          <p:txBody>
            <a:bodyPr lIns="50800" tIns="50800" rIns="50800" bIns="50800" rtlCol="0" anchor="ctr"/>
            <a:lstStyle/>
            <a:p>
              <a:pPr algn="ctr">
                <a:lnSpc>
                  <a:spcPts val="2659"/>
                </a:lnSpc>
              </a:pPr>
              <a:endParaRPr/>
            </a:p>
          </p:txBody>
        </p:sp>
      </p:grpSp>
      <p:sp>
        <p:nvSpPr>
          <p:cNvPr id="6" name="TextBox 6"/>
          <p:cNvSpPr txBox="1"/>
          <p:nvPr/>
        </p:nvSpPr>
        <p:spPr>
          <a:xfrm>
            <a:off x="324883" y="3551270"/>
            <a:ext cx="16972517" cy="2862066"/>
          </a:xfrm>
          <a:prstGeom prst="rect">
            <a:avLst/>
          </a:prstGeom>
        </p:spPr>
        <p:txBody>
          <a:bodyPr wrap="square" lIns="0" tIns="0" rIns="0" bIns="0" rtlCol="0" anchor="t">
            <a:spAutoFit/>
          </a:bodyPr>
          <a:lstStyle/>
          <a:p>
            <a:pPr marL="690881" lvl="1" indent="-345440" algn="l">
              <a:lnSpc>
                <a:spcPts val="4480"/>
              </a:lnSpc>
              <a:buFont typeface="Arial"/>
              <a:buChar char="•"/>
            </a:pPr>
            <a:r>
              <a:rPr lang="en-US" sz="3200" dirty="0">
                <a:solidFill>
                  <a:srgbClr val="000000"/>
                </a:solidFill>
                <a:latin typeface="Playwrite US Modern"/>
                <a:ea typeface="Playwrite US Modern"/>
                <a:cs typeface="Playwrite US Modern"/>
                <a:sym typeface="Playwrite US Modern"/>
              </a:rPr>
              <a:t>Do they walk, run or stomp?</a:t>
            </a:r>
          </a:p>
          <a:p>
            <a:pPr algn="l">
              <a:lnSpc>
                <a:spcPts val="4480"/>
              </a:lnSpc>
            </a:pPr>
            <a:endParaRPr lang="en-US" sz="3200" dirty="0">
              <a:solidFill>
                <a:srgbClr val="000000"/>
              </a:solidFill>
              <a:latin typeface="Playwrite US Modern"/>
              <a:ea typeface="Playwrite US Modern"/>
              <a:cs typeface="Playwrite US Modern"/>
              <a:sym typeface="Playwrite US Modern"/>
            </a:endParaRPr>
          </a:p>
          <a:p>
            <a:pPr marL="690881" lvl="1" indent="-345440" algn="l">
              <a:lnSpc>
                <a:spcPts val="4480"/>
              </a:lnSpc>
              <a:buFont typeface="Arial"/>
              <a:buChar char="•"/>
            </a:pPr>
            <a:r>
              <a:rPr lang="en-US" sz="3200" dirty="0">
                <a:solidFill>
                  <a:srgbClr val="000000"/>
                </a:solidFill>
                <a:latin typeface="Playwrite US Modern"/>
                <a:ea typeface="Playwrite US Modern"/>
                <a:cs typeface="Playwrite US Modern"/>
                <a:sym typeface="Playwrite US Modern"/>
              </a:rPr>
              <a:t>Do they move quickly or slowly?</a:t>
            </a:r>
          </a:p>
          <a:p>
            <a:pPr algn="l">
              <a:lnSpc>
                <a:spcPts val="4480"/>
              </a:lnSpc>
            </a:pPr>
            <a:endParaRPr lang="en-US" sz="3200" dirty="0">
              <a:solidFill>
                <a:srgbClr val="000000"/>
              </a:solidFill>
              <a:latin typeface="Playwrite US Modern"/>
              <a:ea typeface="Playwrite US Modern"/>
              <a:cs typeface="Playwrite US Modern"/>
              <a:sym typeface="Playwrite US Modern"/>
            </a:endParaRPr>
          </a:p>
          <a:p>
            <a:pPr marL="690881" lvl="1" indent="-345440" algn="l">
              <a:lnSpc>
                <a:spcPts val="4480"/>
              </a:lnSpc>
              <a:spcBef>
                <a:spcPct val="0"/>
              </a:spcBef>
              <a:buFont typeface="Arial"/>
              <a:buChar char="•"/>
            </a:pPr>
            <a:r>
              <a:rPr lang="en-US" sz="3200" dirty="0">
                <a:solidFill>
                  <a:srgbClr val="000000"/>
                </a:solidFill>
                <a:latin typeface="Playwrite US Modern"/>
                <a:ea typeface="Playwrite US Modern"/>
                <a:cs typeface="Playwrite US Modern"/>
                <a:sym typeface="Playwrite US Modern"/>
              </a:rPr>
              <a:t>Can we use a more exciting word instead of ‘walked’ (tiptoed, dashed, shuffled)?</a:t>
            </a:r>
          </a:p>
        </p:txBody>
      </p:sp>
      <p:sp>
        <p:nvSpPr>
          <p:cNvPr id="7" name="TextBox 7"/>
          <p:cNvSpPr txBox="1"/>
          <p:nvPr/>
        </p:nvSpPr>
        <p:spPr>
          <a:xfrm>
            <a:off x="-288421" y="5162"/>
            <a:ext cx="18288000" cy="1028700"/>
          </a:xfrm>
          <a:prstGeom prst="rect">
            <a:avLst/>
          </a:prstGeom>
        </p:spPr>
        <p:txBody>
          <a:bodyPr lIns="0" tIns="0" rIns="0" bIns="0" rtlCol="0" anchor="t">
            <a:spAutoFit/>
          </a:bodyPr>
          <a:lstStyle/>
          <a:p>
            <a:pPr algn="ctr">
              <a:lnSpc>
                <a:spcPts val="8400"/>
              </a:lnSpc>
            </a:pPr>
            <a:r>
              <a:rPr lang="en-US" sz="6000">
                <a:solidFill>
                  <a:srgbClr val="000000"/>
                </a:solidFill>
                <a:latin typeface="Playwrite US Modern"/>
                <a:ea typeface="Playwrite US Modern"/>
                <a:cs typeface="Playwrite US Modern"/>
                <a:sym typeface="Playwrite US Modern"/>
              </a:rPr>
              <a:t>Describing a Character</a:t>
            </a:r>
          </a:p>
        </p:txBody>
      </p:sp>
      <p:sp>
        <p:nvSpPr>
          <p:cNvPr id="8" name="TextBox 8"/>
          <p:cNvSpPr txBox="1"/>
          <p:nvPr/>
        </p:nvSpPr>
        <p:spPr>
          <a:xfrm>
            <a:off x="568972" y="1274359"/>
            <a:ext cx="17296539" cy="1130822"/>
          </a:xfrm>
          <a:prstGeom prst="rect">
            <a:avLst/>
          </a:prstGeom>
        </p:spPr>
        <p:txBody>
          <a:bodyPr lIns="0" tIns="0" rIns="0" bIns="0" rtlCol="0" anchor="t">
            <a:spAutoFit/>
          </a:bodyPr>
          <a:lstStyle/>
          <a:p>
            <a:pPr algn="ctr">
              <a:lnSpc>
                <a:spcPts val="4480"/>
              </a:lnSpc>
              <a:spcBef>
                <a:spcPct val="0"/>
              </a:spcBef>
            </a:pPr>
            <a:r>
              <a:rPr lang="en-US" sz="3200" dirty="0">
                <a:solidFill>
                  <a:srgbClr val="000000"/>
                </a:solidFill>
                <a:latin typeface="Playwrite US Modern"/>
                <a:ea typeface="Playwrite US Modern"/>
                <a:cs typeface="Playwrite US Modern"/>
                <a:sym typeface="Playwrite US Modern"/>
              </a:rPr>
              <a:t>We should also think about the way they move and what this tells the reader. For example, ‘went’ doesn’t give much information but ‘stomped’ tells us they are cross. </a:t>
            </a:r>
          </a:p>
        </p:txBody>
      </p:sp>
      <p:sp>
        <p:nvSpPr>
          <p:cNvPr id="9" name="TextBox 9"/>
          <p:cNvSpPr txBox="1"/>
          <p:nvPr/>
        </p:nvSpPr>
        <p:spPr>
          <a:xfrm>
            <a:off x="2182155" y="8051910"/>
            <a:ext cx="13815294" cy="1090295"/>
          </a:xfrm>
          <a:prstGeom prst="rect">
            <a:avLst/>
          </a:prstGeom>
        </p:spPr>
        <p:txBody>
          <a:bodyPr lIns="0" tIns="0" rIns="0" bIns="0" rtlCol="0" anchor="t">
            <a:spAutoFit/>
          </a:bodyPr>
          <a:lstStyle/>
          <a:p>
            <a:pPr marL="0" lvl="0" indent="0" algn="l">
              <a:lnSpc>
                <a:spcPts val="4480"/>
              </a:lnSpc>
              <a:spcBef>
                <a:spcPct val="0"/>
              </a:spcBef>
            </a:pPr>
            <a:r>
              <a:rPr lang="en-US" sz="3200" dirty="0">
                <a:solidFill>
                  <a:srgbClr val="000000"/>
                </a:solidFill>
                <a:latin typeface="Playwrite US Modern"/>
                <a:ea typeface="Playwrite US Modern"/>
                <a:cs typeface="Playwrite US Modern"/>
                <a:sym typeface="Playwrite US Modern"/>
              </a:rPr>
              <a:t>The little girl skipped joyfully across the playground, her feet barely touching the ground.</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666266" y="3431864"/>
            <a:ext cx="16378627" cy="2776220"/>
          </a:xfrm>
          <a:prstGeom prst="rect">
            <a:avLst/>
          </a:prstGeom>
        </p:spPr>
        <p:txBody>
          <a:bodyPr lIns="0" tIns="0" rIns="0" bIns="0" rtlCol="0" anchor="t">
            <a:spAutoFit/>
          </a:bodyPr>
          <a:lstStyle/>
          <a:p>
            <a:pPr algn="l">
              <a:lnSpc>
                <a:spcPts val="4480"/>
              </a:lnSpc>
            </a:pPr>
            <a:endParaRPr dirty="0"/>
          </a:p>
          <a:p>
            <a:pPr marL="690881" lvl="1" indent="-345440" algn="l">
              <a:lnSpc>
                <a:spcPts val="4480"/>
              </a:lnSpc>
              <a:buFont typeface="Arial"/>
              <a:buChar char="•"/>
            </a:pPr>
            <a:r>
              <a:rPr lang="en-US" sz="3200" dirty="0">
                <a:solidFill>
                  <a:srgbClr val="000000"/>
                </a:solidFill>
                <a:latin typeface="Playwrite US Modern"/>
                <a:ea typeface="Playwrite US Modern"/>
                <a:cs typeface="Playwrite US Modern"/>
                <a:sym typeface="Playwrite US Modern"/>
              </a:rPr>
              <a:t>Tell: The boy was scared.</a:t>
            </a:r>
          </a:p>
          <a:p>
            <a:pPr algn="l">
              <a:lnSpc>
                <a:spcPts val="4480"/>
              </a:lnSpc>
            </a:pPr>
            <a:endParaRPr lang="en-US" sz="3200" dirty="0">
              <a:solidFill>
                <a:srgbClr val="000000"/>
              </a:solidFill>
              <a:latin typeface="Playwrite US Modern"/>
              <a:ea typeface="Playwrite US Modern"/>
              <a:cs typeface="Playwrite US Modern"/>
              <a:sym typeface="Playwrite US Modern"/>
            </a:endParaRPr>
          </a:p>
          <a:p>
            <a:pPr marL="690881" lvl="1" indent="-345440" algn="l">
              <a:lnSpc>
                <a:spcPts val="4480"/>
              </a:lnSpc>
              <a:buFont typeface="Arial"/>
              <a:buChar char="•"/>
            </a:pPr>
            <a:r>
              <a:rPr lang="en-US" sz="3200" dirty="0">
                <a:solidFill>
                  <a:srgbClr val="000000"/>
                </a:solidFill>
                <a:latin typeface="Playwrite US Modern"/>
                <a:ea typeface="Playwrite US Modern"/>
                <a:cs typeface="Playwrite US Modern"/>
                <a:sym typeface="Playwrite US Modern"/>
              </a:rPr>
              <a:t>Show: The boy’s hands trembled, and his heart pounded like a drum.</a:t>
            </a:r>
          </a:p>
          <a:p>
            <a:pPr algn="l">
              <a:lnSpc>
                <a:spcPts val="4480"/>
              </a:lnSpc>
              <a:spcBef>
                <a:spcPct val="0"/>
              </a:spcBef>
            </a:pPr>
            <a:endParaRPr lang="en-US" sz="3200" dirty="0">
              <a:solidFill>
                <a:srgbClr val="000000"/>
              </a:solidFill>
              <a:latin typeface="Playwrite US Modern"/>
              <a:ea typeface="Playwrite US Modern"/>
              <a:cs typeface="Playwrite US Modern"/>
              <a:sym typeface="Playwrite US Modern"/>
            </a:endParaRPr>
          </a:p>
        </p:txBody>
      </p:sp>
      <p:sp>
        <p:nvSpPr>
          <p:cNvPr id="3" name="Freeform 3"/>
          <p:cNvSpPr/>
          <p:nvPr/>
        </p:nvSpPr>
        <p:spPr>
          <a:xfrm>
            <a:off x="15232291" y="6489065"/>
            <a:ext cx="2513940" cy="3402965"/>
          </a:xfrm>
          <a:custGeom>
            <a:avLst/>
            <a:gdLst/>
            <a:ahLst/>
            <a:cxnLst/>
            <a:rect l="l" t="t" r="r" b="b"/>
            <a:pathLst>
              <a:path w="2513940" h="3402965">
                <a:moveTo>
                  <a:pt x="0" y="0"/>
                </a:moveTo>
                <a:lnTo>
                  <a:pt x="2513940" y="0"/>
                </a:lnTo>
                <a:lnTo>
                  <a:pt x="2513940" y="3402965"/>
                </a:lnTo>
                <a:lnTo>
                  <a:pt x="0" y="340296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a:p>
        </p:txBody>
      </p:sp>
      <p:sp>
        <p:nvSpPr>
          <p:cNvPr id="4" name="TextBox 4"/>
          <p:cNvSpPr txBox="1"/>
          <p:nvPr/>
        </p:nvSpPr>
        <p:spPr>
          <a:xfrm>
            <a:off x="-288421" y="5162"/>
            <a:ext cx="18288000" cy="1028700"/>
          </a:xfrm>
          <a:prstGeom prst="rect">
            <a:avLst/>
          </a:prstGeom>
        </p:spPr>
        <p:txBody>
          <a:bodyPr lIns="0" tIns="0" rIns="0" bIns="0" rtlCol="0" anchor="t">
            <a:spAutoFit/>
          </a:bodyPr>
          <a:lstStyle/>
          <a:p>
            <a:pPr algn="ctr">
              <a:lnSpc>
                <a:spcPts val="8400"/>
              </a:lnSpc>
            </a:pPr>
            <a:r>
              <a:rPr lang="en-US" sz="6000">
                <a:solidFill>
                  <a:srgbClr val="000000"/>
                </a:solidFill>
                <a:latin typeface="Playwrite US Modern"/>
                <a:ea typeface="Playwrite US Modern"/>
                <a:cs typeface="Playwrite US Modern"/>
                <a:sym typeface="Playwrite US Modern"/>
              </a:rPr>
              <a:t>Describing a Character</a:t>
            </a:r>
          </a:p>
        </p:txBody>
      </p:sp>
      <p:sp>
        <p:nvSpPr>
          <p:cNvPr id="5" name="TextBox 5"/>
          <p:cNvSpPr txBox="1"/>
          <p:nvPr/>
        </p:nvSpPr>
        <p:spPr>
          <a:xfrm>
            <a:off x="666266" y="1828206"/>
            <a:ext cx="16378627" cy="1090295"/>
          </a:xfrm>
          <a:prstGeom prst="rect">
            <a:avLst/>
          </a:prstGeom>
        </p:spPr>
        <p:txBody>
          <a:bodyPr lIns="0" tIns="0" rIns="0" bIns="0" rtlCol="0" anchor="t">
            <a:spAutoFit/>
          </a:bodyPr>
          <a:lstStyle/>
          <a:p>
            <a:pPr algn="ctr">
              <a:lnSpc>
                <a:spcPts val="4480"/>
              </a:lnSpc>
              <a:spcBef>
                <a:spcPct val="0"/>
              </a:spcBef>
            </a:pPr>
            <a:r>
              <a:rPr lang="en-US" sz="3200" dirty="0">
                <a:solidFill>
                  <a:srgbClr val="000000"/>
                </a:solidFill>
                <a:latin typeface="Playwrite US Modern"/>
                <a:ea typeface="Playwrite US Modern"/>
                <a:cs typeface="Playwrite US Modern"/>
                <a:sym typeface="Playwrite US Modern"/>
              </a:rPr>
              <a:t>Instead of telling the reader how a character feels, show it through their actions.</a:t>
            </a:r>
          </a:p>
        </p:txBody>
      </p:sp>
      <p:sp>
        <p:nvSpPr>
          <p:cNvPr id="6" name="TextBox 6"/>
          <p:cNvSpPr txBox="1"/>
          <p:nvPr/>
        </p:nvSpPr>
        <p:spPr>
          <a:xfrm>
            <a:off x="666267" y="6441440"/>
            <a:ext cx="15945334" cy="3439147"/>
          </a:xfrm>
          <a:prstGeom prst="rect">
            <a:avLst/>
          </a:prstGeom>
        </p:spPr>
        <p:txBody>
          <a:bodyPr wrap="square" lIns="0" tIns="0" rIns="0" bIns="0" rtlCol="0" anchor="t">
            <a:spAutoFit/>
          </a:bodyPr>
          <a:lstStyle/>
          <a:p>
            <a:pPr algn="l">
              <a:lnSpc>
                <a:spcPts val="4480"/>
              </a:lnSpc>
            </a:pPr>
            <a:endParaRPr dirty="0"/>
          </a:p>
          <a:p>
            <a:pPr marL="690881" lvl="1" indent="-345440" algn="l">
              <a:lnSpc>
                <a:spcPts val="4480"/>
              </a:lnSpc>
              <a:buFont typeface="Arial"/>
              <a:buChar char="•"/>
            </a:pPr>
            <a:r>
              <a:rPr lang="en-US" sz="3200" dirty="0">
                <a:solidFill>
                  <a:srgbClr val="000000"/>
                </a:solidFill>
                <a:latin typeface="Playwrite US Modern"/>
                <a:ea typeface="Playwrite US Modern"/>
                <a:cs typeface="Playwrite US Modern"/>
                <a:sym typeface="Playwrite US Modern"/>
              </a:rPr>
              <a:t>Tell: The girl was excited.</a:t>
            </a:r>
          </a:p>
          <a:p>
            <a:pPr algn="l">
              <a:lnSpc>
                <a:spcPts val="4480"/>
              </a:lnSpc>
            </a:pPr>
            <a:endParaRPr lang="en-US" sz="3200" dirty="0">
              <a:solidFill>
                <a:srgbClr val="000000"/>
              </a:solidFill>
              <a:latin typeface="Playwrite US Modern"/>
              <a:ea typeface="Playwrite US Modern"/>
              <a:cs typeface="Playwrite US Modern"/>
              <a:sym typeface="Playwrite US Modern"/>
            </a:endParaRPr>
          </a:p>
          <a:p>
            <a:pPr marL="690881" lvl="1" indent="-345440" algn="l">
              <a:lnSpc>
                <a:spcPts val="4480"/>
              </a:lnSpc>
              <a:buFont typeface="Arial"/>
              <a:buChar char="•"/>
            </a:pPr>
            <a:r>
              <a:rPr lang="en-US" sz="3200" dirty="0">
                <a:solidFill>
                  <a:srgbClr val="000000"/>
                </a:solidFill>
                <a:latin typeface="Playwrite US Modern"/>
                <a:ea typeface="Playwrite US Modern"/>
                <a:cs typeface="Playwrite US Modern"/>
                <a:sym typeface="Playwrite US Modern"/>
              </a:rPr>
              <a:t>Show: The girl bounced on her toes. Her eyes were shining with pure delight. </a:t>
            </a:r>
          </a:p>
          <a:p>
            <a:pPr algn="l">
              <a:lnSpc>
                <a:spcPts val="4480"/>
              </a:lnSpc>
              <a:spcBef>
                <a:spcPct val="0"/>
              </a:spcBef>
            </a:pPr>
            <a:endParaRPr lang="en-US" sz="3200" dirty="0">
              <a:solidFill>
                <a:srgbClr val="000000"/>
              </a:solidFill>
              <a:latin typeface="Playwrite US Modern"/>
              <a:ea typeface="Playwrite US Modern"/>
              <a:cs typeface="Playwrite US Modern"/>
              <a:sym typeface="Playwrite US Modern"/>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808144" y="7391972"/>
            <a:ext cx="14671712" cy="2118280"/>
            <a:chOff x="0" y="0"/>
            <a:chExt cx="3864155" cy="557901"/>
          </a:xfrm>
        </p:grpSpPr>
        <p:sp>
          <p:nvSpPr>
            <p:cNvPr id="3" name="Freeform 3"/>
            <p:cNvSpPr/>
            <p:nvPr/>
          </p:nvSpPr>
          <p:spPr>
            <a:xfrm>
              <a:off x="0" y="0"/>
              <a:ext cx="3864155" cy="557901"/>
            </a:xfrm>
            <a:custGeom>
              <a:avLst/>
              <a:gdLst/>
              <a:ahLst/>
              <a:cxnLst/>
              <a:rect l="l" t="t" r="r" b="b"/>
              <a:pathLst>
                <a:path w="3864155" h="557901">
                  <a:moveTo>
                    <a:pt x="26912" y="0"/>
                  </a:moveTo>
                  <a:lnTo>
                    <a:pt x="3837243" y="0"/>
                  </a:lnTo>
                  <a:cubicBezTo>
                    <a:pt x="3844381" y="0"/>
                    <a:pt x="3851226" y="2835"/>
                    <a:pt x="3856273" y="7882"/>
                  </a:cubicBezTo>
                  <a:cubicBezTo>
                    <a:pt x="3861319" y="12929"/>
                    <a:pt x="3864155" y="19774"/>
                    <a:pt x="3864155" y="26912"/>
                  </a:cubicBezTo>
                  <a:lnTo>
                    <a:pt x="3864155" y="530989"/>
                  </a:lnTo>
                  <a:cubicBezTo>
                    <a:pt x="3864155" y="538127"/>
                    <a:pt x="3861319" y="544972"/>
                    <a:pt x="3856273" y="550019"/>
                  </a:cubicBezTo>
                  <a:cubicBezTo>
                    <a:pt x="3851226" y="555065"/>
                    <a:pt x="3844381" y="557901"/>
                    <a:pt x="3837243" y="557901"/>
                  </a:cubicBezTo>
                  <a:lnTo>
                    <a:pt x="26912" y="557901"/>
                  </a:lnTo>
                  <a:cubicBezTo>
                    <a:pt x="19774" y="557901"/>
                    <a:pt x="12929" y="555065"/>
                    <a:pt x="7882" y="550019"/>
                  </a:cubicBezTo>
                  <a:cubicBezTo>
                    <a:pt x="2835" y="544972"/>
                    <a:pt x="0" y="538127"/>
                    <a:pt x="0" y="530989"/>
                  </a:cubicBezTo>
                  <a:lnTo>
                    <a:pt x="0" y="26912"/>
                  </a:lnTo>
                  <a:cubicBezTo>
                    <a:pt x="0" y="19774"/>
                    <a:pt x="2835" y="12929"/>
                    <a:pt x="7882" y="7882"/>
                  </a:cubicBezTo>
                  <a:cubicBezTo>
                    <a:pt x="12929" y="2835"/>
                    <a:pt x="19774" y="0"/>
                    <a:pt x="26912" y="0"/>
                  </a:cubicBezTo>
                  <a:close/>
                </a:path>
              </a:pathLst>
            </a:custGeom>
            <a:solidFill>
              <a:srgbClr val="000000">
                <a:alpha val="0"/>
              </a:srgbClr>
            </a:solidFill>
            <a:ln w="19050" cap="rnd">
              <a:solidFill>
                <a:srgbClr val="000000"/>
              </a:solidFill>
              <a:prstDash val="solid"/>
              <a:round/>
            </a:ln>
          </p:spPr>
          <p:txBody>
            <a:bodyPr/>
            <a:lstStyle/>
            <a:p>
              <a:endParaRPr lang="en-GB"/>
            </a:p>
          </p:txBody>
        </p:sp>
        <p:sp>
          <p:nvSpPr>
            <p:cNvPr id="4" name="TextBox 4"/>
            <p:cNvSpPr txBox="1"/>
            <p:nvPr/>
          </p:nvSpPr>
          <p:spPr>
            <a:xfrm>
              <a:off x="0" y="-38100"/>
              <a:ext cx="3864155" cy="596001"/>
            </a:xfrm>
            <a:prstGeom prst="rect">
              <a:avLst/>
            </a:prstGeom>
          </p:spPr>
          <p:txBody>
            <a:bodyPr lIns="50800" tIns="50800" rIns="50800" bIns="50800" rtlCol="0" anchor="ctr"/>
            <a:lstStyle/>
            <a:p>
              <a:pPr algn="ctr">
                <a:lnSpc>
                  <a:spcPts val="2659"/>
                </a:lnSpc>
              </a:pPr>
              <a:endParaRPr/>
            </a:p>
          </p:txBody>
        </p:sp>
      </p:grpSp>
      <p:sp>
        <p:nvSpPr>
          <p:cNvPr id="5" name="Freeform 5"/>
          <p:cNvSpPr/>
          <p:nvPr/>
        </p:nvSpPr>
        <p:spPr>
          <a:xfrm>
            <a:off x="15197399" y="5933441"/>
            <a:ext cx="2802181" cy="3878451"/>
          </a:xfrm>
          <a:custGeom>
            <a:avLst/>
            <a:gdLst/>
            <a:ahLst/>
            <a:cxnLst/>
            <a:rect l="l" t="t" r="r" b="b"/>
            <a:pathLst>
              <a:path w="2802181" h="3878451">
                <a:moveTo>
                  <a:pt x="0" y="0"/>
                </a:moveTo>
                <a:lnTo>
                  <a:pt x="2802180" y="0"/>
                </a:lnTo>
                <a:lnTo>
                  <a:pt x="2802180" y="3878451"/>
                </a:lnTo>
                <a:lnTo>
                  <a:pt x="0" y="3878451"/>
                </a:lnTo>
                <a:lnTo>
                  <a:pt x="0" y="0"/>
                </a:lnTo>
                <a:close/>
              </a:path>
            </a:pathLst>
          </a:custGeom>
          <a:blipFill>
            <a:blip r:embed="rId2"/>
            <a:stretch>
              <a:fillRect/>
            </a:stretch>
          </a:blipFill>
        </p:spPr>
        <p:txBody>
          <a:bodyPr/>
          <a:lstStyle/>
          <a:p>
            <a:endParaRPr lang="en-GB"/>
          </a:p>
        </p:txBody>
      </p:sp>
      <p:sp>
        <p:nvSpPr>
          <p:cNvPr id="6" name="TextBox 6"/>
          <p:cNvSpPr txBox="1"/>
          <p:nvPr/>
        </p:nvSpPr>
        <p:spPr>
          <a:xfrm>
            <a:off x="762406" y="3520377"/>
            <a:ext cx="11251151" cy="2776220"/>
          </a:xfrm>
          <a:prstGeom prst="rect">
            <a:avLst/>
          </a:prstGeom>
        </p:spPr>
        <p:txBody>
          <a:bodyPr lIns="0" tIns="0" rIns="0" bIns="0" rtlCol="0" anchor="t">
            <a:spAutoFit/>
          </a:bodyPr>
          <a:lstStyle/>
          <a:p>
            <a:pPr marL="690881" lvl="1" indent="-345440" algn="l">
              <a:lnSpc>
                <a:spcPts val="4480"/>
              </a:lnSpc>
              <a:buFont typeface="Arial"/>
              <a:buChar char="•"/>
            </a:pPr>
            <a:r>
              <a:rPr lang="en-US" sz="3200" dirty="0">
                <a:solidFill>
                  <a:srgbClr val="000000"/>
                </a:solidFill>
                <a:latin typeface="Playwrite US Modern"/>
                <a:ea typeface="Playwrite US Modern"/>
                <a:cs typeface="Playwrite US Modern"/>
                <a:sym typeface="Playwrite US Modern"/>
              </a:rPr>
              <a:t>Do they whisper, mutter or shout?</a:t>
            </a:r>
          </a:p>
          <a:p>
            <a:pPr algn="l">
              <a:lnSpc>
                <a:spcPts val="4480"/>
              </a:lnSpc>
            </a:pPr>
            <a:endParaRPr lang="en-US" sz="3200" dirty="0">
              <a:solidFill>
                <a:srgbClr val="000000"/>
              </a:solidFill>
              <a:latin typeface="Playwrite US Modern"/>
              <a:ea typeface="Playwrite US Modern"/>
              <a:cs typeface="Playwrite US Modern"/>
              <a:sym typeface="Playwrite US Modern"/>
            </a:endParaRPr>
          </a:p>
          <a:p>
            <a:pPr marL="690881" lvl="1" indent="-345440" algn="l">
              <a:lnSpc>
                <a:spcPts val="4480"/>
              </a:lnSpc>
              <a:buFont typeface="Arial"/>
              <a:buChar char="•"/>
            </a:pPr>
            <a:r>
              <a:rPr lang="en-US" sz="3200" dirty="0">
                <a:solidFill>
                  <a:srgbClr val="000000"/>
                </a:solidFill>
                <a:latin typeface="Playwrite US Modern"/>
                <a:ea typeface="Playwrite US Modern"/>
                <a:cs typeface="Playwrite US Modern"/>
                <a:sym typeface="Playwrite US Modern"/>
              </a:rPr>
              <a:t>Do they speak kindly or angrily?</a:t>
            </a:r>
          </a:p>
          <a:p>
            <a:pPr algn="l">
              <a:lnSpc>
                <a:spcPts val="4480"/>
              </a:lnSpc>
            </a:pPr>
            <a:endParaRPr lang="en-US" sz="3200" dirty="0">
              <a:solidFill>
                <a:srgbClr val="000000"/>
              </a:solidFill>
              <a:latin typeface="Playwrite US Modern"/>
              <a:ea typeface="Playwrite US Modern"/>
              <a:cs typeface="Playwrite US Modern"/>
              <a:sym typeface="Playwrite US Modern"/>
            </a:endParaRPr>
          </a:p>
          <a:p>
            <a:pPr marL="690881" lvl="1" indent="-345440" algn="l">
              <a:lnSpc>
                <a:spcPts val="4480"/>
              </a:lnSpc>
              <a:spcBef>
                <a:spcPct val="0"/>
              </a:spcBef>
              <a:buFont typeface="Arial"/>
              <a:buChar char="•"/>
            </a:pPr>
            <a:r>
              <a:rPr lang="en-US" sz="3200" dirty="0">
                <a:solidFill>
                  <a:srgbClr val="000000"/>
                </a:solidFill>
                <a:latin typeface="Playwrite US Modern"/>
                <a:ea typeface="Playwrite US Modern"/>
                <a:cs typeface="Playwrite US Modern"/>
                <a:sym typeface="Playwrite US Modern"/>
              </a:rPr>
              <a:t>What do their words tell us about them?</a:t>
            </a:r>
          </a:p>
        </p:txBody>
      </p:sp>
      <p:sp>
        <p:nvSpPr>
          <p:cNvPr id="7" name="TextBox 7"/>
          <p:cNvSpPr txBox="1"/>
          <p:nvPr/>
        </p:nvSpPr>
        <p:spPr>
          <a:xfrm>
            <a:off x="-288421" y="5162"/>
            <a:ext cx="18288000" cy="1028700"/>
          </a:xfrm>
          <a:prstGeom prst="rect">
            <a:avLst/>
          </a:prstGeom>
        </p:spPr>
        <p:txBody>
          <a:bodyPr lIns="0" tIns="0" rIns="0" bIns="0" rtlCol="0" anchor="t">
            <a:spAutoFit/>
          </a:bodyPr>
          <a:lstStyle/>
          <a:p>
            <a:pPr algn="ctr">
              <a:lnSpc>
                <a:spcPts val="8400"/>
              </a:lnSpc>
            </a:pPr>
            <a:r>
              <a:rPr lang="en-US" sz="6000">
                <a:solidFill>
                  <a:srgbClr val="000000"/>
                </a:solidFill>
                <a:latin typeface="Playwrite US Modern"/>
                <a:ea typeface="Playwrite US Modern"/>
                <a:cs typeface="Playwrite US Modern"/>
                <a:sym typeface="Playwrite US Modern"/>
              </a:rPr>
              <a:t>Describing a Character</a:t>
            </a:r>
          </a:p>
        </p:txBody>
      </p:sp>
      <p:sp>
        <p:nvSpPr>
          <p:cNvPr id="8" name="TextBox 8"/>
          <p:cNvSpPr txBox="1"/>
          <p:nvPr/>
        </p:nvSpPr>
        <p:spPr>
          <a:xfrm>
            <a:off x="0" y="1520667"/>
            <a:ext cx="18288000" cy="1090295"/>
          </a:xfrm>
          <a:prstGeom prst="rect">
            <a:avLst/>
          </a:prstGeom>
        </p:spPr>
        <p:txBody>
          <a:bodyPr lIns="0" tIns="0" rIns="0" bIns="0" rtlCol="0" anchor="t">
            <a:spAutoFit/>
          </a:bodyPr>
          <a:lstStyle/>
          <a:p>
            <a:pPr algn="ctr">
              <a:lnSpc>
                <a:spcPts val="4480"/>
              </a:lnSpc>
              <a:spcBef>
                <a:spcPct val="0"/>
              </a:spcBef>
            </a:pPr>
            <a:r>
              <a:rPr lang="en-US" sz="3200" dirty="0">
                <a:solidFill>
                  <a:srgbClr val="000000"/>
                </a:solidFill>
                <a:latin typeface="Playwrite US Modern"/>
                <a:ea typeface="Playwrite US Modern"/>
                <a:cs typeface="Playwrite US Modern"/>
                <a:sym typeface="Playwrite US Modern"/>
              </a:rPr>
              <a:t>We can also tell the reader how our character feels by the way they speak. For example, if a character ‘roars’ it shows they are cross. </a:t>
            </a:r>
          </a:p>
        </p:txBody>
      </p:sp>
      <p:sp>
        <p:nvSpPr>
          <p:cNvPr id="9" name="TextBox 9"/>
          <p:cNvSpPr txBox="1"/>
          <p:nvPr/>
        </p:nvSpPr>
        <p:spPr>
          <a:xfrm>
            <a:off x="2236353" y="7882152"/>
            <a:ext cx="13815294" cy="1090295"/>
          </a:xfrm>
          <a:prstGeom prst="rect">
            <a:avLst/>
          </a:prstGeom>
        </p:spPr>
        <p:txBody>
          <a:bodyPr lIns="0" tIns="0" rIns="0" bIns="0" rtlCol="0" anchor="t">
            <a:spAutoFit/>
          </a:bodyPr>
          <a:lstStyle/>
          <a:p>
            <a:pPr marL="0" lvl="0" indent="0" algn="l">
              <a:lnSpc>
                <a:spcPts val="4480"/>
              </a:lnSpc>
              <a:spcBef>
                <a:spcPct val="0"/>
              </a:spcBef>
            </a:pPr>
            <a:r>
              <a:rPr lang="en-US" sz="3200">
                <a:solidFill>
                  <a:srgbClr val="000000"/>
                </a:solidFill>
                <a:latin typeface="Playwrite US Modern"/>
                <a:ea typeface="Playwrite US Modern"/>
                <a:cs typeface="Playwrite US Modern"/>
                <a:sym typeface="Playwrite US Modern"/>
              </a:rPr>
              <a:t>"Stop right there!" the policeman barked, his voice as sharp as a knife.</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2162100" y="4581525"/>
            <a:ext cx="5506348" cy="1605532"/>
            <a:chOff x="0" y="0"/>
            <a:chExt cx="1450232" cy="422856"/>
          </a:xfrm>
        </p:grpSpPr>
        <p:sp>
          <p:nvSpPr>
            <p:cNvPr id="3" name="Freeform 3"/>
            <p:cNvSpPr/>
            <p:nvPr/>
          </p:nvSpPr>
          <p:spPr>
            <a:xfrm>
              <a:off x="0" y="0"/>
              <a:ext cx="1450232" cy="422856"/>
            </a:xfrm>
            <a:custGeom>
              <a:avLst/>
              <a:gdLst/>
              <a:ahLst/>
              <a:cxnLst/>
              <a:rect l="l" t="t" r="r" b="b"/>
              <a:pathLst>
                <a:path w="1450232" h="422856">
                  <a:moveTo>
                    <a:pt x="71706" y="0"/>
                  </a:moveTo>
                  <a:lnTo>
                    <a:pt x="1378526" y="0"/>
                  </a:lnTo>
                  <a:cubicBezTo>
                    <a:pt x="1397543" y="0"/>
                    <a:pt x="1415782" y="7555"/>
                    <a:pt x="1429229" y="21002"/>
                  </a:cubicBezTo>
                  <a:cubicBezTo>
                    <a:pt x="1442677" y="34450"/>
                    <a:pt x="1450232" y="52688"/>
                    <a:pt x="1450232" y="71706"/>
                  </a:cubicBezTo>
                  <a:lnTo>
                    <a:pt x="1450232" y="351150"/>
                  </a:lnTo>
                  <a:cubicBezTo>
                    <a:pt x="1450232" y="390752"/>
                    <a:pt x="1418128" y="422856"/>
                    <a:pt x="1378526" y="422856"/>
                  </a:cubicBezTo>
                  <a:lnTo>
                    <a:pt x="71706" y="422856"/>
                  </a:lnTo>
                  <a:cubicBezTo>
                    <a:pt x="32104" y="422856"/>
                    <a:pt x="0" y="390752"/>
                    <a:pt x="0" y="351150"/>
                  </a:cubicBezTo>
                  <a:lnTo>
                    <a:pt x="0" y="71706"/>
                  </a:lnTo>
                  <a:cubicBezTo>
                    <a:pt x="0" y="32104"/>
                    <a:pt x="32104" y="0"/>
                    <a:pt x="71706" y="0"/>
                  </a:cubicBezTo>
                  <a:close/>
                </a:path>
              </a:pathLst>
            </a:custGeom>
            <a:solidFill>
              <a:srgbClr val="000000">
                <a:alpha val="0"/>
              </a:srgbClr>
            </a:solidFill>
            <a:ln w="19050" cap="rnd">
              <a:solidFill>
                <a:srgbClr val="000000"/>
              </a:solidFill>
              <a:prstDash val="solid"/>
              <a:round/>
            </a:ln>
          </p:spPr>
          <p:txBody>
            <a:bodyPr/>
            <a:lstStyle/>
            <a:p>
              <a:endParaRPr lang="en-GB"/>
            </a:p>
          </p:txBody>
        </p:sp>
        <p:sp>
          <p:nvSpPr>
            <p:cNvPr id="4" name="TextBox 4"/>
            <p:cNvSpPr txBox="1"/>
            <p:nvPr/>
          </p:nvSpPr>
          <p:spPr>
            <a:xfrm>
              <a:off x="0" y="-38100"/>
              <a:ext cx="1450232" cy="460956"/>
            </a:xfrm>
            <a:prstGeom prst="rect">
              <a:avLst/>
            </a:prstGeom>
          </p:spPr>
          <p:txBody>
            <a:bodyPr lIns="50800" tIns="50800" rIns="50800" bIns="50800" rtlCol="0" anchor="ctr"/>
            <a:lstStyle/>
            <a:p>
              <a:pPr algn="ctr">
                <a:lnSpc>
                  <a:spcPts val="2659"/>
                </a:lnSpc>
              </a:pPr>
              <a:endParaRPr/>
            </a:p>
          </p:txBody>
        </p:sp>
      </p:grpSp>
      <p:sp>
        <p:nvSpPr>
          <p:cNvPr id="5" name="TextBox 5"/>
          <p:cNvSpPr txBox="1"/>
          <p:nvPr/>
        </p:nvSpPr>
        <p:spPr>
          <a:xfrm>
            <a:off x="12162100" y="7263825"/>
            <a:ext cx="5506348" cy="553741"/>
          </a:xfrm>
          <a:prstGeom prst="rect">
            <a:avLst/>
          </a:prstGeom>
        </p:spPr>
        <p:txBody>
          <a:bodyPr wrap="square" lIns="0" tIns="0" rIns="0" bIns="0" rtlCol="0" anchor="t">
            <a:spAutoFit/>
          </a:bodyPr>
          <a:lstStyle/>
          <a:p>
            <a:pPr marL="0" lvl="0" indent="0" algn="ctr">
              <a:lnSpc>
                <a:spcPts val="4480"/>
              </a:lnSpc>
              <a:spcBef>
                <a:spcPct val="0"/>
              </a:spcBef>
            </a:pPr>
            <a:r>
              <a:rPr lang="en-US" sz="3200" dirty="0">
                <a:solidFill>
                  <a:srgbClr val="000000"/>
                </a:solidFill>
                <a:latin typeface="Playwrite US Modern"/>
                <a:ea typeface="Playwrite US Modern"/>
                <a:cs typeface="Playwrite US Modern"/>
                <a:sym typeface="Playwrite US Modern"/>
              </a:rPr>
              <a:t>how they look.</a:t>
            </a:r>
          </a:p>
        </p:txBody>
      </p:sp>
      <p:grpSp>
        <p:nvGrpSpPr>
          <p:cNvPr id="6" name="Group 6"/>
          <p:cNvGrpSpPr/>
          <p:nvPr/>
        </p:nvGrpSpPr>
        <p:grpSpPr>
          <a:xfrm>
            <a:off x="12162100" y="6749032"/>
            <a:ext cx="5506348" cy="1605532"/>
            <a:chOff x="0" y="0"/>
            <a:chExt cx="1450232" cy="422856"/>
          </a:xfrm>
        </p:grpSpPr>
        <p:sp>
          <p:nvSpPr>
            <p:cNvPr id="7" name="Freeform 7"/>
            <p:cNvSpPr/>
            <p:nvPr/>
          </p:nvSpPr>
          <p:spPr>
            <a:xfrm>
              <a:off x="0" y="0"/>
              <a:ext cx="1450232" cy="422856"/>
            </a:xfrm>
            <a:custGeom>
              <a:avLst/>
              <a:gdLst/>
              <a:ahLst/>
              <a:cxnLst/>
              <a:rect l="l" t="t" r="r" b="b"/>
              <a:pathLst>
                <a:path w="1450232" h="422856">
                  <a:moveTo>
                    <a:pt x="71706" y="0"/>
                  </a:moveTo>
                  <a:lnTo>
                    <a:pt x="1378526" y="0"/>
                  </a:lnTo>
                  <a:cubicBezTo>
                    <a:pt x="1397543" y="0"/>
                    <a:pt x="1415782" y="7555"/>
                    <a:pt x="1429229" y="21002"/>
                  </a:cubicBezTo>
                  <a:cubicBezTo>
                    <a:pt x="1442677" y="34450"/>
                    <a:pt x="1450232" y="52688"/>
                    <a:pt x="1450232" y="71706"/>
                  </a:cubicBezTo>
                  <a:lnTo>
                    <a:pt x="1450232" y="351150"/>
                  </a:lnTo>
                  <a:cubicBezTo>
                    <a:pt x="1450232" y="390752"/>
                    <a:pt x="1418128" y="422856"/>
                    <a:pt x="1378526" y="422856"/>
                  </a:cubicBezTo>
                  <a:lnTo>
                    <a:pt x="71706" y="422856"/>
                  </a:lnTo>
                  <a:cubicBezTo>
                    <a:pt x="32104" y="422856"/>
                    <a:pt x="0" y="390752"/>
                    <a:pt x="0" y="351150"/>
                  </a:cubicBezTo>
                  <a:lnTo>
                    <a:pt x="0" y="71706"/>
                  </a:lnTo>
                  <a:cubicBezTo>
                    <a:pt x="0" y="32104"/>
                    <a:pt x="32104" y="0"/>
                    <a:pt x="71706" y="0"/>
                  </a:cubicBezTo>
                  <a:close/>
                </a:path>
              </a:pathLst>
            </a:custGeom>
            <a:solidFill>
              <a:srgbClr val="000000">
                <a:alpha val="0"/>
              </a:srgbClr>
            </a:solidFill>
            <a:ln w="19050" cap="rnd">
              <a:solidFill>
                <a:srgbClr val="000000"/>
              </a:solidFill>
              <a:prstDash val="solid"/>
              <a:round/>
            </a:ln>
          </p:spPr>
          <p:txBody>
            <a:bodyPr/>
            <a:lstStyle/>
            <a:p>
              <a:endParaRPr lang="en-GB" dirty="0"/>
            </a:p>
          </p:txBody>
        </p:sp>
        <p:sp>
          <p:nvSpPr>
            <p:cNvPr id="8" name="TextBox 8"/>
            <p:cNvSpPr txBox="1"/>
            <p:nvPr/>
          </p:nvSpPr>
          <p:spPr>
            <a:xfrm>
              <a:off x="0" y="-38100"/>
              <a:ext cx="1450232" cy="460956"/>
            </a:xfrm>
            <a:prstGeom prst="rect">
              <a:avLst/>
            </a:prstGeom>
          </p:spPr>
          <p:txBody>
            <a:bodyPr lIns="50800" tIns="50800" rIns="50800" bIns="50800" rtlCol="0" anchor="ctr"/>
            <a:lstStyle/>
            <a:p>
              <a:pPr algn="ctr">
                <a:lnSpc>
                  <a:spcPts val="2659"/>
                </a:lnSpc>
              </a:pPr>
              <a:endParaRPr/>
            </a:p>
          </p:txBody>
        </p:sp>
      </p:grpSp>
      <p:grpSp>
        <p:nvGrpSpPr>
          <p:cNvPr id="9" name="Group 9"/>
          <p:cNvGrpSpPr/>
          <p:nvPr/>
        </p:nvGrpSpPr>
        <p:grpSpPr>
          <a:xfrm>
            <a:off x="6390826" y="4612182"/>
            <a:ext cx="5506348" cy="1605532"/>
            <a:chOff x="0" y="0"/>
            <a:chExt cx="1450232" cy="422856"/>
          </a:xfrm>
        </p:grpSpPr>
        <p:sp>
          <p:nvSpPr>
            <p:cNvPr id="10" name="Freeform 10"/>
            <p:cNvSpPr/>
            <p:nvPr/>
          </p:nvSpPr>
          <p:spPr>
            <a:xfrm>
              <a:off x="0" y="0"/>
              <a:ext cx="1450232" cy="422856"/>
            </a:xfrm>
            <a:custGeom>
              <a:avLst/>
              <a:gdLst/>
              <a:ahLst/>
              <a:cxnLst/>
              <a:rect l="l" t="t" r="r" b="b"/>
              <a:pathLst>
                <a:path w="1450232" h="422856">
                  <a:moveTo>
                    <a:pt x="71706" y="0"/>
                  </a:moveTo>
                  <a:lnTo>
                    <a:pt x="1378526" y="0"/>
                  </a:lnTo>
                  <a:cubicBezTo>
                    <a:pt x="1397543" y="0"/>
                    <a:pt x="1415782" y="7555"/>
                    <a:pt x="1429229" y="21002"/>
                  </a:cubicBezTo>
                  <a:cubicBezTo>
                    <a:pt x="1442677" y="34450"/>
                    <a:pt x="1450232" y="52688"/>
                    <a:pt x="1450232" y="71706"/>
                  </a:cubicBezTo>
                  <a:lnTo>
                    <a:pt x="1450232" y="351150"/>
                  </a:lnTo>
                  <a:cubicBezTo>
                    <a:pt x="1450232" y="390752"/>
                    <a:pt x="1418128" y="422856"/>
                    <a:pt x="1378526" y="422856"/>
                  </a:cubicBezTo>
                  <a:lnTo>
                    <a:pt x="71706" y="422856"/>
                  </a:lnTo>
                  <a:cubicBezTo>
                    <a:pt x="32104" y="422856"/>
                    <a:pt x="0" y="390752"/>
                    <a:pt x="0" y="351150"/>
                  </a:cubicBezTo>
                  <a:lnTo>
                    <a:pt x="0" y="71706"/>
                  </a:lnTo>
                  <a:cubicBezTo>
                    <a:pt x="0" y="32104"/>
                    <a:pt x="32104" y="0"/>
                    <a:pt x="71706" y="0"/>
                  </a:cubicBezTo>
                  <a:close/>
                </a:path>
              </a:pathLst>
            </a:custGeom>
            <a:solidFill>
              <a:srgbClr val="000000">
                <a:alpha val="0"/>
              </a:srgbClr>
            </a:solidFill>
            <a:ln w="19050" cap="rnd">
              <a:solidFill>
                <a:srgbClr val="000000"/>
              </a:solidFill>
              <a:prstDash val="solid"/>
              <a:round/>
            </a:ln>
          </p:spPr>
          <p:txBody>
            <a:bodyPr/>
            <a:lstStyle/>
            <a:p>
              <a:endParaRPr lang="en-GB"/>
            </a:p>
          </p:txBody>
        </p:sp>
        <p:sp>
          <p:nvSpPr>
            <p:cNvPr id="11" name="TextBox 11"/>
            <p:cNvSpPr txBox="1"/>
            <p:nvPr/>
          </p:nvSpPr>
          <p:spPr>
            <a:xfrm>
              <a:off x="0" y="-38100"/>
              <a:ext cx="1450232" cy="460956"/>
            </a:xfrm>
            <a:prstGeom prst="rect">
              <a:avLst/>
            </a:prstGeom>
          </p:spPr>
          <p:txBody>
            <a:bodyPr lIns="50800" tIns="50800" rIns="50800" bIns="50800" rtlCol="0" anchor="ctr"/>
            <a:lstStyle/>
            <a:p>
              <a:pPr algn="ctr">
                <a:lnSpc>
                  <a:spcPts val="2659"/>
                </a:lnSpc>
              </a:pPr>
              <a:endParaRPr/>
            </a:p>
          </p:txBody>
        </p:sp>
      </p:grpSp>
      <p:grpSp>
        <p:nvGrpSpPr>
          <p:cNvPr id="12" name="Group 12"/>
          <p:cNvGrpSpPr/>
          <p:nvPr/>
        </p:nvGrpSpPr>
        <p:grpSpPr>
          <a:xfrm>
            <a:off x="6390826" y="6749032"/>
            <a:ext cx="5506348" cy="1605532"/>
            <a:chOff x="0" y="0"/>
            <a:chExt cx="1450232" cy="422856"/>
          </a:xfrm>
        </p:grpSpPr>
        <p:sp>
          <p:nvSpPr>
            <p:cNvPr id="13" name="Freeform 13"/>
            <p:cNvSpPr/>
            <p:nvPr/>
          </p:nvSpPr>
          <p:spPr>
            <a:xfrm>
              <a:off x="0" y="0"/>
              <a:ext cx="1450232" cy="422856"/>
            </a:xfrm>
            <a:custGeom>
              <a:avLst/>
              <a:gdLst/>
              <a:ahLst/>
              <a:cxnLst/>
              <a:rect l="l" t="t" r="r" b="b"/>
              <a:pathLst>
                <a:path w="1450232" h="422856">
                  <a:moveTo>
                    <a:pt x="71706" y="0"/>
                  </a:moveTo>
                  <a:lnTo>
                    <a:pt x="1378526" y="0"/>
                  </a:lnTo>
                  <a:cubicBezTo>
                    <a:pt x="1397543" y="0"/>
                    <a:pt x="1415782" y="7555"/>
                    <a:pt x="1429229" y="21002"/>
                  </a:cubicBezTo>
                  <a:cubicBezTo>
                    <a:pt x="1442677" y="34450"/>
                    <a:pt x="1450232" y="52688"/>
                    <a:pt x="1450232" y="71706"/>
                  </a:cubicBezTo>
                  <a:lnTo>
                    <a:pt x="1450232" y="351150"/>
                  </a:lnTo>
                  <a:cubicBezTo>
                    <a:pt x="1450232" y="390752"/>
                    <a:pt x="1418128" y="422856"/>
                    <a:pt x="1378526" y="422856"/>
                  </a:cubicBezTo>
                  <a:lnTo>
                    <a:pt x="71706" y="422856"/>
                  </a:lnTo>
                  <a:cubicBezTo>
                    <a:pt x="32104" y="422856"/>
                    <a:pt x="0" y="390752"/>
                    <a:pt x="0" y="351150"/>
                  </a:cubicBezTo>
                  <a:lnTo>
                    <a:pt x="0" y="71706"/>
                  </a:lnTo>
                  <a:cubicBezTo>
                    <a:pt x="0" y="32104"/>
                    <a:pt x="32104" y="0"/>
                    <a:pt x="71706" y="0"/>
                  </a:cubicBezTo>
                  <a:close/>
                </a:path>
              </a:pathLst>
            </a:custGeom>
            <a:solidFill>
              <a:srgbClr val="000000">
                <a:alpha val="0"/>
              </a:srgbClr>
            </a:solidFill>
            <a:ln w="19050" cap="rnd">
              <a:solidFill>
                <a:srgbClr val="000000"/>
              </a:solidFill>
              <a:prstDash val="solid"/>
              <a:round/>
            </a:ln>
          </p:spPr>
          <p:txBody>
            <a:bodyPr/>
            <a:lstStyle/>
            <a:p>
              <a:endParaRPr lang="en-GB"/>
            </a:p>
          </p:txBody>
        </p:sp>
        <p:sp>
          <p:nvSpPr>
            <p:cNvPr id="14" name="TextBox 14"/>
            <p:cNvSpPr txBox="1"/>
            <p:nvPr/>
          </p:nvSpPr>
          <p:spPr>
            <a:xfrm>
              <a:off x="0" y="-38100"/>
              <a:ext cx="1450232" cy="460956"/>
            </a:xfrm>
            <a:prstGeom prst="rect">
              <a:avLst/>
            </a:prstGeom>
          </p:spPr>
          <p:txBody>
            <a:bodyPr lIns="50800" tIns="50800" rIns="50800" bIns="50800" rtlCol="0" anchor="ctr"/>
            <a:lstStyle/>
            <a:p>
              <a:pPr algn="ctr">
                <a:lnSpc>
                  <a:spcPts val="2659"/>
                </a:lnSpc>
              </a:pPr>
              <a:endParaRPr/>
            </a:p>
          </p:txBody>
        </p:sp>
      </p:grpSp>
      <p:sp>
        <p:nvSpPr>
          <p:cNvPr id="15" name="Freeform 15"/>
          <p:cNvSpPr/>
          <p:nvPr/>
        </p:nvSpPr>
        <p:spPr>
          <a:xfrm>
            <a:off x="1474796" y="3798112"/>
            <a:ext cx="3710856" cy="5477279"/>
          </a:xfrm>
          <a:custGeom>
            <a:avLst/>
            <a:gdLst/>
            <a:ahLst/>
            <a:cxnLst/>
            <a:rect l="l" t="t" r="r" b="b"/>
            <a:pathLst>
              <a:path w="3710856" h="5477279">
                <a:moveTo>
                  <a:pt x="0" y="0"/>
                </a:moveTo>
                <a:lnTo>
                  <a:pt x="3710856" y="0"/>
                </a:lnTo>
                <a:lnTo>
                  <a:pt x="3710856" y="5477279"/>
                </a:lnTo>
                <a:lnTo>
                  <a:pt x="0" y="547727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a:p>
        </p:txBody>
      </p:sp>
      <p:sp>
        <p:nvSpPr>
          <p:cNvPr id="16" name="TextBox 16"/>
          <p:cNvSpPr txBox="1"/>
          <p:nvPr/>
        </p:nvSpPr>
        <p:spPr>
          <a:xfrm>
            <a:off x="-288421" y="5162"/>
            <a:ext cx="18288000" cy="1028700"/>
          </a:xfrm>
          <a:prstGeom prst="rect">
            <a:avLst/>
          </a:prstGeom>
        </p:spPr>
        <p:txBody>
          <a:bodyPr lIns="0" tIns="0" rIns="0" bIns="0" rtlCol="0" anchor="t">
            <a:spAutoFit/>
          </a:bodyPr>
          <a:lstStyle/>
          <a:p>
            <a:pPr algn="ctr">
              <a:lnSpc>
                <a:spcPts val="8400"/>
              </a:lnSpc>
            </a:pPr>
            <a:r>
              <a:rPr lang="en-US" sz="6000">
                <a:solidFill>
                  <a:srgbClr val="000000"/>
                </a:solidFill>
                <a:latin typeface="Playwrite US Modern"/>
                <a:ea typeface="Playwrite US Modern"/>
                <a:cs typeface="Playwrite US Modern"/>
                <a:sym typeface="Playwrite US Modern"/>
              </a:rPr>
              <a:t>Describing a Character</a:t>
            </a:r>
          </a:p>
        </p:txBody>
      </p:sp>
      <p:sp>
        <p:nvSpPr>
          <p:cNvPr id="17" name="TextBox 17"/>
          <p:cNvSpPr txBox="1"/>
          <p:nvPr/>
        </p:nvSpPr>
        <p:spPr>
          <a:xfrm>
            <a:off x="1028700" y="1566039"/>
            <a:ext cx="16378627" cy="553741"/>
          </a:xfrm>
          <a:prstGeom prst="rect">
            <a:avLst/>
          </a:prstGeom>
        </p:spPr>
        <p:txBody>
          <a:bodyPr lIns="0" tIns="0" rIns="0" bIns="0" rtlCol="0" anchor="t">
            <a:spAutoFit/>
          </a:bodyPr>
          <a:lstStyle/>
          <a:p>
            <a:pPr algn="ctr">
              <a:lnSpc>
                <a:spcPts val="4480"/>
              </a:lnSpc>
              <a:spcBef>
                <a:spcPct val="0"/>
              </a:spcBef>
            </a:pPr>
            <a:r>
              <a:rPr lang="en-US" sz="3200" dirty="0">
                <a:solidFill>
                  <a:srgbClr val="000000"/>
                </a:solidFill>
                <a:latin typeface="Playwrite US Modern"/>
                <a:ea typeface="Playwrite US Modern"/>
                <a:cs typeface="Playwrite US Modern"/>
                <a:sym typeface="Playwrite US Modern"/>
              </a:rPr>
              <a:t>Look at this picture. Use adjectives, similes and show don’t tell.</a:t>
            </a:r>
          </a:p>
        </p:txBody>
      </p:sp>
      <p:sp>
        <p:nvSpPr>
          <p:cNvPr id="18" name="TextBox 18"/>
          <p:cNvSpPr txBox="1"/>
          <p:nvPr/>
        </p:nvSpPr>
        <p:spPr>
          <a:xfrm>
            <a:off x="6390826" y="5096318"/>
            <a:ext cx="5506348" cy="553741"/>
          </a:xfrm>
          <a:prstGeom prst="rect">
            <a:avLst/>
          </a:prstGeom>
        </p:spPr>
        <p:txBody>
          <a:bodyPr wrap="square" lIns="0" tIns="0" rIns="0" bIns="0" rtlCol="0" anchor="t">
            <a:spAutoFit/>
          </a:bodyPr>
          <a:lstStyle/>
          <a:p>
            <a:pPr marL="0" lvl="0" indent="0" algn="ctr">
              <a:lnSpc>
                <a:spcPts val="4480"/>
              </a:lnSpc>
              <a:spcBef>
                <a:spcPct val="0"/>
              </a:spcBef>
            </a:pPr>
            <a:r>
              <a:rPr lang="en-US" sz="3200" dirty="0">
                <a:solidFill>
                  <a:srgbClr val="000000"/>
                </a:solidFill>
                <a:latin typeface="Playwrite US Modern"/>
                <a:ea typeface="Playwrite US Modern"/>
                <a:cs typeface="Playwrite US Modern"/>
                <a:sym typeface="Playwrite US Modern"/>
              </a:rPr>
              <a:t>how they move.</a:t>
            </a:r>
          </a:p>
        </p:txBody>
      </p:sp>
      <p:sp>
        <p:nvSpPr>
          <p:cNvPr id="19" name="TextBox 19"/>
          <p:cNvSpPr txBox="1"/>
          <p:nvPr/>
        </p:nvSpPr>
        <p:spPr>
          <a:xfrm>
            <a:off x="12162100" y="5126975"/>
            <a:ext cx="5506348" cy="553741"/>
          </a:xfrm>
          <a:prstGeom prst="rect">
            <a:avLst/>
          </a:prstGeom>
        </p:spPr>
        <p:txBody>
          <a:bodyPr wrap="square" lIns="0" tIns="0" rIns="0" bIns="0" rtlCol="0" anchor="t">
            <a:spAutoFit/>
          </a:bodyPr>
          <a:lstStyle/>
          <a:p>
            <a:pPr marL="0" lvl="0" indent="0" algn="ctr">
              <a:lnSpc>
                <a:spcPts val="4480"/>
              </a:lnSpc>
              <a:spcBef>
                <a:spcPct val="0"/>
              </a:spcBef>
            </a:pPr>
            <a:r>
              <a:rPr lang="en-US" sz="3200" dirty="0">
                <a:solidFill>
                  <a:srgbClr val="000000"/>
                </a:solidFill>
                <a:latin typeface="Playwrite US Modern"/>
                <a:ea typeface="Playwrite US Modern"/>
                <a:cs typeface="Playwrite US Modern"/>
                <a:sym typeface="Playwrite US Modern"/>
              </a:rPr>
              <a:t>how they talk.</a:t>
            </a:r>
          </a:p>
        </p:txBody>
      </p:sp>
      <p:sp>
        <p:nvSpPr>
          <p:cNvPr id="20" name="TextBox 20"/>
          <p:cNvSpPr txBox="1"/>
          <p:nvPr/>
        </p:nvSpPr>
        <p:spPr>
          <a:xfrm>
            <a:off x="6390826" y="7263824"/>
            <a:ext cx="5506348" cy="553741"/>
          </a:xfrm>
          <a:prstGeom prst="rect">
            <a:avLst/>
          </a:prstGeom>
        </p:spPr>
        <p:txBody>
          <a:bodyPr wrap="square" lIns="0" tIns="0" rIns="0" bIns="0" rtlCol="0" anchor="t">
            <a:spAutoFit/>
          </a:bodyPr>
          <a:lstStyle/>
          <a:p>
            <a:pPr marL="0" lvl="0" indent="0" algn="ctr">
              <a:lnSpc>
                <a:spcPts val="4480"/>
              </a:lnSpc>
              <a:spcBef>
                <a:spcPct val="0"/>
              </a:spcBef>
            </a:pPr>
            <a:r>
              <a:rPr lang="en-US" sz="3200" dirty="0">
                <a:solidFill>
                  <a:srgbClr val="000000"/>
                </a:solidFill>
                <a:latin typeface="Playwrite US Modern"/>
                <a:ea typeface="Playwrite US Modern"/>
                <a:cs typeface="Playwrite US Modern"/>
                <a:sym typeface="Playwrite US Modern"/>
              </a:rPr>
              <a:t>how they feel.</a:t>
            </a:r>
          </a:p>
        </p:txBody>
      </p:sp>
      <p:sp>
        <p:nvSpPr>
          <p:cNvPr id="21" name="TextBox 21"/>
          <p:cNvSpPr txBox="1"/>
          <p:nvPr/>
        </p:nvSpPr>
        <p:spPr>
          <a:xfrm>
            <a:off x="6390826" y="3750487"/>
            <a:ext cx="11277622" cy="528320"/>
          </a:xfrm>
          <a:prstGeom prst="rect">
            <a:avLst/>
          </a:prstGeom>
        </p:spPr>
        <p:txBody>
          <a:bodyPr lIns="0" tIns="0" rIns="0" bIns="0" rtlCol="0" anchor="t">
            <a:spAutoFit/>
          </a:bodyPr>
          <a:lstStyle/>
          <a:p>
            <a:pPr algn="ctr">
              <a:lnSpc>
                <a:spcPts val="4480"/>
              </a:lnSpc>
              <a:spcBef>
                <a:spcPct val="0"/>
              </a:spcBef>
            </a:pPr>
            <a:r>
              <a:rPr lang="en-US" sz="3200">
                <a:solidFill>
                  <a:srgbClr val="000000"/>
                </a:solidFill>
                <a:latin typeface="Playwrite US Modern"/>
                <a:ea typeface="Playwrite US Modern"/>
                <a:cs typeface="Playwrite US Modern"/>
                <a:sym typeface="Playwrite US Modern"/>
              </a:rPr>
              <a:t>Think about...</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85546" y="2707759"/>
            <a:ext cx="17116907" cy="4593309"/>
          </a:xfrm>
          <a:prstGeom prst="rect">
            <a:avLst/>
          </a:prstGeom>
        </p:spPr>
        <p:txBody>
          <a:bodyPr wrap="square" lIns="0" tIns="0" rIns="0" bIns="0" rtlCol="0" anchor="t">
            <a:spAutoFit/>
          </a:bodyPr>
          <a:lstStyle/>
          <a:p>
            <a:pPr marL="690881" lvl="1" indent="-345440" algn="l">
              <a:lnSpc>
                <a:spcPts val="4480"/>
              </a:lnSpc>
              <a:buFont typeface="Arial"/>
              <a:buChar char="•"/>
            </a:pPr>
            <a:r>
              <a:rPr lang="en-US" sz="3200" dirty="0">
                <a:solidFill>
                  <a:srgbClr val="000000"/>
                </a:solidFill>
                <a:latin typeface="Playwrite US Modern"/>
                <a:ea typeface="Playwrite US Modern"/>
                <a:cs typeface="Playwrite US Modern"/>
                <a:sym typeface="Playwrite US Modern"/>
              </a:rPr>
              <a:t>Think about what they look like in lots of details (their eyes, hair, mouth, nose, not ‘the character is pretty’).</a:t>
            </a:r>
          </a:p>
          <a:p>
            <a:pPr marL="345441" lvl="1" algn="l">
              <a:lnSpc>
                <a:spcPts val="4480"/>
              </a:lnSpc>
            </a:pPr>
            <a:endParaRPr lang="en-US" sz="3200" dirty="0">
              <a:solidFill>
                <a:srgbClr val="000000"/>
              </a:solidFill>
              <a:latin typeface="Playwrite US Modern"/>
              <a:ea typeface="Playwrite US Modern"/>
              <a:cs typeface="Playwrite US Modern"/>
              <a:sym typeface="Playwrite US Modern"/>
            </a:endParaRPr>
          </a:p>
          <a:p>
            <a:pPr marL="690881" lvl="1" indent="-345440" algn="l">
              <a:lnSpc>
                <a:spcPts val="4480"/>
              </a:lnSpc>
              <a:buFont typeface="Arial"/>
              <a:buChar char="•"/>
            </a:pPr>
            <a:endParaRPr lang="en-US" sz="3200" dirty="0">
              <a:solidFill>
                <a:srgbClr val="000000"/>
              </a:solidFill>
              <a:latin typeface="Playwrite US Modern"/>
              <a:ea typeface="Playwrite US Modern"/>
              <a:cs typeface="Playwrite US Modern"/>
              <a:sym typeface="Playwrite US Modern"/>
            </a:endParaRPr>
          </a:p>
          <a:p>
            <a:pPr marL="690881" lvl="1" indent="-345440" algn="l">
              <a:lnSpc>
                <a:spcPts val="4480"/>
              </a:lnSpc>
              <a:buFont typeface="Arial"/>
              <a:buChar char="•"/>
            </a:pPr>
            <a:r>
              <a:rPr lang="en-US" sz="3200" dirty="0">
                <a:solidFill>
                  <a:srgbClr val="000000"/>
                </a:solidFill>
                <a:latin typeface="Playwrite US Modern"/>
                <a:ea typeface="Playwrite US Modern"/>
                <a:cs typeface="Playwrite US Modern"/>
                <a:sym typeface="Playwrite US Modern"/>
              </a:rPr>
              <a:t>Can you use a simile to describe them?</a:t>
            </a:r>
          </a:p>
          <a:p>
            <a:pPr marL="345441" lvl="1" algn="l">
              <a:lnSpc>
                <a:spcPts val="4480"/>
              </a:lnSpc>
            </a:pPr>
            <a:endParaRPr lang="en-US" sz="3200" dirty="0">
              <a:solidFill>
                <a:srgbClr val="000000"/>
              </a:solidFill>
              <a:latin typeface="Playwrite US Modern"/>
              <a:ea typeface="Playwrite US Modern"/>
              <a:cs typeface="Playwrite US Modern"/>
              <a:sym typeface="Playwrite US Modern"/>
            </a:endParaRPr>
          </a:p>
          <a:p>
            <a:pPr algn="l">
              <a:lnSpc>
                <a:spcPts val="4480"/>
              </a:lnSpc>
            </a:pPr>
            <a:endParaRPr lang="en-US" sz="3200" dirty="0">
              <a:solidFill>
                <a:srgbClr val="000000"/>
              </a:solidFill>
              <a:latin typeface="Playwrite US Modern"/>
              <a:ea typeface="Playwrite US Modern"/>
              <a:cs typeface="Playwrite US Modern"/>
              <a:sym typeface="Playwrite US Modern"/>
            </a:endParaRPr>
          </a:p>
          <a:p>
            <a:pPr marL="690881" lvl="1" indent="-345440" algn="l">
              <a:lnSpc>
                <a:spcPts val="4480"/>
              </a:lnSpc>
              <a:buFont typeface="Arial"/>
              <a:buChar char="•"/>
            </a:pPr>
            <a:r>
              <a:rPr lang="en-US" sz="3200" dirty="0">
                <a:solidFill>
                  <a:srgbClr val="000000"/>
                </a:solidFill>
                <a:latin typeface="Playwrite US Modern"/>
                <a:ea typeface="Playwrite US Modern"/>
                <a:cs typeface="Playwrite US Modern"/>
                <a:sym typeface="Playwrite US Modern"/>
              </a:rPr>
              <a:t>Show the reader how the character feels through how they speak, move and act.</a:t>
            </a:r>
          </a:p>
        </p:txBody>
      </p:sp>
      <p:grpSp>
        <p:nvGrpSpPr>
          <p:cNvPr id="3" name="Group 3"/>
          <p:cNvGrpSpPr/>
          <p:nvPr/>
        </p:nvGrpSpPr>
        <p:grpSpPr>
          <a:xfrm>
            <a:off x="1808144" y="7545934"/>
            <a:ext cx="14671712" cy="2262941"/>
            <a:chOff x="0" y="-38100"/>
            <a:chExt cx="3864155" cy="596001"/>
          </a:xfrm>
        </p:grpSpPr>
        <p:sp>
          <p:nvSpPr>
            <p:cNvPr id="4" name="Freeform 4"/>
            <p:cNvSpPr/>
            <p:nvPr/>
          </p:nvSpPr>
          <p:spPr>
            <a:xfrm>
              <a:off x="0" y="71718"/>
              <a:ext cx="3864155" cy="486183"/>
            </a:xfrm>
            <a:custGeom>
              <a:avLst/>
              <a:gdLst/>
              <a:ahLst/>
              <a:cxnLst/>
              <a:rect l="l" t="t" r="r" b="b"/>
              <a:pathLst>
                <a:path w="3864155" h="557901">
                  <a:moveTo>
                    <a:pt x="26912" y="0"/>
                  </a:moveTo>
                  <a:lnTo>
                    <a:pt x="3837243" y="0"/>
                  </a:lnTo>
                  <a:cubicBezTo>
                    <a:pt x="3844381" y="0"/>
                    <a:pt x="3851226" y="2835"/>
                    <a:pt x="3856273" y="7882"/>
                  </a:cubicBezTo>
                  <a:cubicBezTo>
                    <a:pt x="3861319" y="12929"/>
                    <a:pt x="3864155" y="19774"/>
                    <a:pt x="3864155" y="26912"/>
                  </a:cubicBezTo>
                  <a:lnTo>
                    <a:pt x="3864155" y="530989"/>
                  </a:lnTo>
                  <a:cubicBezTo>
                    <a:pt x="3864155" y="538127"/>
                    <a:pt x="3861319" y="544972"/>
                    <a:pt x="3856273" y="550019"/>
                  </a:cubicBezTo>
                  <a:cubicBezTo>
                    <a:pt x="3851226" y="555065"/>
                    <a:pt x="3844381" y="557901"/>
                    <a:pt x="3837243" y="557901"/>
                  </a:cubicBezTo>
                  <a:lnTo>
                    <a:pt x="26912" y="557901"/>
                  </a:lnTo>
                  <a:cubicBezTo>
                    <a:pt x="19774" y="557901"/>
                    <a:pt x="12929" y="555065"/>
                    <a:pt x="7882" y="550019"/>
                  </a:cubicBezTo>
                  <a:cubicBezTo>
                    <a:pt x="2835" y="544972"/>
                    <a:pt x="0" y="538127"/>
                    <a:pt x="0" y="530989"/>
                  </a:cubicBezTo>
                  <a:lnTo>
                    <a:pt x="0" y="26912"/>
                  </a:lnTo>
                  <a:cubicBezTo>
                    <a:pt x="0" y="19774"/>
                    <a:pt x="2835" y="12929"/>
                    <a:pt x="7882" y="7882"/>
                  </a:cubicBezTo>
                  <a:cubicBezTo>
                    <a:pt x="12929" y="2835"/>
                    <a:pt x="19774" y="0"/>
                    <a:pt x="26912" y="0"/>
                  </a:cubicBezTo>
                  <a:close/>
                </a:path>
              </a:pathLst>
            </a:custGeom>
            <a:solidFill>
              <a:srgbClr val="000000">
                <a:alpha val="0"/>
              </a:srgbClr>
            </a:solidFill>
            <a:ln w="19050" cap="rnd">
              <a:solidFill>
                <a:srgbClr val="000000"/>
              </a:solidFill>
              <a:prstDash val="solid"/>
              <a:round/>
            </a:ln>
          </p:spPr>
          <p:txBody>
            <a:bodyPr/>
            <a:lstStyle/>
            <a:p>
              <a:endParaRPr lang="en-GB"/>
            </a:p>
          </p:txBody>
        </p:sp>
        <p:sp>
          <p:nvSpPr>
            <p:cNvPr id="5" name="TextBox 5"/>
            <p:cNvSpPr txBox="1"/>
            <p:nvPr/>
          </p:nvSpPr>
          <p:spPr>
            <a:xfrm>
              <a:off x="0" y="-38100"/>
              <a:ext cx="3864155" cy="596001"/>
            </a:xfrm>
            <a:prstGeom prst="rect">
              <a:avLst/>
            </a:prstGeom>
          </p:spPr>
          <p:txBody>
            <a:bodyPr lIns="50800" tIns="50800" rIns="50800" bIns="50800" rtlCol="0" anchor="ctr"/>
            <a:lstStyle/>
            <a:p>
              <a:pPr algn="ctr">
                <a:lnSpc>
                  <a:spcPts val="2659"/>
                </a:lnSpc>
              </a:pPr>
              <a:endParaRPr/>
            </a:p>
          </p:txBody>
        </p:sp>
      </p:grpSp>
      <p:sp>
        <p:nvSpPr>
          <p:cNvPr id="8" name="TextBox 8"/>
          <p:cNvSpPr txBox="1"/>
          <p:nvPr/>
        </p:nvSpPr>
        <p:spPr>
          <a:xfrm>
            <a:off x="-288421" y="5162"/>
            <a:ext cx="18288000" cy="1028700"/>
          </a:xfrm>
          <a:prstGeom prst="rect">
            <a:avLst/>
          </a:prstGeom>
        </p:spPr>
        <p:txBody>
          <a:bodyPr lIns="0" tIns="0" rIns="0" bIns="0" rtlCol="0" anchor="t">
            <a:spAutoFit/>
          </a:bodyPr>
          <a:lstStyle/>
          <a:p>
            <a:pPr algn="ctr">
              <a:lnSpc>
                <a:spcPts val="8400"/>
              </a:lnSpc>
            </a:pPr>
            <a:r>
              <a:rPr lang="en-US" sz="6000">
                <a:solidFill>
                  <a:srgbClr val="000000"/>
                </a:solidFill>
                <a:latin typeface="Playwrite US Modern"/>
                <a:ea typeface="Playwrite US Modern"/>
                <a:cs typeface="Playwrite US Modern"/>
                <a:sym typeface="Playwrite US Modern"/>
              </a:rPr>
              <a:t>Describing a Character</a:t>
            </a:r>
          </a:p>
        </p:txBody>
      </p:sp>
      <p:sp>
        <p:nvSpPr>
          <p:cNvPr id="9" name="TextBox 9"/>
          <p:cNvSpPr txBox="1"/>
          <p:nvPr/>
        </p:nvSpPr>
        <p:spPr>
          <a:xfrm>
            <a:off x="1" y="1492188"/>
            <a:ext cx="18288000" cy="553741"/>
          </a:xfrm>
          <a:prstGeom prst="rect">
            <a:avLst/>
          </a:prstGeom>
        </p:spPr>
        <p:txBody>
          <a:bodyPr wrap="square" lIns="0" tIns="0" rIns="0" bIns="0" rtlCol="0" anchor="t">
            <a:spAutoFit/>
          </a:bodyPr>
          <a:lstStyle/>
          <a:p>
            <a:pPr algn="ctr">
              <a:lnSpc>
                <a:spcPts val="4480"/>
              </a:lnSpc>
              <a:spcBef>
                <a:spcPct val="0"/>
              </a:spcBef>
            </a:pPr>
            <a:r>
              <a:rPr lang="en-US" sz="3200" dirty="0">
                <a:solidFill>
                  <a:srgbClr val="000000"/>
                </a:solidFill>
                <a:latin typeface="Playwrite US Modern"/>
                <a:ea typeface="Playwrite US Modern"/>
                <a:cs typeface="Playwrite US Modern"/>
                <a:sym typeface="Playwrite US Modern"/>
              </a:rPr>
              <a:t>Write your own sentence which describes a character. </a:t>
            </a:r>
          </a:p>
        </p:txBody>
      </p:sp>
      <p:sp>
        <p:nvSpPr>
          <p:cNvPr id="12" name="TextBox 12"/>
          <p:cNvSpPr txBox="1"/>
          <p:nvPr/>
        </p:nvSpPr>
        <p:spPr>
          <a:xfrm>
            <a:off x="2236353" y="8320476"/>
            <a:ext cx="13815294" cy="1130822"/>
          </a:xfrm>
          <a:prstGeom prst="rect">
            <a:avLst/>
          </a:prstGeom>
        </p:spPr>
        <p:txBody>
          <a:bodyPr lIns="0" tIns="0" rIns="0" bIns="0" rtlCol="0" anchor="t">
            <a:spAutoFit/>
          </a:bodyPr>
          <a:lstStyle/>
          <a:p>
            <a:pPr algn="l">
              <a:lnSpc>
                <a:spcPts val="4480"/>
              </a:lnSpc>
            </a:pPr>
            <a:r>
              <a:rPr lang="en-US" sz="3200" dirty="0">
                <a:solidFill>
                  <a:srgbClr val="000000"/>
                </a:solidFill>
                <a:latin typeface="Playwrite US Modern"/>
                <a:ea typeface="Playwrite US Modern"/>
                <a:cs typeface="Playwrite US Modern"/>
                <a:sym typeface="Playwrite US Modern"/>
              </a:rPr>
              <a:t>Her hands shook as she opened the mysterious letter, her stomach twisting like a snake.</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922639" y="3226145"/>
            <a:ext cx="16378627" cy="2862066"/>
          </a:xfrm>
          <a:prstGeom prst="rect">
            <a:avLst/>
          </a:prstGeom>
        </p:spPr>
        <p:txBody>
          <a:bodyPr lIns="0" tIns="0" rIns="0" bIns="0" rtlCol="0" anchor="t">
            <a:spAutoFit/>
          </a:bodyPr>
          <a:lstStyle/>
          <a:p>
            <a:pPr marL="690881" lvl="1" indent="-345440" algn="l">
              <a:lnSpc>
                <a:spcPts val="4480"/>
              </a:lnSpc>
              <a:buFont typeface="Arial"/>
              <a:buChar char="•"/>
            </a:pPr>
            <a:r>
              <a:rPr lang="en-US" sz="3200" dirty="0">
                <a:solidFill>
                  <a:srgbClr val="000000"/>
                </a:solidFill>
                <a:latin typeface="Playwrite US Modern"/>
                <a:ea typeface="Playwrite US Modern"/>
                <a:cs typeface="Playwrite US Modern"/>
                <a:sym typeface="Playwrite US Modern"/>
              </a:rPr>
              <a:t>powerful adjectives</a:t>
            </a:r>
          </a:p>
          <a:p>
            <a:pPr algn="l">
              <a:lnSpc>
                <a:spcPts val="4480"/>
              </a:lnSpc>
            </a:pPr>
            <a:endParaRPr lang="en-US" sz="3200" dirty="0">
              <a:solidFill>
                <a:srgbClr val="000000"/>
              </a:solidFill>
              <a:latin typeface="Playwrite US Modern"/>
              <a:ea typeface="Playwrite US Modern"/>
              <a:cs typeface="Playwrite US Modern"/>
              <a:sym typeface="Playwrite US Modern"/>
            </a:endParaRPr>
          </a:p>
          <a:p>
            <a:pPr marL="690881" lvl="1" indent="-345440" algn="l">
              <a:lnSpc>
                <a:spcPts val="4480"/>
              </a:lnSpc>
              <a:buFont typeface="Arial"/>
              <a:buChar char="•"/>
            </a:pPr>
            <a:r>
              <a:rPr lang="en-US" sz="3200" dirty="0">
                <a:solidFill>
                  <a:srgbClr val="000000"/>
                </a:solidFill>
                <a:latin typeface="Playwrite US Modern"/>
                <a:ea typeface="Playwrite US Modern"/>
                <a:cs typeface="Playwrite US Modern"/>
                <a:sym typeface="Playwrite US Modern"/>
              </a:rPr>
              <a:t>a simile</a:t>
            </a:r>
          </a:p>
          <a:p>
            <a:pPr algn="l">
              <a:lnSpc>
                <a:spcPts val="4480"/>
              </a:lnSpc>
            </a:pPr>
            <a:endParaRPr lang="en-US" sz="3200" dirty="0">
              <a:solidFill>
                <a:srgbClr val="000000"/>
              </a:solidFill>
              <a:latin typeface="Playwrite US Modern"/>
              <a:ea typeface="Playwrite US Modern"/>
              <a:cs typeface="Playwrite US Modern"/>
              <a:sym typeface="Playwrite US Modern"/>
            </a:endParaRPr>
          </a:p>
          <a:p>
            <a:pPr marL="690881" lvl="1" indent="-345440" algn="l">
              <a:lnSpc>
                <a:spcPts val="4480"/>
              </a:lnSpc>
              <a:spcBef>
                <a:spcPct val="0"/>
              </a:spcBef>
              <a:buFont typeface="Arial"/>
              <a:buChar char="•"/>
            </a:pPr>
            <a:r>
              <a:rPr lang="en-US" sz="3200" dirty="0">
                <a:solidFill>
                  <a:srgbClr val="000000"/>
                </a:solidFill>
                <a:latin typeface="Playwrite US Modern"/>
                <a:ea typeface="Playwrite US Modern"/>
                <a:cs typeface="Playwrite US Modern"/>
                <a:sym typeface="Playwrite US Modern"/>
              </a:rPr>
              <a:t>show-don't-tell</a:t>
            </a:r>
          </a:p>
        </p:txBody>
      </p:sp>
      <p:grpSp>
        <p:nvGrpSpPr>
          <p:cNvPr id="3" name="Group 3"/>
          <p:cNvGrpSpPr/>
          <p:nvPr/>
        </p:nvGrpSpPr>
        <p:grpSpPr>
          <a:xfrm>
            <a:off x="1765775" y="7089904"/>
            <a:ext cx="14692357" cy="2857791"/>
            <a:chOff x="0" y="0"/>
            <a:chExt cx="3869592" cy="752669"/>
          </a:xfrm>
        </p:grpSpPr>
        <p:sp>
          <p:nvSpPr>
            <p:cNvPr id="4" name="Freeform 4"/>
            <p:cNvSpPr/>
            <p:nvPr/>
          </p:nvSpPr>
          <p:spPr>
            <a:xfrm>
              <a:off x="0" y="0"/>
              <a:ext cx="3869592" cy="752669"/>
            </a:xfrm>
            <a:custGeom>
              <a:avLst/>
              <a:gdLst/>
              <a:ahLst/>
              <a:cxnLst/>
              <a:rect l="l" t="t" r="r" b="b"/>
              <a:pathLst>
                <a:path w="3869592" h="752669">
                  <a:moveTo>
                    <a:pt x="26874" y="0"/>
                  </a:moveTo>
                  <a:lnTo>
                    <a:pt x="3842719" y="0"/>
                  </a:lnTo>
                  <a:cubicBezTo>
                    <a:pt x="3849846" y="0"/>
                    <a:pt x="3856681" y="2831"/>
                    <a:pt x="3861721" y="7871"/>
                  </a:cubicBezTo>
                  <a:cubicBezTo>
                    <a:pt x="3866761" y="12911"/>
                    <a:pt x="3869592" y="19746"/>
                    <a:pt x="3869592" y="26874"/>
                  </a:cubicBezTo>
                  <a:lnTo>
                    <a:pt x="3869592" y="725796"/>
                  </a:lnTo>
                  <a:cubicBezTo>
                    <a:pt x="3869592" y="732923"/>
                    <a:pt x="3866761" y="739758"/>
                    <a:pt x="3861721" y="744798"/>
                  </a:cubicBezTo>
                  <a:cubicBezTo>
                    <a:pt x="3856681" y="749838"/>
                    <a:pt x="3849846" y="752669"/>
                    <a:pt x="3842719" y="752669"/>
                  </a:cubicBezTo>
                  <a:lnTo>
                    <a:pt x="26874" y="752669"/>
                  </a:lnTo>
                  <a:cubicBezTo>
                    <a:pt x="19746" y="752669"/>
                    <a:pt x="12911" y="749838"/>
                    <a:pt x="7871" y="744798"/>
                  </a:cubicBezTo>
                  <a:cubicBezTo>
                    <a:pt x="2831" y="739758"/>
                    <a:pt x="0" y="732923"/>
                    <a:pt x="0" y="725796"/>
                  </a:cubicBezTo>
                  <a:lnTo>
                    <a:pt x="0" y="26874"/>
                  </a:lnTo>
                  <a:cubicBezTo>
                    <a:pt x="0" y="19746"/>
                    <a:pt x="2831" y="12911"/>
                    <a:pt x="7871" y="7871"/>
                  </a:cubicBezTo>
                  <a:cubicBezTo>
                    <a:pt x="12911" y="2831"/>
                    <a:pt x="19746" y="0"/>
                    <a:pt x="26874" y="0"/>
                  </a:cubicBezTo>
                  <a:close/>
                </a:path>
              </a:pathLst>
            </a:custGeom>
            <a:solidFill>
              <a:srgbClr val="000000">
                <a:alpha val="0"/>
              </a:srgbClr>
            </a:solidFill>
            <a:ln w="19050" cap="rnd">
              <a:solidFill>
                <a:srgbClr val="000000"/>
              </a:solidFill>
              <a:prstDash val="solid"/>
              <a:round/>
            </a:ln>
          </p:spPr>
          <p:txBody>
            <a:bodyPr/>
            <a:lstStyle/>
            <a:p>
              <a:endParaRPr lang="en-GB"/>
            </a:p>
          </p:txBody>
        </p:sp>
        <p:sp>
          <p:nvSpPr>
            <p:cNvPr id="5" name="TextBox 5"/>
            <p:cNvSpPr txBox="1"/>
            <p:nvPr/>
          </p:nvSpPr>
          <p:spPr>
            <a:xfrm>
              <a:off x="0" y="-38100"/>
              <a:ext cx="3869592" cy="790769"/>
            </a:xfrm>
            <a:prstGeom prst="rect">
              <a:avLst/>
            </a:prstGeom>
          </p:spPr>
          <p:txBody>
            <a:bodyPr lIns="50800" tIns="50800" rIns="50800" bIns="50800" rtlCol="0" anchor="ctr"/>
            <a:lstStyle/>
            <a:p>
              <a:pPr algn="ctr">
                <a:lnSpc>
                  <a:spcPts val="2659"/>
                </a:lnSpc>
              </a:pPr>
              <a:endParaRPr/>
            </a:p>
          </p:txBody>
        </p:sp>
      </p:grpSp>
      <p:sp>
        <p:nvSpPr>
          <p:cNvPr id="6" name="Freeform 6"/>
          <p:cNvSpPr/>
          <p:nvPr/>
        </p:nvSpPr>
        <p:spPr>
          <a:xfrm>
            <a:off x="14572286" y="4200483"/>
            <a:ext cx="3715714" cy="3515995"/>
          </a:xfrm>
          <a:custGeom>
            <a:avLst/>
            <a:gdLst/>
            <a:ahLst/>
            <a:cxnLst/>
            <a:rect l="l" t="t" r="r" b="b"/>
            <a:pathLst>
              <a:path w="3715714" h="3515995">
                <a:moveTo>
                  <a:pt x="0" y="0"/>
                </a:moveTo>
                <a:lnTo>
                  <a:pt x="3715714" y="0"/>
                </a:lnTo>
                <a:lnTo>
                  <a:pt x="3715714" y="3515994"/>
                </a:lnTo>
                <a:lnTo>
                  <a:pt x="0" y="351599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a:p>
        </p:txBody>
      </p:sp>
      <p:sp>
        <p:nvSpPr>
          <p:cNvPr id="7" name="TextBox 7"/>
          <p:cNvSpPr txBox="1"/>
          <p:nvPr/>
        </p:nvSpPr>
        <p:spPr>
          <a:xfrm>
            <a:off x="-288421" y="5162"/>
            <a:ext cx="18288000" cy="1028700"/>
          </a:xfrm>
          <a:prstGeom prst="rect">
            <a:avLst/>
          </a:prstGeom>
        </p:spPr>
        <p:txBody>
          <a:bodyPr lIns="0" tIns="0" rIns="0" bIns="0" rtlCol="0" anchor="t">
            <a:spAutoFit/>
          </a:bodyPr>
          <a:lstStyle/>
          <a:p>
            <a:pPr algn="ctr">
              <a:lnSpc>
                <a:spcPts val="8400"/>
              </a:lnSpc>
            </a:pPr>
            <a:r>
              <a:rPr lang="en-US" sz="6000">
                <a:solidFill>
                  <a:srgbClr val="000000"/>
                </a:solidFill>
                <a:latin typeface="Playwrite US Modern"/>
                <a:ea typeface="Playwrite US Modern"/>
                <a:cs typeface="Playwrite US Modern"/>
                <a:sym typeface="Playwrite US Modern"/>
              </a:rPr>
              <a:t>Describing a Character</a:t>
            </a:r>
          </a:p>
        </p:txBody>
      </p:sp>
      <p:sp>
        <p:nvSpPr>
          <p:cNvPr id="8" name="TextBox 8"/>
          <p:cNvSpPr txBox="1"/>
          <p:nvPr/>
        </p:nvSpPr>
        <p:spPr>
          <a:xfrm>
            <a:off x="0" y="1566039"/>
            <a:ext cx="18288000" cy="553741"/>
          </a:xfrm>
          <a:prstGeom prst="rect">
            <a:avLst/>
          </a:prstGeom>
        </p:spPr>
        <p:txBody>
          <a:bodyPr lIns="0" tIns="0" rIns="0" bIns="0" rtlCol="0" anchor="t">
            <a:spAutoFit/>
          </a:bodyPr>
          <a:lstStyle/>
          <a:p>
            <a:pPr algn="ctr">
              <a:lnSpc>
                <a:spcPts val="4480"/>
              </a:lnSpc>
            </a:pPr>
            <a:r>
              <a:rPr lang="en-US" sz="3200" dirty="0">
                <a:solidFill>
                  <a:srgbClr val="000000"/>
                </a:solidFill>
                <a:latin typeface="Playwrite US Modern"/>
                <a:ea typeface="Playwrite US Modern"/>
                <a:cs typeface="Playwrite US Modern"/>
                <a:sym typeface="Playwrite US Modern"/>
              </a:rPr>
              <a:t>Instead of a sentence, now write a short paragraph to describe your character.</a:t>
            </a:r>
          </a:p>
        </p:txBody>
      </p:sp>
      <p:sp>
        <p:nvSpPr>
          <p:cNvPr id="9" name="TextBox 9"/>
          <p:cNvSpPr txBox="1"/>
          <p:nvPr/>
        </p:nvSpPr>
        <p:spPr>
          <a:xfrm>
            <a:off x="2204305" y="7376307"/>
            <a:ext cx="13815294" cy="2284984"/>
          </a:xfrm>
          <a:prstGeom prst="rect">
            <a:avLst/>
          </a:prstGeom>
        </p:spPr>
        <p:txBody>
          <a:bodyPr lIns="0" tIns="0" rIns="0" bIns="0" rtlCol="0" anchor="t">
            <a:spAutoFit/>
          </a:bodyPr>
          <a:lstStyle/>
          <a:p>
            <a:pPr marL="0" lvl="0" indent="0" algn="l">
              <a:lnSpc>
                <a:spcPts val="4480"/>
              </a:lnSpc>
              <a:spcBef>
                <a:spcPct val="0"/>
              </a:spcBef>
            </a:pPr>
            <a:r>
              <a:rPr lang="en-US" sz="3200" dirty="0">
                <a:solidFill>
                  <a:srgbClr val="000000"/>
                </a:solidFill>
                <a:latin typeface="Playwrite US Modern"/>
                <a:ea typeface="Playwrite US Modern"/>
                <a:cs typeface="Playwrite US Modern"/>
                <a:sym typeface="Playwrite US Modern"/>
              </a:rPr>
              <a:t>The friendly dragon had shiny green scales that shimmered like   emeralds. As he spoke, his warm breath curled like mist in the air. He glided softly forward and his golden eyes were filled with kindness.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4063" y="1790700"/>
            <a:ext cx="17830800" cy="7478714"/>
          </a:xfrm>
          <a:prstGeom prst="rect">
            <a:avLst/>
          </a:prstGeom>
        </p:spPr>
        <p:txBody>
          <a:bodyPr wrap="square" lIns="0" tIns="0" rIns="0" bIns="0" rtlCol="0" anchor="t">
            <a:spAutoFit/>
          </a:bodyPr>
          <a:lstStyle/>
          <a:p>
            <a:pPr marL="690881" lvl="1" indent="-345440" algn="l">
              <a:lnSpc>
                <a:spcPts val="4480"/>
              </a:lnSpc>
              <a:buFont typeface="Arial"/>
              <a:buChar char="•"/>
            </a:pPr>
            <a:r>
              <a:rPr lang="en-US" sz="3200" dirty="0">
                <a:solidFill>
                  <a:srgbClr val="000000"/>
                </a:solidFill>
                <a:latin typeface="Playwrite US Modern"/>
                <a:ea typeface="Playwrite US Modern"/>
                <a:cs typeface="Playwrite US Modern"/>
                <a:sym typeface="Playwrite US Modern"/>
              </a:rPr>
              <a:t>When we describe a character, we should be precise. For example, we shouldn’t give a vague description, such as ‘he is handsome’. </a:t>
            </a:r>
          </a:p>
          <a:p>
            <a:pPr marL="345441" lvl="1" algn="l">
              <a:lnSpc>
                <a:spcPts val="4480"/>
              </a:lnSpc>
            </a:pPr>
            <a:endParaRPr lang="en-US" sz="3200" dirty="0">
              <a:solidFill>
                <a:srgbClr val="000000"/>
              </a:solidFill>
              <a:latin typeface="Playwrite US Modern"/>
              <a:ea typeface="Playwrite US Modern"/>
              <a:cs typeface="Playwrite US Modern"/>
              <a:sym typeface="Playwrite US Modern"/>
            </a:endParaRPr>
          </a:p>
          <a:p>
            <a:pPr marL="690881" lvl="1" indent="-345440" algn="l">
              <a:lnSpc>
                <a:spcPts val="4480"/>
              </a:lnSpc>
              <a:buFont typeface="Arial"/>
              <a:buChar char="•"/>
            </a:pPr>
            <a:endParaRPr lang="en-US" sz="3200" dirty="0">
              <a:solidFill>
                <a:srgbClr val="000000"/>
              </a:solidFill>
              <a:latin typeface="Playwrite US Modern"/>
              <a:ea typeface="Playwrite US Modern"/>
              <a:cs typeface="Playwrite US Modern"/>
              <a:sym typeface="Playwrite US Modern"/>
            </a:endParaRPr>
          </a:p>
          <a:p>
            <a:pPr marL="690881" lvl="1" indent="-345440" algn="l">
              <a:lnSpc>
                <a:spcPts val="4480"/>
              </a:lnSpc>
              <a:buFont typeface="Arial"/>
              <a:buChar char="•"/>
            </a:pPr>
            <a:r>
              <a:rPr lang="en-US" sz="3200" dirty="0">
                <a:solidFill>
                  <a:srgbClr val="000000"/>
                </a:solidFill>
                <a:latin typeface="Playwrite US Modern"/>
                <a:ea typeface="Playwrite US Modern"/>
                <a:cs typeface="Playwrite US Modern"/>
                <a:sym typeface="Playwrite US Modern"/>
              </a:rPr>
              <a:t>We should describe how a character moves, talks and feels. We should also describe their appearance in detail, focusing on all the different aspects you can see.</a:t>
            </a:r>
          </a:p>
          <a:p>
            <a:pPr marL="345441" lvl="1" algn="l">
              <a:lnSpc>
                <a:spcPts val="4480"/>
              </a:lnSpc>
            </a:pPr>
            <a:endParaRPr lang="en-US" sz="3200" dirty="0">
              <a:solidFill>
                <a:srgbClr val="000000"/>
              </a:solidFill>
              <a:latin typeface="Playwrite US Modern"/>
              <a:ea typeface="Playwrite US Modern"/>
              <a:cs typeface="Playwrite US Modern"/>
              <a:sym typeface="Playwrite US Modern"/>
            </a:endParaRPr>
          </a:p>
          <a:p>
            <a:pPr algn="l">
              <a:lnSpc>
                <a:spcPts val="4480"/>
              </a:lnSpc>
            </a:pPr>
            <a:endParaRPr lang="en-US" sz="3200" dirty="0">
              <a:solidFill>
                <a:srgbClr val="000000"/>
              </a:solidFill>
              <a:latin typeface="Playwrite US Modern"/>
              <a:ea typeface="Playwrite US Modern"/>
              <a:cs typeface="Playwrite US Modern"/>
              <a:sym typeface="Playwrite US Modern"/>
            </a:endParaRPr>
          </a:p>
          <a:p>
            <a:pPr marL="690881" lvl="1" indent="-345440" algn="l">
              <a:lnSpc>
                <a:spcPts val="4480"/>
              </a:lnSpc>
              <a:buFont typeface="Arial"/>
              <a:buChar char="•"/>
            </a:pPr>
            <a:r>
              <a:rPr lang="en-US" sz="3200" dirty="0">
                <a:solidFill>
                  <a:srgbClr val="000000"/>
                </a:solidFill>
                <a:latin typeface="Playwrite US Modern"/>
                <a:ea typeface="Playwrite US Modern"/>
                <a:cs typeface="Playwrite US Modern"/>
                <a:sym typeface="Playwrite US Modern"/>
              </a:rPr>
              <a:t>Good descriptions help the reader imagine the character.</a:t>
            </a:r>
          </a:p>
          <a:p>
            <a:pPr marL="345441" lvl="1" algn="l">
              <a:lnSpc>
                <a:spcPts val="4480"/>
              </a:lnSpc>
            </a:pPr>
            <a:endParaRPr lang="en-US" sz="3200" dirty="0">
              <a:solidFill>
                <a:srgbClr val="000000"/>
              </a:solidFill>
              <a:latin typeface="Playwrite US Modern"/>
              <a:ea typeface="Playwrite US Modern"/>
              <a:cs typeface="Playwrite US Modern"/>
              <a:sym typeface="Playwrite US Modern"/>
            </a:endParaRPr>
          </a:p>
          <a:p>
            <a:pPr algn="l">
              <a:lnSpc>
                <a:spcPts val="4480"/>
              </a:lnSpc>
            </a:pPr>
            <a:endParaRPr lang="en-US" sz="3200" dirty="0">
              <a:solidFill>
                <a:srgbClr val="000000"/>
              </a:solidFill>
              <a:latin typeface="Playwrite US Modern"/>
              <a:ea typeface="Playwrite US Modern"/>
              <a:cs typeface="Playwrite US Modern"/>
              <a:sym typeface="Playwrite US Modern"/>
            </a:endParaRPr>
          </a:p>
          <a:p>
            <a:pPr marL="690881" lvl="1" indent="-345440">
              <a:lnSpc>
                <a:spcPts val="4480"/>
              </a:lnSpc>
              <a:buFont typeface="Arial"/>
              <a:buChar char="•"/>
            </a:pPr>
            <a:r>
              <a:rPr lang="en-US" sz="3200" dirty="0">
                <a:solidFill>
                  <a:srgbClr val="000000"/>
                </a:solidFill>
                <a:latin typeface="Playwrite US Modern"/>
                <a:ea typeface="Playwrite US Modern"/>
                <a:cs typeface="Playwrite US Modern"/>
                <a:sym typeface="Playwrite US Modern"/>
              </a:rPr>
              <a:t>Using adjectives, similes, show don’t tell and powerful verbs makes our character easier for the reader to imagine.</a:t>
            </a:r>
          </a:p>
        </p:txBody>
      </p:sp>
      <p:sp>
        <p:nvSpPr>
          <p:cNvPr id="4" name="TextBox 4"/>
          <p:cNvSpPr txBox="1"/>
          <p:nvPr/>
        </p:nvSpPr>
        <p:spPr>
          <a:xfrm>
            <a:off x="-256374" y="229489"/>
            <a:ext cx="18288000" cy="1028700"/>
          </a:xfrm>
          <a:prstGeom prst="rect">
            <a:avLst/>
          </a:prstGeom>
        </p:spPr>
        <p:txBody>
          <a:bodyPr lIns="0" tIns="0" rIns="0" bIns="0" rtlCol="0" anchor="t">
            <a:spAutoFit/>
          </a:bodyPr>
          <a:lstStyle/>
          <a:p>
            <a:pPr algn="ctr">
              <a:lnSpc>
                <a:spcPts val="8400"/>
              </a:lnSpc>
            </a:pPr>
            <a:r>
              <a:rPr lang="en-US" sz="6000" dirty="0">
                <a:solidFill>
                  <a:srgbClr val="000000"/>
                </a:solidFill>
                <a:latin typeface="Playwrite US Modern"/>
                <a:ea typeface="Playwrite US Modern"/>
                <a:cs typeface="Playwrite US Modern"/>
                <a:sym typeface="Playwrite US Modern"/>
              </a:rPr>
              <a:t>Describing a Character</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E489FEA-7B2D-179D-8DE7-8C9ABEB057E7}"/>
              </a:ext>
            </a:extLst>
          </p:cNvPr>
          <p:cNvPicPr>
            <a:picLocks noChangeAspect="1"/>
          </p:cNvPicPr>
          <p:nvPr/>
        </p:nvPicPr>
        <p:blipFill>
          <a:blip r:embed="rId2"/>
          <a:stretch>
            <a:fillRect/>
          </a:stretch>
        </p:blipFill>
        <p:spPr>
          <a:xfrm>
            <a:off x="1905000" y="310799"/>
            <a:ext cx="14020800" cy="9665401"/>
          </a:xfrm>
          <a:prstGeom prst="rect">
            <a:avLst/>
          </a:prstGeom>
        </p:spPr>
      </p:pic>
    </p:spTree>
    <p:extLst>
      <p:ext uri="{BB962C8B-B14F-4D97-AF65-F5344CB8AC3E}">
        <p14:creationId xmlns:p14="http://schemas.microsoft.com/office/powerpoint/2010/main" val="15562110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094933" y="3625882"/>
            <a:ext cx="14803162" cy="2008971"/>
            <a:chOff x="0" y="0"/>
            <a:chExt cx="3898775" cy="529112"/>
          </a:xfrm>
        </p:grpSpPr>
        <p:sp>
          <p:nvSpPr>
            <p:cNvPr id="3" name="Freeform 3"/>
            <p:cNvSpPr/>
            <p:nvPr/>
          </p:nvSpPr>
          <p:spPr>
            <a:xfrm>
              <a:off x="0" y="0"/>
              <a:ext cx="3898775" cy="529112"/>
            </a:xfrm>
            <a:custGeom>
              <a:avLst/>
              <a:gdLst/>
              <a:ahLst/>
              <a:cxnLst/>
              <a:rect l="l" t="t" r="r" b="b"/>
              <a:pathLst>
                <a:path w="3898775" h="529112">
                  <a:moveTo>
                    <a:pt x="26673" y="0"/>
                  </a:moveTo>
                  <a:lnTo>
                    <a:pt x="3872103" y="0"/>
                  </a:lnTo>
                  <a:cubicBezTo>
                    <a:pt x="3879177" y="0"/>
                    <a:pt x="3885961" y="2810"/>
                    <a:pt x="3890963" y="7812"/>
                  </a:cubicBezTo>
                  <a:cubicBezTo>
                    <a:pt x="3895965" y="12814"/>
                    <a:pt x="3898775" y="19599"/>
                    <a:pt x="3898775" y="26673"/>
                  </a:cubicBezTo>
                  <a:lnTo>
                    <a:pt x="3898775" y="502439"/>
                  </a:lnTo>
                  <a:cubicBezTo>
                    <a:pt x="3898775" y="509513"/>
                    <a:pt x="3895965" y="516297"/>
                    <a:pt x="3890963" y="521299"/>
                  </a:cubicBezTo>
                  <a:cubicBezTo>
                    <a:pt x="3885961" y="526302"/>
                    <a:pt x="3879177" y="529112"/>
                    <a:pt x="3872103" y="529112"/>
                  </a:cubicBezTo>
                  <a:lnTo>
                    <a:pt x="26673" y="529112"/>
                  </a:lnTo>
                  <a:cubicBezTo>
                    <a:pt x="19599" y="529112"/>
                    <a:pt x="12814" y="526302"/>
                    <a:pt x="7812" y="521299"/>
                  </a:cubicBezTo>
                  <a:cubicBezTo>
                    <a:pt x="2810" y="516297"/>
                    <a:pt x="0" y="509513"/>
                    <a:pt x="0" y="502439"/>
                  </a:cubicBezTo>
                  <a:lnTo>
                    <a:pt x="0" y="26673"/>
                  </a:lnTo>
                  <a:cubicBezTo>
                    <a:pt x="0" y="19599"/>
                    <a:pt x="2810" y="12814"/>
                    <a:pt x="7812" y="7812"/>
                  </a:cubicBezTo>
                  <a:cubicBezTo>
                    <a:pt x="12814" y="2810"/>
                    <a:pt x="19599" y="0"/>
                    <a:pt x="26673" y="0"/>
                  </a:cubicBezTo>
                  <a:close/>
                </a:path>
              </a:pathLst>
            </a:custGeom>
            <a:solidFill>
              <a:srgbClr val="000000">
                <a:alpha val="0"/>
              </a:srgbClr>
            </a:solidFill>
            <a:ln w="19050" cap="rnd">
              <a:solidFill>
                <a:srgbClr val="000000"/>
              </a:solidFill>
              <a:prstDash val="solid"/>
              <a:round/>
            </a:ln>
          </p:spPr>
          <p:txBody>
            <a:bodyPr/>
            <a:lstStyle/>
            <a:p>
              <a:endParaRPr lang="en-GB"/>
            </a:p>
          </p:txBody>
        </p:sp>
        <p:sp>
          <p:nvSpPr>
            <p:cNvPr id="4" name="TextBox 4"/>
            <p:cNvSpPr txBox="1"/>
            <p:nvPr/>
          </p:nvSpPr>
          <p:spPr>
            <a:xfrm>
              <a:off x="0" y="-38100"/>
              <a:ext cx="3898775" cy="567212"/>
            </a:xfrm>
            <a:prstGeom prst="rect">
              <a:avLst/>
            </a:prstGeom>
          </p:spPr>
          <p:txBody>
            <a:bodyPr lIns="50800" tIns="50800" rIns="50800" bIns="50800" rtlCol="0" anchor="ctr"/>
            <a:lstStyle/>
            <a:p>
              <a:pPr algn="ctr">
                <a:lnSpc>
                  <a:spcPts val="2659"/>
                </a:lnSpc>
              </a:pPr>
              <a:endParaRPr/>
            </a:p>
          </p:txBody>
        </p:sp>
      </p:grpSp>
      <p:sp>
        <p:nvSpPr>
          <p:cNvPr id="5" name="Freeform 5"/>
          <p:cNvSpPr/>
          <p:nvPr/>
        </p:nvSpPr>
        <p:spPr>
          <a:xfrm>
            <a:off x="13538866" y="4390021"/>
            <a:ext cx="3359229" cy="4114800"/>
          </a:xfrm>
          <a:custGeom>
            <a:avLst/>
            <a:gdLst/>
            <a:ahLst/>
            <a:cxnLst/>
            <a:rect l="l" t="t" r="r" b="b"/>
            <a:pathLst>
              <a:path w="3359229" h="4114800">
                <a:moveTo>
                  <a:pt x="0" y="0"/>
                </a:moveTo>
                <a:lnTo>
                  <a:pt x="3359229" y="0"/>
                </a:lnTo>
                <a:lnTo>
                  <a:pt x="3359229"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a:p>
        </p:txBody>
      </p:sp>
      <p:sp>
        <p:nvSpPr>
          <p:cNvPr id="6" name="TextBox 6"/>
          <p:cNvSpPr txBox="1"/>
          <p:nvPr/>
        </p:nvSpPr>
        <p:spPr>
          <a:xfrm>
            <a:off x="-288421" y="5162"/>
            <a:ext cx="18288000" cy="1028700"/>
          </a:xfrm>
          <a:prstGeom prst="rect">
            <a:avLst/>
          </a:prstGeom>
        </p:spPr>
        <p:txBody>
          <a:bodyPr lIns="0" tIns="0" rIns="0" bIns="0" rtlCol="0" anchor="t">
            <a:spAutoFit/>
          </a:bodyPr>
          <a:lstStyle/>
          <a:p>
            <a:pPr algn="ctr">
              <a:lnSpc>
                <a:spcPts val="8400"/>
              </a:lnSpc>
            </a:pPr>
            <a:r>
              <a:rPr lang="en-US" sz="6000" dirty="0">
                <a:solidFill>
                  <a:srgbClr val="000000"/>
                </a:solidFill>
                <a:latin typeface="Playwrite US Modern"/>
                <a:ea typeface="Playwrite US Modern"/>
                <a:cs typeface="Playwrite US Modern"/>
                <a:sym typeface="Playwrite US Modern"/>
              </a:rPr>
              <a:t>Describing a Character</a:t>
            </a:r>
          </a:p>
        </p:txBody>
      </p:sp>
      <p:sp>
        <p:nvSpPr>
          <p:cNvPr id="7" name="TextBox 7"/>
          <p:cNvSpPr txBox="1"/>
          <p:nvPr/>
        </p:nvSpPr>
        <p:spPr>
          <a:xfrm>
            <a:off x="569923" y="4342396"/>
            <a:ext cx="17148154" cy="528320"/>
          </a:xfrm>
          <a:prstGeom prst="rect">
            <a:avLst/>
          </a:prstGeom>
        </p:spPr>
        <p:txBody>
          <a:bodyPr lIns="0" tIns="0" rIns="0" bIns="0" rtlCol="0" anchor="t">
            <a:spAutoFit/>
          </a:bodyPr>
          <a:lstStyle/>
          <a:p>
            <a:pPr marL="0" lvl="0" indent="0" algn="ctr">
              <a:lnSpc>
                <a:spcPts val="4480"/>
              </a:lnSpc>
              <a:spcBef>
                <a:spcPct val="0"/>
              </a:spcBef>
            </a:pPr>
            <a:r>
              <a:rPr lang="en-US" sz="3200">
                <a:solidFill>
                  <a:srgbClr val="000000"/>
                </a:solidFill>
                <a:latin typeface="Playwrite US Modern"/>
                <a:ea typeface="Playwrite US Modern"/>
                <a:cs typeface="Playwrite US Modern"/>
                <a:sym typeface="Playwrite US Modern"/>
              </a:rPr>
              <a:t>What is a character?</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1158646" y="5143500"/>
            <a:ext cx="6551101" cy="3914283"/>
          </a:xfrm>
          <a:custGeom>
            <a:avLst/>
            <a:gdLst/>
            <a:ahLst/>
            <a:cxnLst/>
            <a:rect l="l" t="t" r="r" b="b"/>
            <a:pathLst>
              <a:path w="6551101" h="3914283">
                <a:moveTo>
                  <a:pt x="0" y="0"/>
                </a:moveTo>
                <a:lnTo>
                  <a:pt x="6551101" y="0"/>
                </a:lnTo>
                <a:lnTo>
                  <a:pt x="6551101" y="3914283"/>
                </a:lnTo>
                <a:lnTo>
                  <a:pt x="0" y="3914283"/>
                </a:lnTo>
                <a:lnTo>
                  <a:pt x="0" y="0"/>
                </a:lnTo>
                <a:close/>
              </a:path>
            </a:pathLst>
          </a:custGeom>
          <a:blipFill>
            <a:blip r:embed="rId2"/>
            <a:stretch>
              <a:fillRect/>
            </a:stretch>
          </a:blipFill>
        </p:spPr>
        <p:txBody>
          <a:bodyPr/>
          <a:lstStyle/>
          <a:p>
            <a:endParaRPr lang="en-GB"/>
          </a:p>
        </p:txBody>
      </p:sp>
      <p:sp>
        <p:nvSpPr>
          <p:cNvPr id="3" name="TextBox 3"/>
          <p:cNvSpPr txBox="1"/>
          <p:nvPr/>
        </p:nvSpPr>
        <p:spPr>
          <a:xfrm>
            <a:off x="-288421" y="5162"/>
            <a:ext cx="18288000" cy="1028700"/>
          </a:xfrm>
          <a:prstGeom prst="rect">
            <a:avLst/>
          </a:prstGeom>
        </p:spPr>
        <p:txBody>
          <a:bodyPr lIns="0" tIns="0" rIns="0" bIns="0" rtlCol="0" anchor="t">
            <a:spAutoFit/>
          </a:bodyPr>
          <a:lstStyle/>
          <a:p>
            <a:pPr algn="ctr">
              <a:lnSpc>
                <a:spcPts val="8400"/>
              </a:lnSpc>
            </a:pPr>
            <a:r>
              <a:rPr lang="en-US" sz="6000">
                <a:solidFill>
                  <a:srgbClr val="000000"/>
                </a:solidFill>
                <a:latin typeface="Playwrite US Modern"/>
                <a:ea typeface="Playwrite US Modern"/>
                <a:cs typeface="Playwrite US Modern"/>
                <a:sym typeface="Playwrite US Modern"/>
              </a:rPr>
              <a:t>Describing a Character</a:t>
            </a:r>
          </a:p>
        </p:txBody>
      </p:sp>
      <p:sp>
        <p:nvSpPr>
          <p:cNvPr id="4" name="TextBox 4"/>
          <p:cNvSpPr txBox="1"/>
          <p:nvPr/>
        </p:nvSpPr>
        <p:spPr>
          <a:xfrm>
            <a:off x="569923" y="1825039"/>
            <a:ext cx="16378627" cy="1652270"/>
          </a:xfrm>
          <a:prstGeom prst="rect">
            <a:avLst/>
          </a:prstGeom>
        </p:spPr>
        <p:txBody>
          <a:bodyPr lIns="0" tIns="0" rIns="0" bIns="0" rtlCol="0" anchor="t">
            <a:spAutoFit/>
          </a:bodyPr>
          <a:lstStyle/>
          <a:p>
            <a:pPr algn="l">
              <a:lnSpc>
                <a:spcPts val="4480"/>
              </a:lnSpc>
            </a:pPr>
            <a:r>
              <a:rPr lang="en-US" sz="3200">
                <a:solidFill>
                  <a:srgbClr val="000000"/>
                </a:solidFill>
                <a:latin typeface="Playwrite US Modern"/>
                <a:ea typeface="Playwrite US Modern"/>
                <a:cs typeface="Playwrite US Modern"/>
                <a:sym typeface="Playwrite US Modern"/>
              </a:rPr>
              <a:t>A character is a person, animal or creature in a story.</a:t>
            </a:r>
          </a:p>
          <a:p>
            <a:pPr algn="l">
              <a:lnSpc>
                <a:spcPts val="4480"/>
              </a:lnSpc>
            </a:pPr>
            <a:endParaRPr lang="en-US" sz="3200">
              <a:solidFill>
                <a:srgbClr val="000000"/>
              </a:solidFill>
              <a:latin typeface="Playwrite US Modern"/>
              <a:ea typeface="Playwrite US Modern"/>
              <a:cs typeface="Playwrite US Modern"/>
              <a:sym typeface="Playwrite US Modern"/>
            </a:endParaRPr>
          </a:p>
          <a:p>
            <a:pPr algn="l">
              <a:lnSpc>
                <a:spcPts val="4480"/>
              </a:lnSpc>
              <a:spcBef>
                <a:spcPct val="0"/>
              </a:spcBef>
            </a:pPr>
            <a:r>
              <a:rPr lang="en-US" sz="3200">
                <a:solidFill>
                  <a:srgbClr val="000000"/>
                </a:solidFill>
                <a:latin typeface="Playwrite US Modern"/>
                <a:ea typeface="Playwrite US Modern"/>
                <a:cs typeface="Playwrite US Modern"/>
                <a:sym typeface="Playwrite US Modern"/>
              </a:rPr>
              <a:t>Some characters are real and some are imaginary.</a:t>
            </a:r>
          </a:p>
        </p:txBody>
      </p:sp>
      <p:sp>
        <p:nvSpPr>
          <p:cNvPr id="5" name="TextBox 5"/>
          <p:cNvSpPr txBox="1"/>
          <p:nvPr/>
        </p:nvSpPr>
        <p:spPr>
          <a:xfrm>
            <a:off x="569923" y="4267884"/>
            <a:ext cx="11007533" cy="5586095"/>
          </a:xfrm>
          <a:prstGeom prst="rect">
            <a:avLst/>
          </a:prstGeom>
        </p:spPr>
        <p:txBody>
          <a:bodyPr lIns="0" tIns="0" rIns="0" bIns="0" rtlCol="0" anchor="t">
            <a:spAutoFit/>
          </a:bodyPr>
          <a:lstStyle/>
          <a:p>
            <a:pPr algn="l">
              <a:lnSpc>
                <a:spcPts val="4480"/>
              </a:lnSpc>
            </a:pPr>
            <a:r>
              <a:rPr lang="en-US" sz="3200">
                <a:solidFill>
                  <a:srgbClr val="000000"/>
                </a:solidFill>
                <a:latin typeface="Playwrite US Modern"/>
                <a:ea typeface="Playwrite US Modern"/>
                <a:cs typeface="Playwrite US Modern"/>
                <a:sym typeface="Playwrite US Modern"/>
              </a:rPr>
              <a:t>Examples:</a:t>
            </a:r>
          </a:p>
          <a:p>
            <a:pPr algn="l">
              <a:lnSpc>
                <a:spcPts val="4480"/>
              </a:lnSpc>
            </a:pPr>
            <a:endParaRPr lang="en-US" sz="3200">
              <a:solidFill>
                <a:srgbClr val="000000"/>
              </a:solidFill>
              <a:latin typeface="Playwrite US Modern"/>
              <a:ea typeface="Playwrite US Modern"/>
              <a:cs typeface="Playwrite US Modern"/>
              <a:sym typeface="Playwrite US Modern"/>
            </a:endParaRPr>
          </a:p>
          <a:p>
            <a:pPr marL="690881" lvl="1" indent="-345440" algn="l">
              <a:lnSpc>
                <a:spcPts val="4480"/>
              </a:lnSpc>
              <a:buFont typeface="Arial"/>
              <a:buChar char="•"/>
            </a:pPr>
            <a:r>
              <a:rPr lang="en-US" sz="3200">
                <a:solidFill>
                  <a:srgbClr val="000000"/>
                </a:solidFill>
                <a:latin typeface="Playwrite US Modern"/>
                <a:ea typeface="Playwrite US Modern"/>
                <a:cs typeface="Playwrite US Modern"/>
                <a:sym typeface="Playwrite US Modern"/>
              </a:rPr>
              <a:t>Harry Potter</a:t>
            </a:r>
          </a:p>
          <a:p>
            <a:pPr algn="l">
              <a:lnSpc>
                <a:spcPts val="4480"/>
              </a:lnSpc>
            </a:pPr>
            <a:endParaRPr lang="en-US" sz="3200">
              <a:solidFill>
                <a:srgbClr val="000000"/>
              </a:solidFill>
              <a:latin typeface="Playwrite US Modern"/>
              <a:ea typeface="Playwrite US Modern"/>
              <a:cs typeface="Playwrite US Modern"/>
              <a:sym typeface="Playwrite US Modern"/>
            </a:endParaRPr>
          </a:p>
          <a:p>
            <a:pPr marL="690881" lvl="1" indent="-345440" algn="l">
              <a:lnSpc>
                <a:spcPts val="4480"/>
              </a:lnSpc>
              <a:buFont typeface="Arial"/>
              <a:buChar char="•"/>
            </a:pPr>
            <a:r>
              <a:rPr lang="en-US" sz="3200">
                <a:solidFill>
                  <a:srgbClr val="000000"/>
                </a:solidFill>
                <a:latin typeface="Playwrite US Modern"/>
                <a:ea typeface="Playwrite US Modern"/>
                <a:cs typeface="Playwrite US Modern"/>
                <a:sym typeface="Playwrite US Modern"/>
              </a:rPr>
              <a:t>Little Red Riding Hood</a:t>
            </a:r>
          </a:p>
          <a:p>
            <a:pPr algn="l">
              <a:lnSpc>
                <a:spcPts val="4480"/>
              </a:lnSpc>
            </a:pPr>
            <a:endParaRPr lang="en-US" sz="3200">
              <a:solidFill>
                <a:srgbClr val="000000"/>
              </a:solidFill>
              <a:latin typeface="Playwrite US Modern"/>
              <a:ea typeface="Playwrite US Modern"/>
              <a:cs typeface="Playwrite US Modern"/>
              <a:sym typeface="Playwrite US Modern"/>
            </a:endParaRPr>
          </a:p>
          <a:p>
            <a:pPr marL="690881" lvl="1" indent="-345440" algn="l">
              <a:lnSpc>
                <a:spcPts val="4480"/>
              </a:lnSpc>
              <a:buFont typeface="Arial"/>
              <a:buChar char="•"/>
            </a:pPr>
            <a:r>
              <a:rPr lang="en-US" sz="3200">
                <a:solidFill>
                  <a:srgbClr val="000000"/>
                </a:solidFill>
                <a:latin typeface="Playwrite US Modern"/>
                <a:ea typeface="Playwrite US Modern"/>
                <a:cs typeface="Playwrite US Modern"/>
                <a:sym typeface="Playwrite US Modern"/>
              </a:rPr>
              <a:t>The Big Bad Wolf</a:t>
            </a:r>
          </a:p>
          <a:p>
            <a:pPr algn="l">
              <a:lnSpc>
                <a:spcPts val="4480"/>
              </a:lnSpc>
            </a:pPr>
            <a:endParaRPr lang="en-US" sz="3200">
              <a:solidFill>
                <a:srgbClr val="000000"/>
              </a:solidFill>
              <a:latin typeface="Playwrite US Modern"/>
              <a:ea typeface="Playwrite US Modern"/>
              <a:cs typeface="Playwrite US Modern"/>
              <a:sym typeface="Playwrite US Modern"/>
            </a:endParaRPr>
          </a:p>
          <a:p>
            <a:pPr marL="690881" lvl="1" indent="-345440" algn="l">
              <a:lnSpc>
                <a:spcPts val="4480"/>
              </a:lnSpc>
              <a:buFont typeface="Arial"/>
              <a:buChar char="•"/>
            </a:pPr>
            <a:r>
              <a:rPr lang="en-US" sz="3200">
                <a:solidFill>
                  <a:srgbClr val="000000"/>
                </a:solidFill>
                <a:latin typeface="Playwrite US Modern"/>
                <a:ea typeface="Playwrite US Modern"/>
                <a:cs typeface="Playwrite US Modern"/>
                <a:sym typeface="Playwrite US Modern"/>
              </a:rPr>
              <a:t>A talking cat</a:t>
            </a:r>
          </a:p>
          <a:p>
            <a:pPr algn="l">
              <a:lnSpc>
                <a:spcPts val="4480"/>
              </a:lnSpc>
              <a:spcBef>
                <a:spcPct val="0"/>
              </a:spcBef>
            </a:pPr>
            <a:endParaRPr lang="en-US" sz="3200">
              <a:solidFill>
                <a:srgbClr val="000000"/>
              </a:solidFill>
              <a:latin typeface="Playwrite US Modern"/>
              <a:ea typeface="Playwrite US Modern"/>
              <a:cs typeface="Playwrite US Modern"/>
              <a:sym typeface="Playwrite US Modern"/>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666266" y="3511224"/>
            <a:ext cx="5675020" cy="528320"/>
          </a:xfrm>
          <a:prstGeom prst="rect">
            <a:avLst/>
          </a:prstGeom>
        </p:spPr>
        <p:txBody>
          <a:bodyPr lIns="0" tIns="0" rIns="0" bIns="0" rtlCol="0" anchor="t">
            <a:spAutoFit/>
          </a:bodyPr>
          <a:lstStyle/>
          <a:p>
            <a:pPr algn="l">
              <a:lnSpc>
                <a:spcPts val="4480"/>
              </a:lnSpc>
              <a:spcBef>
                <a:spcPct val="0"/>
              </a:spcBef>
            </a:pPr>
            <a:r>
              <a:rPr lang="en-US" sz="3200">
                <a:solidFill>
                  <a:srgbClr val="000000"/>
                </a:solidFill>
                <a:latin typeface="Playwrite US Modern"/>
                <a:ea typeface="Playwrite US Modern"/>
                <a:cs typeface="Playwrite US Modern"/>
                <a:sym typeface="Playwrite US Modern"/>
              </a:rPr>
              <a:t>We can describe...</a:t>
            </a:r>
          </a:p>
        </p:txBody>
      </p:sp>
      <p:grpSp>
        <p:nvGrpSpPr>
          <p:cNvPr id="3" name="Group 3"/>
          <p:cNvGrpSpPr/>
          <p:nvPr/>
        </p:nvGrpSpPr>
        <p:grpSpPr>
          <a:xfrm>
            <a:off x="12162100" y="4360530"/>
            <a:ext cx="5506348" cy="1605532"/>
            <a:chOff x="0" y="0"/>
            <a:chExt cx="1450232" cy="422856"/>
          </a:xfrm>
        </p:grpSpPr>
        <p:sp>
          <p:nvSpPr>
            <p:cNvPr id="4" name="Freeform 4"/>
            <p:cNvSpPr/>
            <p:nvPr/>
          </p:nvSpPr>
          <p:spPr>
            <a:xfrm>
              <a:off x="0" y="0"/>
              <a:ext cx="1450232" cy="422856"/>
            </a:xfrm>
            <a:custGeom>
              <a:avLst/>
              <a:gdLst/>
              <a:ahLst/>
              <a:cxnLst/>
              <a:rect l="l" t="t" r="r" b="b"/>
              <a:pathLst>
                <a:path w="1450232" h="422856">
                  <a:moveTo>
                    <a:pt x="71706" y="0"/>
                  </a:moveTo>
                  <a:lnTo>
                    <a:pt x="1378526" y="0"/>
                  </a:lnTo>
                  <a:cubicBezTo>
                    <a:pt x="1397543" y="0"/>
                    <a:pt x="1415782" y="7555"/>
                    <a:pt x="1429229" y="21002"/>
                  </a:cubicBezTo>
                  <a:cubicBezTo>
                    <a:pt x="1442677" y="34450"/>
                    <a:pt x="1450232" y="52688"/>
                    <a:pt x="1450232" y="71706"/>
                  </a:cubicBezTo>
                  <a:lnTo>
                    <a:pt x="1450232" y="351150"/>
                  </a:lnTo>
                  <a:cubicBezTo>
                    <a:pt x="1450232" y="390752"/>
                    <a:pt x="1418128" y="422856"/>
                    <a:pt x="1378526" y="422856"/>
                  </a:cubicBezTo>
                  <a:lnTo>
                    <a:pt x="71706" y="422856"/>
                  </a:lnTo>
                  <a:cubicBezTo>
                    <a:pt x="32104" y="422856"/>
                    <a:pt x="0" y="390752"/>
                    <a:pt x="0" y="351150"/>
                  </a:cubicBezTo>
                  <a:lnTo>
                    <a:pt x="0" y="71706"/>
                  </a:lnTo>
                  <a:cubicBezTo>
                    <a:pt x="0" y="32104"/>
                    <a:pt x="32104" y="0"/>
                    <a:pt x="71706" y="0"/>
                  </a:cubicBezTo>
                  <a:close/>
                </a:path>
              </a:pathLst>
            </a:custGeom>
            <a:solidFill>
              <a:srgbClr val="000000">
                <a:alpha val="0"/>
              </a:srgbClr>
            </a:solidFill>
            <a:ln w="19050" cap="rnd">
              <a:solidFill>
                <a:srgbClr val="000000"/>
              </a:solidFill>
              <a:prstDash val="solid"/>
              <a:round/>
            </a:ln>
          </p:spPr>
          <p:txBody>
            <a:bodyPr/>
            <a:lstStyle/>
            <a:p>
              <a:endParaRPr lang="en-GB"/>
            </a:p>
          </p:txBody>
        </p:sp>
        <p:sp>
          <p:nvSpPr>
            <p:cNvPr id="5" name="TextBox 5"/>
            <p:cNvSpPr txBox="1"/>
            <p:nvPr/>
          </p:nvSpPr>
          <p:spPr>
            <a:xfrm>
              <a:off x="0" y="-38100"/>
              <a:ext cx="1450232" cy="460956"/>
            </a:xfrm>
            <a:prstGeom prst="rect">
              <a:avLst/>
            </a:prstGeom>
          </p:spPr>
          <p:txBody>
            <a:bodyPr lIns="50800" tIns="50800" rIns="50800" bIns="50800" rtlCol="0" anchor="ctr"/>
            <a:lstStyle/>
            <a:p>
              <a:pPr algn="ctr">
                <a:lnSpc>
                  <a:spcPts val="2659"/>
                </a:lnSpc>
              </a:pPr>
              <a:endParaRPr/>
            </a:p>
          </p:txBody>
        </p:sp>
      </p:grpSp>
      <p:sp>
        <p:nvSpPr>
          <p:cNvPr id="6" name="TextBox 6"/>
          <p:cNvSpPr txBox="1"/>
          <p:nvPr/>
        </p:nvSpPr>
        <p:spPr>
          <a:xfrm>
            <a:off x="666266" y="4875324"/>
            <a:ext cx="5589436" cy="553741"/>
          </a:xfrm>
          <a:prstGeom prst="rect">
            <a:avLst/>
          </a:prstGeom>
        </p:spPr>
        <p:txBody>
          <a:bodyPr wrap="square" lIns="0" tIns="0" rIns="0" bIns="0" rtlCol="0" anchor="t">
            <a:spAutoFit/>
          </a:bodyPr>
          <a:lstStyle/>
          <a:p>
            <a:pPr marL="0" lvl="0" indent="0" algn="ctr">
              <a:lnSpc>
                <a:spcPts val="4480"/>
              </a:lnSpc>
              <a:spcBef>
                <a:spcPct val="0"/>
              </a:spcBef>
            </a:pPr>
            <a:r>
              <a:rPr lang="en-US" sz="3200" dirty="0">
                <a:solidFill>
                  <a:srgbClr val="000000"/>
                </a:solidFill>
                <a:latin typeface="Playwrite US Modern"/>
                <a:ea typeface="Playwrite US Modern"/>
                <a:cs typeface="Playwrite US Modern"/>
                <a:sym typeface="Playwrite US Modern"/>
              </a:rPr>
              <a:t>how they look.</a:t>
            </a:r>
          </a:p>
        </p:txBody>
      </p:sp>
      <p:grpSp>
        <p:nvGrpSpPr>
          <p:cNvPr id="7" name="Group 7"/>
          <p:cNvGrpSpPr/>
          <p:nvPr/>
        </p:nvGrpSpPr>
        <p:grpSpPr>
          <a:xfrm>
            <a:off x="750602" y="4215869"/>
            <a:ext cx="5506348" cy="1750193"/>
            <a:chOff x="0" y="-38100"/>
            <a:chExt cx="1450232" cy="460956"/>
          </a:xfrm>
        </p:grpSpPr>
        <p:sp>
          <p:nvSpPr>
            <p:cNvPr id="8" name="Freeform 8"/>
            <p:cNvSpPr/>
            <p:nvPr/>
          </p:nvSpPr>
          <p:spPr>
            <a:xfrm>
              <a:off x="0" y="0"/>
              <a:ext cx="1449903" cy="422856"/>
            </a:xfrm>
            <a:custGeom>
              <a:avLst/>
              <a:gdLst/>
              <a:ahLst/>
              <a:cxnLst/>
              <a:rect l="l" t="t" r="r" b="b"/>
              <a:pathLst>
                <a:path w="1450232" h="422856">
                  <a:moveTo>
                    <a:pt x="71706" y="0"/>
                  </a:moveTo>
                  <a:lnTo>
                    <a:pt x="1378526" y="0"/>
                  </a:lnTo>
                  <a:cubicBezTo>
                    <a:pt x="1397543" y="0"/>
                    <a:pt x="1415782" y="7555"/>
                    <a:pt x="1429229" y="21002"/>
                  </a:cubicBezTo>
                  <a:cubicBezTo>
                    <a:pt x="1442677" y="34450"/>
                    <a:pt x="1450232" y="52688"/>
                    <a:pt x="1450232" y="71706"/>
                  </a:cubicBezTo>
                  <a:lnTo>
                    <a:pt x="1450232" y="351150"/>
                  </a:lnTo>
                  <a:cubicBezTo>
                    <a:pt x="1450232" y="390752"/>
                    <a:pt x="1418128" y="422856"/>
                    <a:pt x="1378526" y="422856"/>
                  </a:cubicBezTo>
                  <a:lnTo>
                    <a:pt x="71706" y="422856"/>
                  </a:lnTo>
                  <a:cubicBezTo>
                    <a:pt x="32104" y="422856"/>
                    <a:pt x="0" y="390752"/>
                    <a:pt x="0" y="351150"/>
                  </a:cubicBezTo>
                  <a:lnTo>
                    <a:pt x="0" y="71706"/>
                  </a:lnTo>
                  <a:cubicBezTo>
                    <a:pt x="0" y="32104"/>
                    <a:pt x="32104" y="0"/>
                    <a:pt x="71706" y="0"/>
                  </a:cubicBezTo>
                  <a:close/>
                </a:path>
              </a:pathLst>
            </a:custGeom>
            <a:solidFill>
              <a:srgbClr val="000000">
                <a:alpha val="0"/>
              </a:srgbClr>
            </a:solidFill>
            <a:ln w="19050" cap="rnd">
              <a:solidFill>
                <a:srgbClr val="000000"/>
              </a:solidFill>
              <a:prstDash val="solid"/>
              <a:round/>
            </a:ln>
          </p:spPr>
          <p:txBody>
            <a:bodyPr/>
            <a:lstStyle/>
            <a:p>
              <a:endParaRPr lang="en-GB" dirty="0"/>
            </a:p>
          </p:txBody>
        </p:sp>
        <p:sp>
          <p:nvSpPr>
            <p:cNvPr id="9" name="TextBox 9"/>
            <p:cNvSpPr txBox="1"/>
            <p:nvPr/>
          </p:nvSpPr>
          <p:spPr>
            <a:xfrm>
              <a:off x="0" y="-38100"/>
              <a:ext cx="1450232" cy="460956"/>
            </a:xfrm>
            <a:prstGeom prst="rect">
              <a:avLst/>
            </a:prstGeom>
          </p:spPr>
          <p:txBody>
            <a:bodyPr lIns="50800" tIns="50800" rIns="50800" bIns="50800" rtlCol="0" anchor="ctr"/>
            <a:lstStyle/>
            <a:p>
              <a:pPr algn="ctr">
                <a:lnSpc>
                  <a:spcPts val="2659"/>
                </a:lnSpc>
              </a:pPr>
              <a:endParaRPr/>
            </a:p>
          </p:txBody>
        </p:sp>
      </p:grpSp>
      <p:grpSp>
        <p:nvGrpSpPr>
          <p:cNvPr id="10" name="Group 10"/>
          <p:cNvGrpSpPr/>
          <p:nvPr/>
        </p:nvGrpSpPr>
        <p:grpSpPr>
          <a:xfrm>
            <a:off x="9208901" y="6187578"/>
            <a:ext cx="5506348" cy="1605532"/>
            <a:chOff x="0" y="0"/>
            <a:chExt cx="1450232" cy="422856"/>
          </a:xfrm>
        </p:grpSpPr>
        <p:sp>
          <p:nvSpPr>
            <p:cNvPr id="11" name="Freeform 11"/>
            <p:cNvSpPr/>
            <p:nvPr/>
          </p:nvSpPr>
          <p:spPr>
            <a:xfrm>
              <a:off x="0" y="0"/>
              <a:ext cx="1450232" cy="422856"/>
            </a:xfrm>
            <a:custGeom>
              <a:avLst/>
              <a:gdLst/>
              <a:ahLst/>
              <a:cxnLst/>
              <a:rect l="l" t="t" r="r" b="b"/>
              <a:pathLst>
                <a:path w="1450232" h="422856">
                  <a:moveTo>
                    <a:pt x="71706" y="0"/>
                  </a:moveTo>
                  <a:lnTo>
                    <a:pt x="1378526" y="0"/>
                  </a:lnTo>
                  <a:cubicBezTo>
                    <a:pt x="1397543" y="0"/>
                    <a:pt x="1415782" y="7555"/>
                    <a:pt x="1429229" y="21002"/>
                  </a:cubicBezTo>
                  <a:cubicBezTo>
                    <a:pt x="1442677" y="34450"/>
                    <a:pt x="1450232" y="52688"/>
                    <a:pt x="1450232" y="71706"/>
                  </a:cubicBezTo>
                  <a:lnTo>
                    <a:pt x="1450232" y="351150"/>
                  </a:lnTo>
                  <a:cubicBezTo>
                    <a:pt x="1450232" y="390752"/>
                    <a:pt x="1418128" y="422856"/>
                    <a:pt x="1378526" y="422856"/>
                  </a:cubicBezTo>
                  <a:lnTo>
                    <a:pt x="71706" y="422856"/>
                  </a:lnTo>
                  <a:cubicBezTo>
                    <a:pt x="32104" y="422856"/>
                    <a:pt x="0" y="390752"/>
                    <a:pt x="0" y="351150"/>
                  </a:cubicBezTo>
                  <a:lnTo>
                    <a:pt x="0" y="71706"/>
                  </a:lnTo>
                  <a:cubicBezTo>
                    <a:pt x="0" y="32104"/>
                    <a:pt x="32104" y="0"/>
                    <a:pt x="71706" y="0"/>
                  </a:cubicBezTo>
                  <a:close/>
                </a:path>
              </a:pathLst>
            </a:custGeom>
            <a:solidFill>
              <a:srgbClr val="000000">
                <a:alpha val="0"/>
              </a:srgbClr>
            </a:solidFill>
            <a:ln w="19050" cap="rnd">
              <a:solidFill>
                <a:srgbClr val="000000"/>
              </a:solidFill>
              <a:prstDash val="solid"/>
              <a:round/>
            </a:ln>
          </p:spPr>
          <p:txBody>
            <a:bodyPr/>
            <a:lstStyle/>
            <a:p>
              <a:endParaRPr lang="en-GB"/>
            </a:p>
          </p:txBody>
        </p:sp>
        <p:sp>
          <p:nvSpPr>
            <p:cNvPr id="12" name="TextBox 12"/>
            <p:cNvSpPr txBox="1"/>
            <p:nvPr/>
          </p:nvSpPr>
          <p:spPr>
            <a:xfrm>
              <a:off x="0" y="-38100"/>
              <a:ext cx="1450232" cy="460956"/>
            </a:xfrm>
            <a:prstGeom prst="rect">
              <a:avLst/>
            </a:prstGeom>
          </p:spPr>
          <p:txBody>
            <a:bodyPr lIns="50800" tIns="50800" rIns="50800" bIns="50800" rtlCol="0" anchor="ctr"/>
            <a:lstStyle/>
            <a:p>
              <a:pPr algn="ctr">
                <a:lnSpc>
                  <a:spcPts val="2659"/>
                </a:lnSpc>
              </a:pPr>
              <a:endParaRPr/>
            </a:p>
          </p:txBody>
        </p:sp>
      </p:grpSp>
      <p:grpSp>
        <p:nvGrpSpPr>
          <p:cNvPr id="13" name="Group 13"/>
          <p:cNvGrpSpPr/>
          <p:nvPr/>
        </p:nvGrpSpPr>
        <p:grpSpPr>
          <a:xfrm>
            <a:off x="6455727" y="4360530"/>
            <a:ext cx="5506348" cy="1605532"/>
            <a:chOff x="0" y="0"/>
            <a:chExt cx="1450232" cy="422856"/>
          </a:xfrm>
        </p:grpSpPr>
        <p:sp>
          <p:nvSpPr>
            <p:cNvPr id="14" name="Freeform 14"/>
            <p:cNvSpPr/>
            <p:nvPr/>
          </p:nvSpPr>
          <p:spPr>
            <a:xfrm>
              <a:off x="0" y="0"/>
              <a:ext cx="1450232" cy="422856"/>
            </a:xfrm>
            <a:custGeom>
              <a:avLst/>
              <a:gdLst/>
              <a:ahLst/>
              <a:cxnLst/>
              <a:rect l="l" t="t" r="r" b="b"/>
              <a:pathLst>
                <a:path w="1450232" h="422856">
                  <a:moveTo>
                    <a:pt x="71706" y="0"/>
                  </a:moveTo>
                  <a:lnTo>
                    <a:pt x="1378526" y="0"/>
                  </a:lnTo>
                  <a:cubicBezTo>
                    <a:pt x="1397543" y="0"/>
                    <a:pt x="1415782" y="7555"/>
                    <a:pt x="1429229" y="21002"/>
                  </a:cubicBezTo>
                  <a:cubicBezTo>
                    <a:pt x="1442677" y="34450"/>
                    <a:pt x="1450232" y="52688"/>
                    <a:pt x="1450232" y="71706"/>
                  </a:cubicBezTo>
                  <a:lnTo>
                    <a:pt x="1450232" y="351150"/>
                  </a:lnTo>
                  <a:cubicBezTo>
                    <a:pt x="1450232" y="390752"/>
                    <a:pt x="1418128" y="422856"/>
                    <a:pt x="1378526" y="422856"/>
                  </a:cubicBezTo>
                  <a:lnTo>
                    <a:pt x="71706" y="422856"/>
                  </a:lnTo>
                  <a:cubicBezTo>
                    <a:pt x="32104" y="422856"/>
                    <a:pt x="0" y="390752"/>
                    <a:pt x="0" y="351150"/>
                  </a:cubicBezTo>
                  <a:lnTo>
                    <a:pt x="0" y="71706"/>
                  </a:lnTo>
                  <a:cubicBezTo>
                    <a:pt x="0" y="32104"/>
                    <a:pt x="32104" y="0"/>
                    <a:pt x="71706" y="0"/>
                  </a:cubicBezTo>
                  <a:close/>
                </a:path>
              </a:pathLst>
            </a:custGeom>
            <a:solidFill>
              <a:srgbClr val="000000">
                <a:alpha val="0"/>
              </a:srgbClr>
            </a:solidFill>
            <a:ln w="19050" cap="rnd">
              <a:solidFill>
                <a:srgbClr val="000000"/>
              </a:solidFill>
              <a:prstDash val="solid"/>
              <a:round/>
            </a:ln>
          </p:spPr>
          <p:txBody>
            <a:bodyPr/>
            <a:lstStyle/>
            <a:p>
              <a:endParaRPr lang="en-GB"/>
            </a:p>
          </p:txBody>
        </p:sp>
        <p:sp>
          <p:nvSpPr>
            <p:cNvPr id="15" name="TextBox 15"/>
            <p:cNvSpPr txBox="1"/>
            <p:nvPr/>
          </p:nvSpPr>
          <p:spPr>
            <a:xfrm>
              <a:off x="0" y="-38100"/>
              <a:ext cx="1450232" cy="460956"/>
            </a:xfrm>
            <a:prstGeom prst="rect">
              <a:avLst/>
            </a:prstGeom>
          </p:spPr>
          <p:txBody>
            <a:bodyPr lIns="50800" tIns="50800" rIns="50800" bIns="50800" rtlCol="0" anchor="ctr"/>
            <a:lstStyle/>
            <a:p>
              <a:pPr algn="ctr">
                <a:lnSpc>
                  <a:spcPts val="2659"/>
                </a:lnSpc>
              </a:pPr>
              <a:endParaRPr/>
            </a:p>
          </p:txBody>
        </p:sp>
      </p:grpSp>
      <p:grpSp>
        <p:nvGrpSpPr>
          <p:cNvPr id="16" name="Group 16"/>
          <p:cNvGrpSpPr/>
          <p:nvPr/>
        </p:nvGrpSpPr>
        <p:grpSpPr>
          <a:xfrm>
            <a:off x="3503776" y="6187578"/>
            <a:ext cx="5506348" cy="1605532"/>
            <a:chOff x="0" y="0"/>
            <a:chExt cx="1450232" cy="422856"/>
          </a:xfrm>
        </p:grpSpPr>
        <p:sp>
          <p:nvSpPr>
            <p:cNvPr id="17" name="Freeform 17"/>
            <p:cNvSpPr/>
            <p:nvPr/>
          </p:nvSpPr>
          <p:spPr>
            <a:xfrm>
              <a:off x="0" y="0"/>
              <a:ext cx="1450232" cy="422856"/>
            </a:xfrm>
            <a:custGeom>
              <a:avLst/>
              <a:gdLst/>
              <a:ahLst/>
              <a:cxnLst/>
              <a:rect l="l" t="t" r="r" b="b"/>
              <a:pathLst>
                <a:path w="1450232" h="422856">
                  <a:moveTo>
                    <a:pt x="71706" y="0"/>
                  </a:moveTo>
                  <a:lnTo>
                    <a:pt x="1378526" y="0"/>
                  </a:lnTo>
                  <a:cubicBezTo>
                    <a:pt x="1397543" y="0"/>
                    <a:pt x="1415782" y="7555"/>
                    <a:pt x="1429229" y="21002"/>
                  </a:cubicBezTo>
                  <a:cubicBezTo>
                    <a:pt x="1442677" y="34450"/>
                    <a:pt x="1450232" y="52688"/>
                    <a:pt x="1450232" y="71706"/>
                  </a:cubicBezTo>
                  <a:lnTo>
                    <a:pt x="1450232" y="351150"/>
                  </a:lnTo>
                  <a:cubicBezTo>
                    <a:pt x="1450232" y="390752"/>
                    <a:pt x="1418128" y="422856"/>
                    <a:pt x="1378526" y="422856"/>
                  </a:cubicBezTo>
                  <a:lnTo>
                    <a:pt x="71706" y="422856"/>
                  </a:lnTo>
                  <a:cubicBezTo>
                    <a:pt x="32104" y="422856"/>
                    <a:pt x="0" y="390752"/>
                    <a:pt x="0" y="351150"/>
                  </a:cubicBezTo>
                  <a:lnTo>
                    <a:pt x="0" y="71706"/>
                  </a:lnTo>
                  <a:cubicBezTo>
                    <a:pt x="0" y="32104"/>
                    <a:pt x="32104" y="0"/>
                    <a:pt x="71706" y="0"/>
                  </a:cubicBezTo>
                  <a:close/>
                </a:path>
              </a:pathLst>
            </a:custGeom>
            <a:solidFill>
              <a:srgbClr val="000000">
                <a:alpha val="0"/>
              </a:srgbClr>
            </a:solidFill>
            <a:ln w="19050" cap="rnd">
              <a:solidFill>
                <a:srgbClr val="000000"/>
              </a:solidFill>
              <a:prstDash val="solid"/>
              <a:round/>
            </a:ln>
          </p:spPr>
          <p:txBody>
            <a:bodyPr/>
            <a:lstStyle/>
            <a:p>
              <a:endParaRPr lang="en-GB"/>
            </a:p>
          </p:txBody>
        </p:sp>
        <p:sp>
          <p:nvSpPr>
            <p:cNvPr id="18" name="TextBox 18"/>
            <p:cNvSpPr txBox="1"/>
            <p:nvPr/>
          </p:nvSpPr>
          <p:spPr>
            <a:xfrm>
              <a:off x="0" y="-38100"/>
              <a:ext cx="1450232" cy="460956"/>
            </a:xfrm>
            <a:prstGeom prst="rect">
              <a:avLst/>
            </a:prstGeom>
          </p:spPr>
          <p:txBody>
            <a:bodyPr lIns="50800" tIns="50800" rIns="50800" bIns="50800" rtlCol="0" anchor="ctr"/>
            <a:lstStyle/>
            <a:p>
              <a:pPr algn="ctr">
                <a:lnSpc>
                  <a:spcPts val="2659"/>
                </a:lnSpc>
              </a:pPr>
              <a:endParaRPr/>
            </a:p>
          </p:txBody>
        </p:sp>
      </p:grpSp>
      <p:sp>
        <p:nvSpPr>
          <p:cNvPr id="19" name="Freeform 19"/>
          <p:cNvSpPr/>
          <p:nvPr/>
        </p:nvSpPr>
        <p:spPr>
          <a:xfrm>
            <a:off x="1028700" y="6172200"/>
            <a:ext cx="2035234" cy="4114800"/>
          </a:xfrm>
          <a:custGeom>
            <a:avLst/>
            <a:gdLst/>
            <a:ahLst/>
            <a:cxnLst/>
            <a:rect l="l" t="t" r="r" b="b"/>
            <a:pathLst>
              <a:path w="2035234" h="4114800">
                <a:moveTo>
                  <a:pt x="0" y="0"/>
                </a:moveTo>
                <a:lnTo>
                  <a:pt x="2035234" y="0"/>
                </a:lnTo>
                <a:lnTo>
                  <a:pt x="2035234"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a:p>
        </p:txBody>
      </p:sp>
      <p:sp>
        <p:nvSpPr>
          <p:cNvPr id="20" name="TextBox 20"/>
          <p:cNvSpPr txBox="1"/>
          <p:nvPr/>
        </p:nvSpPr>
        <p:spPr>
          <a:xfrm>
            <a:off x="-288421" y="5162"/>
            <a:ext cx="18288000" cy="1028700"/>
          </a:xfrm>
          <a:prstGeom prst="rect">
            <a:avLst/>
          </a:prstGeom>
        </p:spPr>
        <p:txBody>
          <a:bodyPr lIns="0" tIns="0" rIns="0" bIns="0" rtlCol="0" anchor="t">
            <a:spAutoFit/>
          </a:bodyPr>
          <a:lstStyle/>
          <a:p>
            <a:pPr algn="ctr">
              <a:lnSpc>
                <a:spcPts val="8400"/>
              </a:lnSpc>
            </a:pPr>
            <a:r>
              <a:rPr lang="en-US" sz="6000">
                <a:solidFill>
                  <a:srgbClr val="000000"/>
                </a:solidFill>
                <a:latin typeface="Playwrite US Modern"/>
                <a:ea typeface="Playwrite US Modern"/>
                <a:cs typeface="Playwrite US Modern"/>
                <a:sym typeface="Playwrite US Modern"/>
              </a:rPr>
              <a:t>Describing a Character</a:t>
            </a:r>
          </a:p>
        </p:txBody>
      </p:sp>
      <p:sp>
        <p:nvSpPr>
          <p:cNvPr id="21" name="TextBox 21"/>
          <p:cNvSpPr txBox="1"/>
          <p:nvPr/>
        </p:nvSpPr>
        <p:spPr>
          <a:xfrm>
            <a:off x="666266" y="1585149"/>
            <a:ext cx="16378627" cy="1090295"/>
          </a:xfrm>
          <a:prstGeom prst="rect">
            <a:avLst/>
          </a:prstGeom>
        </p:spPr>
        <p:txBody>
          <a:bodyPr lIns="0" tIns="0" rIns="0" bIns="0" rtlCol="0" anchor="t">
            <a:spAutoFit/>
          </a:bodyPr>
          <a:lstStyle/>
          <a:p>
            <a:pPr algn="l">
              <a:lnSpc>
                <a:spcPts val="4480"/>
              </a:lnSpc>
              <a:spcBef>
                <a:spcPct val="0"/>
              </a:spcBef>
            </a:pPr>
            <a:r>
              <a:rPr lang="en-US" sz="3200">
                <a:solidFill>
                  <a:srgbClr val="000000"/>
                </a:solidFill>
                <a:latin typeface="Playwrite US Modern"/>
                <a:ea typeface="Playwrite US Modern"/>
                <a:cs typeface="Playwrite US Modern"/>
                <a:sym typeface="Playwrite US Modern"/>
              </a:rPr>
              <a:t>A good character description helps the reader imagine what the character looks like and how they act.</a:t>
            </a:r>
          </a:p>
        </p:txBody>
      </p:sp>
      <p:sp>
        <p:nvSpPr>
          <p:cNvPr id="22" name="TextBox 22"/>
          <p:cNvSpPr txBox="1"/>
          <p:nvPr/>
        </p:nvSpPr>
        <p:spPr>
          <a:xfrm>
            <a:off x="851426" y="8970328"/>
            <a:ext cx="17148154" cy="528320"/>
          </a:xfrm>
          <a:prstGeom prst="rect">
            <a:avLst/>
          </a:prstGeom>
        </p:spPr>
        <p:txBody>
          <a:bodyPr lIns="0" tIns="0" rIns="0" bIns="0" rtlCol="0" anchor="t">
            <a:spAutoFit/>
          </a:bodyPr>
          <a:lstStyle/>
          <a:p>
            <a:pPr marL="0" lvl="0" indent="0" algn="ctr">
              <a:lnSpc>
                <a:spcPts val="4480"/>
              </a:lnSpc>
              <a:spcBef>
                <a:spcPct val="0"/>
              </a:spcBef>
            </a:pPr>
            <a:r>
              <a:rPr lang="en-US" sz="3200" dirty="0">
                <a:solidFill>
                  <a:srgbClr val="000000"/>
                </a:solidFill>
                <a:latin typeface="Playwrite US Modern"/>
                <a:ea typeface="Playwrite US Modern"/>
                <a:cs typeface="Playwrite US Modern"/>
                <a:sym typeface="Playwrite US Modern"/>
              </a:rPr>
              <a:t>Using powerful words makes our description even better.</a:t>
            </a:r>
          </a:p>
        </p:txBody>
      </p:sp>
      <p:sp>
        <p:nvSpPr>
          <p:cNvPr id="23" name="TextBox 23"/>
          <p:cNvSpPr txBox="1"/>
          <p:nvPr/>
        </p:nvSpPr>
        <p:spPr>
          <a:xfrm>
            <a:off x="6455727" y="4875324"/>
            <a:ext cx="5506348" cy="553741"/>
          </a:xfrm>
          <a:prstGeom prst="rect">
            <a:avLst/>
          </a:prstGeom>
        </p:spPr>
        <p:txBody>
          <a:bodyPr wrap="square" lIns="0" tIns="0" rIns="0" bIns="0" rtlCol="0" anchor="t">
            <a:spAutoFit/>
          </a:bodyPr>
          <a:lstStyle/>
          <a:p>
            <a:pPr marL="0" lvl="0" indent="0" algn="ctr">
              <a:lnSpc>
                <a:spcPts val="4480"/>
              </a:lnSpc>
              <a:spcBef>
                <a:spcPct val="0"/>
              </a:spcBef>
            </a:pPr>
            <a:r>
              <a:rPr lang="en-US" sz="3200" dirty="0">
                <a:solidFill>
                  <a:srgbClr val="000000"/>
                </a:solidFill>
                <a:latin typeface="Playwrite US Modern"/>
                <a:ea typeface="Playwrite US Modern"/>
                <a:cs typeface="Playwrite US Modern"/>
                <a:sym typeface="Playwrite US Modern"/>
              </a:rPr>
              <a:t>how they move.</a:t>
            </a:r>
          </a:p>
        </p:txBody>
      </p:sp>
      <p:sp>
        <p:nvSpPr>
          <p:cNvPr id="24" name="TextBox 24"/>
          <p:cNvSpPr txBox="1"/>
          <p:nvPr/>
        </p:nvSpPr>
        <p:spPr>
          <a:xfrm>
            <a:off x="12160852" y="4855528"/>
            <a:ext cx="5506348" cy="553741"/>
          </a:xfrm>
          <a:prstGeom prst="rect">
            <a:avLst/>
          </a:prstGeom>
        </p:spPr>
        <p:txBody>
          <a:bodyPr wrap="square" lIns="0" tIns="0" rIns="0" bIns="0" rtlCol="0" anchor="t">
            <a:spAutoFit/>
          </a:bodyPr>
          <a:lstStyle/>
          <a:p>
            <a:pPr marL="0" lvl="0" indent="0" algn="ctr">
              <a:lnSpc>
                <a:spcPts val="4480"/>
              </a:lnSpc>
              <a:spcBef>
                <a:spcPct val="0"/>
              </a:spcBef>
            </a:pPr>
            <a:r>
              <a:rPr lang="en-US" sz="3200" dirty="0">
                <a:solidFill>
                  <a:srgbClr val="000000"/>
                </a:solidFill>
                <a:latin typeface="Playwrite US Modern"/>
                <a:ea typeface="Playwrite US Modern"/>
                <a:cs typeface="Playwrite US Modern"/>
                <a:sym typeface="Playwrite US Modern"/>
              </a:rPr>
              <a:t>how they talk.</a:t>
            </a:r>
          </a:p>
        </p:txBody>
      </p:sp>
      <p:sp>
        <p:nvSpPr>
          <p:cNvPr id="25" name="TextBox 25"/>
          <p:cNvSpPr txBox="1"/>
          <p:nvPr/>
        </p:nvSpPr>
        <p:spPr>
          <a:xfrm>
            <a:off x="3503774" y="6702372"/>
            <a:ext cx="5506349" cy="553741"/>
          </a:xfrm>
          <a:prstGeom prst="rect">
            <a:avLst/>
          </a:prstGeom>
        </p:spPr>
        <p:txBody>
          <a:bodyPr wrap="square" lIns="0" tIns="0" rIns="0" bIns="0" rtlCol="0" anchor="t">
            <a:spAutoFit/>
          </a:bodyPr>
          <a:lstStyle/>
          <a:p>
            <a:pPr marL="0" lvl="0" indent="0" algn="ctr">
              <a:lnSpc>
                <a:spcPts val="4480"/>
              </a:lnSpc>
              <a:spcBef>
                <a:spcPct val="0"/>
              </a:spcBef>
            </a:pPr>
            <a:r>
              <a:rPr lang="en-US" sz="3200" dirty="0">
                <a:solidFill>
                  <a:srgbClr val="000000"/>
                </a:solidFill>
                <a:latin typeface="Playwrite US Modern"/>
                <a:ea typeface="Playwrite US Modern"/>
                <a:cs typeface="Playwrite US Modern"/>
                <a:sym typeface="Playwrite US Modern"/>
              </a:rPr>
              <a:t>how they feel.</a:t>
            </a:r>
          </a:p>
        </p:txBody>
      </p:sp>
      <p:sp>
        <p:nvSpPr>
          <p:cNvPr id="26" name="TextBox 26"/>
          <p:cNvSpPr txBox="1"/>
          <p:nvPr/>
        </p:nvSpPr>
        <p:spPr>
          <a:xfrm>
            <a:off x="9144000" y="6702372"/>
            <a:ext cx="5506348" cy="553741"/>
          </a:xfrm>
          <a:prstGeom prst="rect">
            <a:avLst/>
          </a:prstGeom>
        </p:spPr>
        <p:txBody>
          <a:bodyPr wrap="square" lIns="0" tIns="0" rIns="0" bIns="0" rtlCol="0" anchor="t">
            <a:spAutoFit/>
          </a:bodyPr>
          <a:lstStyle/>
          <a:p>
            <a:pPr marL="0" lvl="0" indent="0" algn="ctr">
              <a:lnSpc>
                <a:spcPts val="4480"/>
              </a:lnSpc>
              <a:spcBef>
                <a:spcPct val="0"/>
              </a:spcBef>
            </a:pPr>
            <a:r>
              <a:rPr lang="en-US" sz="3200" dirty="0">
                <a:solidFill>
                  <a:srgbClr val="000000"/>
                </a:solidFill>
                <a:latin typeface="Playwrite US Modern"/>
                <a:ea typeface="Playwrite US Modern"/>
                <a:cs typeface="Playwrite US Modern"/>
                <a:sym typeface="Playwrite US Modern"/>
              </a:rPr>
              <a:t>what they think.</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666266" y="3572307"/>
            <a:ext cx="17155268" cy="1867981"/>
            <a:chOff x="0" y="0"/>
            <a:chExt cx="4518260" cy="491978"/>
          </a:xfrm>
        </p:grpSpPr>
        <p:sp>
          <p:nvSpPr>
            <p:cNvPr id="3" name="Freeform 3"/>
            <p:cNvSpPr/>
            <p:nvPr/>
          </p:nvSpPr>
          <p:spPr>
            <a:xfrm>
              <a:off x="0" y="0"/>
              <a:ext cx="4518260" cy="491978"/>
            </a:xfrm>
            <a:custGeom>
              <a:avLst/>
              <a:gdLst/>
              <a:ahLst/>
              <a:cxnLst/>
              <a:rect l="l" t="t" r="r" b="b"/>
              <a:pathLst>
                <a:path w="4518260" h="491978">
                  <a:moveTo>
                    <a:pt x="23016" y="0"/>
                  </a:moveTo>
                  <a:lnTo>
                    <a:pt x="4495244" y="0"/>
                  </a:lnTo>
                  <a:cubicBezTo>
                    <a:pt x="4507955" y="0"/>
                    <a:pt x="4518260" y="10304"/>
                    <a:pt x="4518260" y="23016"/>
                  </a:cubicBezTo>
                  <a:lnTo>
                    <a:pt x="4518260" y="468963"/>
                  </a:lnTo>
                  <a:cubicBezTo>
                    <a:pt x="4518260" y="481674"/>
                    <a:pt x="4507955" y="491978"/>
                    <a:pt x="4495244" y="491978"/>
                  </a:cubicBezTo>
                  <a:lnTo>
                    <a:pt x="23016" y="491978"/>
                  </a:lnTo>
                  <a:cubicBezTo>
                    <a:pt x="10304" y="491978"/>
                    <a:pt x="0" y="481674"/>
                    <a:pt x="0" y="468963"/>
                  </a:cubicBezTo>
                  <a:lnTo>
                    <a:pt x="0" y="23016"/>
                  </a:lnTo>
                  <a:cubicBezTo>
                    <a:pt x="0" y="10304"/>
                    <a:pt x="10304" y="0"/>
                    <a:pt x="23016" y="0"/>
                  </a:cubicBezTo>
                  <a:close/>
                </a:path>
              </a:pathLst>
            </a:custGeom>
            <a:solidFill>
              <a:srgbClr val="000000">
                <a:alpha val="0"/>
              </a:srgbClr>
            </a:solidFill>
            <a:ln w="19050" cap="rnd">
              <a:solidFill>
                <a:srgbClr val="000000"/>
              </a:solidFill>
              <a:prstDash val="solid"/>
              <a:round/>
            </a:ln>
          </p:spPr>
          <p:txBody>
            <a:bodyPr/>
            <a:lstStyle/>
            <a:p>
              <a:endParaRPr lang="en-GB"/>
            </a:p>
          </p:txBody>
        </p:sp>
        <p:sp>
          <p:nvSpPr>
            <p:cNvPr id="4" name="TextBox 4"/>
            <p:cNvSpPr txBox="1"/>
            <p:nvPr/>
          </p:nvSpPr>
          <p:spPr>
            <a:xfrm>
              <a:off x="0" y="-38100"/>
              <a:ext cx="4518260" cy="530078"/>
            </a:xfrm>
            <a:prstGeom prst="rect">
              <a:avLst/>
            </a:prstGeom>
          </p:spPr>
          <p:txBody>
            <a:bodyPr lIns="50800" tIns="50800" rIns="50800" bIns="50800" rtlCol="0" anchor="ctr"/>
            <a:lstStyle/>
            <a:p>
              <a:pPr algn="ctr">
                <a:lnSpc>
                  <a:spcPts val="2659"/>
                </a:lnSpc>
              </a:pPr>
              <a:endParaRPr/>
            </a:p>
          </p:txBody>
        </p:sp>
      </p:grpSp>
      <p:grpSp>
        <p:nvGrpSpPr>
          <p:cNvPr id="5" name="Group 5"/>
          <p:cNvGrpSpPr/>
          <p:nvPr/>
        </p:nvGrpSpPr>
        <p:grpSpPr>
          <a:xfrm>
            <a:off x="666266" y="6840979"/>
            <a:ext cx="17155268" cy="1867981"/>
            <a:chOff x="0" y="0"/>
            <a:chExt cx="4518260" cy="491978"/>
          </a:xfrm>
        </p:grpSpPr>
        <p:sp>
          <p:nvSpPr>
            <p:cNvPr id="6" name="Freeform 6"/>
            <p:cNvSpPr/>
            <p:nvPr/>
          </p:nvSpPr>
          <p:spPr>
            <a:xfrm>
              <a:off x="0" y="0"/>
              <a:ext cx="4518260" cy="491978"/>
            </a:xfrm>
            <a:custGeom>
              <a:avLst/>
              <a:gdLst/>
              <a:ahLst/>
              <a:cxnLst/>
              <a:rect l="l" t="t" r="r" b="b"/>
              <a:pathLst>
                <a:path w="4518260" h="491978">
                  <a:moveTo>
                    <a:pt x="23016" y="0"/>
                  </a:moveTo>
                  <a:lnTo>
                    <a:pt x="4495244" y="0"/>
                  </a:lnTo>
                  <a:cubicBezTo>
                    <a:pt x="4507955" y="0"/>
                    <a:pt x="4518260" y="10304"/>
                    <a:pt x="4518260" y="23016"/>
                  </a:cubicBezTo>
                  <a:lnTo>
                    <a:pt x="4518260" y="468963"/>
                  </a:lnTo>
                  <a:cubicBezTo>
                    <a:pt x="4518260" y="481674"/>
                    <a:pt x="4507955" y="491978"/>
                    <a:pt x="4495244" y="491978"/>
                  </a:cubicBezTo>
                  <a:lnTo>
                    <a:pt x="23016" y="491978"/>
                  </a:lnTo>
                  <a:cubicBezTo>
                    <a:pt x="10304" y="491978"/>
                    <a:pt x="0" y="481674"/>
                    <a:pt x="0" y="468963"/>
                  </a:cubicBezTo>
                  <a:lnTo>
                    <a:pt x="0" y="23016"/>
                  </a:lnTo>
                  <a:cubicBezTo>
                    <a:pt x="0" y="10304"/>
                    <a:pt x="10304" y="0"/>
                    <a:pt x="23016" y="0"/>
                  </a:cubicBezTo>
                  <a:close/>
                </a:path>
              </a:pathLst>
            </a:custGeom>
            <a:solidFill>
              <a:srgbClr val="000000">
                <a:alpha val="0"/>
              </a:srgbClr>
            </a:solidFill>
            <a:ln w="19050" cap="rnd">
              <a:solidFill>
                <a:srgbClr val="000000"/>
              </a:solidFill>
              <a:prstDash val="solid"/>
              <a:round/>
            </a:ln>
          </p:spPr>
          <p:txBody>
            <a:bodyPr/>
            <a:lstStyle/>
            <a:p>
              <a:endParaRPr lang="en-GB"/>
            </a:p>
          </p:txBody>
        </p:sp>
        <p:sp>
          <p:nvSpPr>
            <p:cNvPr id="7" name="TextBox 7"/>
            <p:cNvSpPr txBox="1"/>
            <p:nvPr/>
          </p:nvSpPr>
          <p:spPr>
            <a:xfrm>
              <a:off x="0" y="-38100"/>
              <a:ext cx="4518260" cy="530078"/>
            </a:xfrm>
            <a:prstGeom prst="rect">
              <a:avLst/>
            </a:prstGeom>
          </p:spPr>
          <p:txBody>
            <a:bodyPr lIns="50800" tIns="50800" rIns="50800" bIns="50800" rtlCol="0" anchor="ctr"/>
            <a:lstStyle/>
            <a:p>
              <a:pPr algn="ctr">
                <a:lnSpc>
                  <a:spcPts val="2659"/>
                </a:lnSpc>
              </a:pPr>
              <a:endParaRPr/>
            </a:p>
          </p:txBody>
        </p:sp>
      </p:grpSp>
      <p:sp>
        <p:nvSpPr>
          <p:cNvPr id="8" name="Freeform 8"/>
          <p:cNvSpPr/>
          <p:nvPr/>
        </p:nvSpPr>
        <p:spPr>
          <a:xfrm>
            <a:off x="15510177" y="3652901"/>
            <a:ext cx="2311356" cy="3188078"/>
          </a:xfrm>
          <a:custGeom>
            <a:avLst/>
            <a:gdLst/>
            <a:ahLst/>
            <a:cxnLst/>
            <a:rect l="l" t="t" r="r" b="b"/>
            <a:pathLst>
              <a:path w="2311356" h="3188078">
                <a:moveTo>
                  <a:pt x="0" y="0"/>
                </a:moveTo>
                <a:lnTo>
                  <a:pt x="2311356" y="0"/>
                </a:lnTo>
                <a:lnTo>
                  <a:pt x="2311356" y="3188078"/>
                </a:lnTo>
                <a:lnTo>
                  <a:pt x="0" y="3188078"/>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a:p>
        </p:txBody>
      </p:sp>
      <p:sp>
        <p:nvSpPr>
          <p:cNvPr id="9" name="TextBox 9"/>
          <p:cNvSpPr txBox="1"/>
          <p:nvPr/>
        </p:nvSpPr>
        <p:spPr>
          <a:xfrm>
            <a:off x="-288421" y="5162"/>
            <a:ext cx="18288000" cy="1028700"/>
          </a:xfrm>
          <a:prstGeom prst="rect">
            <a:avLst/>
          </a:prstGeom>
        </p:spPr>
        <p:txBody>
          <a:bodyPr lIns="0" tIns="0" rIns="0" bIns="0" rtlCol="0" anchor="t">
            <a:spAutoFit/>
          </a:bodyPr>
          <a:lstStyle/>
          <a:p>
            <a:pPr algn="ctr">
              <a:lnSpc>
                <a:spcPts val="8400"/>
              </a:lnSpc>
            </a:pPr>
            <a:r>
              <a:rPr lang="en-US" sz="6000">
                <a:solidFill>
                  <a:srgbClr val="000000"/>
                </a:solidFill>
                <a:latin typeface="Playwrite US Modern"/>
                <a:ea typeface="Playwrite US Modern"/>
                <a:cs typeface="Playwrite US Modern"/>
                <a:sym typeface="Playwrite US Modern"/>
              </a:rPr>
              <a:t>Describing a Character</a:t>
            </a:r>
          </a:p>
        </p:txBody>
      </p:sp>
      <p:sp>
        <p:nvSpPr>
          <p:cNvPr id="10" name="TextBox 10"/>
          <p:cNvSpPr txBox="1"/>
          <p:nvPr/>
        </p:nvSpPr>
        <p:spPr>
          <a:xfrm>
            <a:off x="666266" y="1585149"/>
            <a:ext cx="17155267" cy="1130822"/>
          </a:xfrm>
          <a:prstGeom prst="rect">
            <a:avLst/>
          </a:prstGeom>
        </p:spPr>
        <p:txBody>
          <a:bodyPr wrap="square" lIns="0" tIns="0" rIns="0" bIns="0" rtlCol="0" anchor="t">
            <a:spAutoFit/>
          </a:bodyPr>
          <a:lstStyle/>
          <a:p>
            <a:pPr algn="ctr">
              <a:lnSpc>
                <a:spcPts val="4480"/>
              </a:lnSpc>
              <a:spcBef>
                <a:spcPct val="0"/>
              </a:spcBef>
            </a:pPr>
            <a:r>
              <a:rPr lang="en-GB" sz="3200" dirty="0">
                <a:latin typeface="Playwrite US Modern" pitchFamily="2" charset="0"/>
              </a:rPr>
              <a:t>Powerful words include strong adjectives, specific verbs and rich vocabulary that make our writing exciting.</a:t>
            </a:r>
            <a:endParaRPr lang="en-US" sz="3200" dirty="0">
              <a:solidFill>
                <a:srgbClr val="000000"/>
              </a:solidFill>
              <a:latin typeface="Playwrite US Modern" pitchFamily="2" charset="0"/>
              <a:ea typeface="Playwrite US Modern"/>
              <a:cs typeface="Playwrite US Modern"/>
              <a:sym typeface="Playwrite US Modern"/>
            </a:endParaRPr>
          </a:p>
        </p:txBody>
      </p:sp>
      <p:sp>
        <p:nvSpPr>
          <p:cNvPr id="11" name="TextBox 11"/>
          <p:cNvSpPr txBox="1"/>
          <p:nvPr/>
        </p:nvSpPr>
        <p:spPr>
          <a:xfrm>
            <a:off x="666266" y="4218325"/>
            <a:ext cx="17155268" cy="528320"/>
          </a:xfrm>
          <a:prstGeom prst="rect">
            <a:avLst/>
          </a:prstGeom>
        </p:spPr>
        <p:txBody>
          <a:bodyPr lIns="0" tIns="0" rIns="0" bIns="0" rtlCol="0" anchor="t">
            <a:spAutoFit/>
          </a:bodyPr>
          <a:lstStyle/>
          <a:p>
            <a:pPr marL="0" lvl="0" indent="0" algn="ctr">
              <a:lnSpc>
                <a:spcPts val="4480"/>
              </a:lnSpc>
              <a:spcBef>
                <a:spcPct val="0"/>
              </a:spcBef>
            </a:pPr>
            <a:r>
              <a:rPr lang="en-US" sz="3200">
                <a:solidFill>
                  <a:srgbClr val="000000"/>
                </a:solidFill>
                <a:latin typeface="Playwrite US Modern"/>
                <a:ea typeface="Playwrite US Modern"/>
                <a:cs typeface="Playwrite US Modern"/>
                <a:sym typeface="Playwrite US Modern"/>
              </a:rPr>
              <a:t>The dog was angry. </a:t>
            </a:r>
          </a:p>
        </p:txBody>
      </p:sp>
      <p:sp>
        <p:nvSpPr>
          <p:cNvPr id="12" name="TextBox 12"/>
          <p:cNvSpPr txBox="1"/>
          <p:nvPr/>
        </p:nvSpPr>
        <p:spPr>
          <a:xfrm>
            <a:off x="666266" y="7206009"/>
            <a:ext cx="16833748" cy="1130822"/>
          </a:xfrm>
          <a:prstGeom prst="rect">
            <a:avLst/>
          </a:prstGeom>
        </p:spPr>
        <p:txBody>
          <a:bodyPr lIns="0" tIns="0" rIns="0" bIns="0" rtlCol="0" anchor="t">
            <a:spAutoFit/>
          </a:bodyPr>
          <a:lstStyle/>
          <a:p>
            <a:pPr marL="0" lvl="0" indent="0" algn="ctr">
              <a:lnSpc>
                <a:spcPts val="4480"/>
              </a:lnSpc>
              <a:spcBef>
                <a:spcPct val="0"/>
              </a:spcBef>
            </a:pPr>
            <a:r>
              <a:rPr lang="en-GB" sz="3200" dirty="0">
                <a:latin typeface="Playwrite US Modern" pitchFamily="2" charset="0"/>
              </a:rPr>
              <a:t>The dog bared its teeth, sharp as daggers, and let out a deep, menacing growl. Its eyes darkened to a fiery shade of red.</a:t>
            </a:r>
            <a:endParaRPr lang="en-US" sz="3200" dirty="0">
              <a:solidFill>
                <a:srgbClr val="000000"/>
              </a:solidFill>
              <a:latin typeface="Playwrite US Modern" pitchFamily="2" charset="0"/>
              <a:ea typeface="Playwrite US Modern"/>
              <a:cs typeface="Playwrite US Modern"/>
              <a:sym typeface="Playwrite US Modern"/>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666266" y="3572307"/>
            <a:ext cx="17155268" cy="1867981"/>
            <a:chOff x="0" y="0"/>
            <a:chExt cx="4518260" cy="491978"/>
          </a:xfrm>
        </p:grpSpPr>
        <p:sp>
          <p:nvSpPr>
            <p:cNvPr id="3" name="Freeform 3"/>
            <p:cNvSpPr/>
            <p:nvPr/>
          </p:nvSpPr>
          <p:spPr>
            <a:xfrm>
              <a:off x="0" y="0"/>
              <a:ext cx="4518260" cy="491978"/>
            </a:xfrm>
            <a:custGeom>
              <a:avLst/>
              <a:gdLst/>
              <a:ahLst/>
              <a:cxnLst/>
              <a:rect l="l" t="t" r="r" b="b"/>
              <a:pathLst>
                <a:path w="4518260" h="491978">
                  <a:moveTo>
                    <a:pt x="23016" y="0"/>
                  </a:moveTo>
                  <a:lnTo>
                    <a:pt x="4495244" y="0"/>
                  </a:lnTo>
                  <a:cubicBezTo>
                    <a:pt x="4507955" y="0"/>
                    <a:pt x="4518260" y="10304"/>
                    <a:pt x="4518260" y="23016"/>
                  </a:cubicBezTo>
                  <a:lnTo>
                    <a:pt x="4518260" y="468963"/>
                  </a:lnTo>
                  <a:cubicBezTo>
                    <a:pt x="4518260" y="481674"/>
                    <a:pt x="4507955" y="491978"/>
                    <a:pt x="4495244" y="491978"/>
                  </a:cubicBezTo>
                  <a:lnTo>
                    <a:pt x="23016" y="491978"/>
                  </a:lnTo>
                  <a:cubicBezTo>
                    <a:pt x="10304" y="491978"/>
                    <a:pt x="0" y="481674"/>
                    <a:pt x="0" y="468963"/>
                  </a:cubicBezTo>
                  <a:lnTo>
                    <a:pt x="0" y="23016"/>
                  </a:lnTo>
                  <a:cubicBezTo>
                    <a:pt x="0" y="10304"/>
                    <a:pt x="10304" y="0"/>
                    <a:pt x="23016" y="0"/>
                  </a:cubicBezTo>
                  <a:close/>
                </a:path>
              </a:pathLst>
            </a:custGeom>
            <a:solidFill>
              <a:srgbClr val="000000">
                <a:alpha val="0"/>
              </a:srgbClr>
            </a:solidFill>
            <a:ln w="19050" cap="rnd">
              <a:solidFill>
                <a:srgbClr val="000000"/>
              </a:solidFill>
              <a:prstDash val="solid"/>
              <a:round/>
            </a:ln>
          </p:spPr>
          <p:txBody>
            <a:bodyPr/>
            <a:lstStyle/>
            <a:p>
              <a:endParaRPr lang="en-GB"/>
            </a:p>
          </p:txBody>
        </p:sp>
        <p:sp>
          <p:nvSpPr>
            <p:cNvPr id="4" name="TextBox 4"/>
            <p:cNvSpPr txBox="1"/>
            <p:nvPr/>
          </p:nvSpPr>
          <p:spPr>
            <a:xfrm>
              <a:off x="0" y="-38100"/>
              <a:ext cx="4518260" cy="530078"/>
            </a:xfrm>
            <a:prstGeom prst="rect">
              <a:avLst/>
            </a:prstGeom>
          </p:spPr>
          <p:txBody>
            <a:bodyPr lIns="50800" tIns="50800" rIns="50800" bIns="50800" rtlCol="0" anchor="ctr"/>
            <a:lstStyle/>
            <a:p>
              <a:pPr algn="ctr">
                <a:lnSpc>
                  <a:spcPts val="2659"/>
                </a:lnSpc>
              </a:pPr>
              <a:endParaRPr/>
            </a:p>
          </p:txBody>
        </p:sp>
      </p:grpSp>
      <p:grpSp>
        <p:nvGrpSpPr>
          <p:cNvPr id="5" name="Group 5"/>
          <p:cNvGrpSpPr/>
          <p:nvPr/>
        </p:nvGrpSpPr>
        <p:grpSpPr>
          <a:xfrm>
            <a:off x="666266" y="6840979"/>
            <a:ext cx="17155268" cy="1867981"/>
            <a:chOff x="0" y="0"/>
            <a:chExt cx="4518260" cy="491978"/>
          </a:xfrm>
        </p:grpSpPr>
        <p:sp>
          <p:nvSpPr>
            <p:cNvPr id="6" name="Freeform 6"/>
            <p:cNvSpPr/>
            <p:nvPr/>
          </p:nvSpPr>
          <p:spPr>
            <a:xfrm>
              <a:off x="0" y="0"/>
              <a:ext cx="4518260" cy="491978"/>
            </a:xfrm>
            <a:custGeom>
              <a:avLst/>
              <a:gdLst/>
              <a:ahLst/>
              <a:cxnLst/>
              <a:rect l="l" t="t" r="r" b="b"/>
              <a:pathLst>
                <a:path w="4518260" h="491978">
                  <a:moveTo>
                    <a:pt x="23016" y="0"/>
                  </a:moveTo>
                  <a:lnTo>
                    <a:pt x="4495244" y="0"/>
                  </a:lnTo>
                  <a:cubicBezTo>
                    <a:pt x="4507955" y="0"/>
                    <a:pt x="4518260" y="10304"/>
                    <a:pt x="4518260" y="23016"/>
                  </a:cubicBezTo>
                  <a:lnTo>
                    <a:pt x="4518260" y="468963"/>
                  </a:lnTo>
                  <a:cubicBezTo>
                    <a:pt x="4518260" y="481674"/>
                    <a:pt x="4507955" y="491978"/>
                    <a:pt x="4495244" y="491978"/>
                  </a:cubicBezTo>
                  <a:lnTo>
                    <a:pt x="23016" y="491978"/>
                  </a:lnTo>
                  <a:cubicBezTo>
                    <a:pt x="10304" y="491978"/>
                    <a:pt x="0" y="481674"/>
                    <a:pt x="0" y="468963"/>
                  </a:cubicBezTo>
                  <a:lnTo>
                    <a:pt x="0" y="23016"/>
                  </a:lnTo>
                  <a:cubicBezTo>
                    <a:pt x="0" y="10304"/>
                    <a:pt x="10304" y="0"/>
                    <a:pt x="23016" y="0"/>
                  </a:cubicBezTo>
                  <a:close/>
                </a:path>
              </a:pathLst>
            </a:custGeom>
            <a:solidFill>
              <a:srgbClr val="000000">
                <a:alpha val="0"/>
              </a:srgbClr>
            </a:solidFill>
            <a:ln w="19050" cap="rnd">
              <a:solidFill>
                <a:srgbClr val="000000"/>
              </a:solidFill>
              <a:prstDash val="solid"/>
              <a:round/>
            </a:ln>
          </p:spPr>
          <p:txBody>
            <a:bodyPr/>
            <a:lstStyle/>
            <a:p>
              <a:endParaRPr lang="en-GB"/>
            </a:p>
          </p:txBody>
        </p:sp>
        <p:sp>
          <p:nvSpPr>
            <p:cNvPr id="7" name="TextBox 7"/>
            <p:cNvSpPr txBox="1"/>
            <p:nvPr/>
          </p:nvSpPr>
          <p:spPr>
            <a:xfrm>
              <a:off x="0" y="-38100"/>
              <a:ext cx="4518260" cy="530078"/>
            </a:xfrm>
            <a:prstGeom prst="rect">
              <a:avLst/>
            </a:prstGeom>
          </p:spPr>
          <p:txBody>
            <a:bodyPr lIns="50800" tIns="50800" rIns="50800" bIns="50800" rtlCol="0" anchor="ctr"/>
            <a:lstStyle/>
            <a:p>
              <a:pPr algn="ctr">
                <a:lnSpc>
                  <a:spcPts val="2659"/>
                </a:lnSpc>
              </a:pPr>
              <a:endParaRPr/>
            </a:p>
          </p:txBody>
        </p:sp>
      </p:grpSp>
      <p:sp>
        <p:nvSpPr>
          <p:cNvPr id="8" name="Freeform 8"/>
          <p:cNvSpPr/>
          <p:nvPr/>
        </p:nvSpPr>
        <p:spPr>
          <a:xfrm>
            <a:off x="12380767" y="5103404"/>
            <a:ext cx="5907233" cy="1380816"/>
          </a:xfrm>
          <a:custGeom>
            <a:avLst/>
            <a:gdLst/>
            <a:ahLst/>
            <a:cxnLst/>
            <a:rect l="l" t="t" r="r" b="b"/>
            <a:pathLst>
              <a:path w="5907233" h="1380816">
                <a:moveTo>
                  <a:pt x="0" y="0"/>
                </a:moveTo>
                <a:lnTo>
                  <a:pt x="5907233" y="0"/>
                </a:lnTo>
                <a:lnTo>
                  <a:pt x="5907233" y="1380816"/>
                </a:lnTo>
                <a:lnTo>
                  <a:pt x="0" y="138081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a:p>
        </p:txBody>
      </p:sp>
      <p:sp>
        <p:nvSpPr>
          <p:cNvPr id="9" name="TextBox 9"/>
          <p:cNvSpPr txBox="1"/>
          <p:nvPr/>
        </p:nvSpPr>
        <p:spPr>
          <a:xfrm>
            <a:off x="-288421" y="5162"/>
            <a:ext cx="18288000" cy="1028700"/>
          </a:xfrm>
          <a:prstGeom prst="rect">
            <a:avLst/>
          </a:prstGeom>
        </p:spPr>
        <p:txBody>
          <a:bodyPr lIns="0" tIns="0" rIns="0" bIns="0" rtlCol="0" anchor="t">
            <a:spAutoFit/>
          </a:bodyPr>
          <a:lstStyle/>
          <a:p>
            <a:pPr algn="ctr">
              <a:lnSpc>
                <a:spcPts val="8400"/>
              </a:lnSpc>
            </a:pPr>
            <a:r>
              <a:rPr lang="en-US" sz="6000">
                <a:solidFill>
                  <a:srgbClr val="000000"/>
                </a:solidFill>
                <a:latin typeface="Playwrite US Modern"/>
                <a:ea typeface="Playwrite US Modern"/>
                <a:cs typeface="Playwrite US Modern"/>
                <a:sym typeface="Playwrite US Modern"/>
              </a:rPr>
              <a:t>Describing a Character</a:t>
            </a:r>
          </a:p>
        </p:txBody>
      </p:sp>
      <p:sp>
        <p:nvSpPr>
          <p:cNvPr id="10" name="TextBox 10"/>
          <p:cNvSpPr txBox="1"/>
          <p:nvPr/>
        </p:nvSpPr>
        <p:spPr>
          <a:xfrm>
            <a:off x="666266" y="1585149"/>
            <a:ext cx="17155268" cy="1090295"/>
          </a:xfrm>
          <a:prstGeom prst="rect">
            <a:avLst/>
          </a:prstGeom>
        </p:spPr>
        <p:txBody>
          <a:bodyPr lIns="0" tIns="0" rIns="0" bIns="0" rtlCol="0" anchor="t">
            <a:spAutoFit/>
          </a:bodyPr>
          <a:lstStyle/>
          <a:p>
            <a:pPr algn="ctr">
              <a:lnSpc>
                <a:spcPts val="4480"/>
              </a:lnSpc>
              <a:spcBef>
                <a:spcPct val="0"/>
              </a:spcBef>
            </a:pPr>
            <a:r>
              <a:rPr lang="en-US" sz="3200">
                <a:solidFill>
                  <a:srgbClr val="000000"/>
                </a:solidFill>
                <a:latin typeface="Playwrite US Modern"/>
                <a:ea typeface="Playwrite US Modern"/>
                <a:cs typeface="Playwrite US Modern"/>
                <a:sym typeface="Playwrite US Modern"/>
              </a:rPr>
              <a:t>A simile compares two things using the words ‘like’ or ‘as’ to create a clear image in the reader’s mind.</a:t>
            </a:r>
          </a:p>
        </p:txBody>
      </p:sp>
      <p:sp>
        <p:nvSpPr>
          <p:cNvPr id="11" name="TextBox 11"/>
          <p:cNvSpPr txBox="1"/>
          <p:nvPr/>
        </p:nvSpPr>
        <p:spPr>
          <a:xfrm>
            <a:off x="666266" y="4218325"/>
            <a:ext cx="17155268" cy="528320"/>
          </a:xfrm>
          <a:prstGeom prst="rect">
            <a:avLst/>
          </a:prstGeom>
        </p:spPr>
        <p:txBody>
          <a:bodyPr lIns="0" tIns="0" rIns="0" bIns="0" rtlCol="0" anchor="t">
            <a:spAutoFit/>
          </a:bodyPr>
          <a:lstStyle/>
          <a:p>
            <a:pPr marL="0" lvl="0" indent="0" algn="ctr">
              <a:lnSpc>
                <a:spcPts val="4480"/>
              </a:lnSpc>
              <a:spcBef>
                <a:spcPct val="0"/>
              </a:spcBef>
            </a:pPr>
            <a:r>
              <a:rPr lang="en-US" sz="3200">
                <a:solidFill>
                  <a:srgbClr val="000000"/>
                </a:solidFill>
                <a:latin typeface="Playwrite US Modern"/>
                <a:ea typeface="Playwrite US Modern"/>
                <a:cs typeface="Playwrite US Modern"/>
                <a:sym typeface="Playwrite US Modern"/>
              </a:rPr>
              <a:t>Her eyes were blue. </a:t>
            </a:r>
          </a:p>
        </p:txBody>
      </p:sp>
      <p:sp>
        <p:nvSpPr>
          <p:cNvPr id="12" name="TextBox 12"/>
          <p:cNvSpPr txBox="1"/>
          <p:nvPr/>
        </p:nvSpPr>
        <p:spPr>
          <a:xfrm>
            <a:off x="666266" y="7486996"/>
            <a:ext cx="16833748" cy="528320"/>
          </a:xfrm>
          <a:prstGeom prst="rect">
            <a:avLst/>
          </a:prstGeom>
        </p:spPr>
        <p:txBody>
          <a:bodyPr lIns="0" tIns="0" rIns="0" bIns="0" rtlCol="0" anchor="t">
            <a:spAutoFit/>
          </a:bodyPr>
          <a:lstStyle/>
          <a:p>
            <a:pPr marL="0" lvl="0" indent="0" algn="ctr">
              <a:lnSpc>
                <a:spcPts val="4480"/>
              </a:lnSpc>
              <a:spcBef>
                <a:spcPct val="0"/>
              </a:spcBef>
            </a:pPr>
            <a:r>
              <a:rPr lang="en-US" sz="3200">
                <a:solidFill>
                  <a:srgbClr val="000000"/>
                </a:solidFill>
                <a:latin typeface="Playwrite US Modern"/>
                <a:ea typeface="Playwrite US Modern"/>
                <a:cs typeface="Playwrite US Modern"/>
                <a:sym typeface="Playwrite US Modern"/>
              </a:rPr>
              <a:t>Her eyes shone a crystal shade of blue like the ocean on a clear summer day.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666266" y="3572307"/>
            <a:ext cx="17155268" cy="1867981"/>
            <a:chOff x="0" y="0"/>
            <a:chExt cx="4518260" cy="491978"/>
          </a:xfrm>
        </p:grpSpPr>
        <p:sp>
          <p:nvSpPr>
            <p:cNvPr id="3" name="Freeform 3"/>
            <p:cNvSpPr/>
            <p:nvPr/>
          </p:nvSpPr>
          <p:spPr>
            <a:xfrm>
              <a:off x="0" y="0"/>
              <a:ext cx="4518260" cy="491978"/>
            </a:xfrm>
            <a:custGeom>
              <a:avLst/>
              <a:gdLst/>
              <a:ahLst/>
              <a:cxnLst/>
              <a:rect l="l" t="t" r="r" b="b"/>
              <a:pathLst>
                <a:path w="4518260" h="491978">
                  <a:moveTo>
                    <a:pt x="23016" y="0"/>
                  </a:moveTo>
                  <a:lnTo>
                    <a:pt x="4495244" y="0"/>
                  </a:lnTo>
                  <a:cubicBezTo>
                    <a:pt x="4507955" y="0"/>
                    <a:pt x="4518260" y="10304"/>
                    <a:pt x="4518260" y="23016"/>
                  </a:cubicBezTo>
                  <a:lnTo>
                    <a:pt x="4518260" y="468963"/>
                  </a:lnTo>
                  <a:cubicBezTo>
                    <a:pt x="4518260" y="481674"/>
                    <a:pt x="4507955" y="491978"/>
                    <a:pt x="4495244" y="491978"/>
                  </a:cubicBezTo>
                  <a:lnTo>
                    <a:pt x="23016" y="491978"/>
                  </a:lnTo>
                  <a:cubicBezTo>
                    <a:pt x="10304" y="491978"/>
                    <a:pt x="0" y="481674"/>
                    <a:pt x="0" y="468963"/>
                  </a:cubicBezTo>
                  <a:lnTo>
                    <a:pt x="0" y="23016"/>
                  </a:lnTo>
                  <a:cubicBezTo>
                    <a:pt x="0" y="10304"/>
                    <a:pt x="10304" y="0"/>
                    <a:pt x="23016" y="0"/>
                  </a:cubicBezTo>
                  <a:close/>
                </a:path>
              </a:pathLst>
            </a:custGeom>
            <a:solidFill>
              <a:srgbClr val="000000">
                <a:alpha val="0"/>
              </a:srgbClr>
            </a:solidFill>
            <a:ln w="19050" cap="rnd">
              <a:solidFill>
                <a:srgbClr val="000000"/>
              </a:solidFill>
              <a:prstDash val="solid"/>
              <a:round/>
            </a:ln>
          </p:spPr>
          <p:txBody>
            <a:bodyPr/>
            <a:lstStyle/>
            <a:p>
              <a:endParaRPr lang="en-GB"/>
            </a:p>
          </p:txBody>
        </p:sp>
        <p:sp>
          <p:nvSpPr>
            <p:cNvPr id="4" name="TextBox 4"/>
            <p:cNvSpPr txBox="1"/>
            <p:nvPr/>
          </p:nvSpPr>
          <p:spPr>
            <a:xfrm>
              <a:off x="0" y="-38100"/>
              <a:ext cx="4518260" cy="530078"/>
            </a:xfrm>
            <a:prstGeom prst="rect">
              <a:avLst/>
            </a:prstGeom>
          </p:spPr>
          <p:txBody>
            <a:bodyPr lIns="50800" tIns="50800" rIns="50800" bIns="50800" rtlCol="0" anchor="ctr"/>
            <a:lstStyle/>
            <a:p>
              <a:pPr algn="ctr">
                <a:lnSpc>
                  <a:spcPts val="2659"/>
                </a:lnSpc>
              </a:pPr>
              <a:endParaRPr/>
            </a:p>
          </p:txBody>
        </p:sp>
      </p:grpSp>
      <p:grpSp>
        <p:nvGrpSpPr>
          <p:cNvPr id="5" name="Group 5"/>
          <p:cNvGrpSpPr/>
          <p:nvPr/>
        </p:nvGrpSpPr>
        <p:grpSpPr>
          <a:xfrm>
            <a:off x="666266" y="6840979"/>
            <a:ext cx="17155268" cy="1867981"/>
            <a:chOff x="0" y="0"/>
            <a:chExt cx="4518260" cy="491978"/>
          </a:xfrm>
        </p:grpSpPr>
        <p:sp>
          <p:nvSpPr>
            <p:cNvPr id="6" name="Freeform 6"/>
            <p:cNvSpPr/>
            <p:nvPr/>
          </p:nvSpPr>
          <p:spPr>
            <a:xfrm>
              <a:off x="0" y="0"/>
              <a:ext cx="4518260" cy="491978"/>
            </a:xfrm>
            <a:custGeom>
              <a:avLst/>
              <a:gdLst/>
              <a:ahLst/>
              <a:cxnLst/>
              <a:rect l="l" t="t" r="r" b="b"/>
              <a:pathLst>
                <a:path w="4518260" h="491978">
                  <a:moveTo>
                    <a:pt x="23016" y="0"/>
                  </a:moveTo>
                  <a:lnTo>
                    <a:pt x="4495244" y="0"/>
                  </a:lnTo>
                  <a:cubicBezTo>
                    <a:pt x="4507955" y="0"/>
                    <a:pt x="4518260" y="10304"/>
                    <a:pt x="4518260" y="23016"/>
                  </a:cubicBezTo>
                  <a:lnTo>
                    <a:pt x="4518260" y="468963"/>
                  </a:lnTo>
                  <a:cubicBezTo>
                    <a:pt x="4518260" y="481674"/>
                    <a:pt x="4507955" y="491978"/>
                    <a:pt x="4495244" y="491978"/>
                  </a:cubicBezTo>
                  <a:lnTo>
                    <a:pt x="23016" y="491978"/>
                  </a:lnTo>
                  <a:cubicBezTo>
                    <a:pt x="10304" y="491978"/>
                    <a:pt x="0" y="481674"/>
                    <a:pt x="0" y="468963"/>
                  </a:cubicBezTo>
                  <a:lnTo>
                    <a:pt x="0" y="23016"/>
                  </a:lnTo>
                  <a:cubicBezTo>
                    <a:pt x="0" y="10304"/>
                    <a:pt x="10304" y="0"/>
                    <a:pt x="23016" y="0"/>
                  </a:cubicBezTo>
                  <a:close/>
                </a:path>
              </a:pathLst>
            </a:custGeom>
            <a:solidFill>
              <a:srgbClr val="000000">
                <a:alpha val="0"/>
              </a:srgbClr>
            </a:solidFill>
            <a:ln w="19050" cap="rnd">
              <a:solidFill>
                <a:srgbClr val="000000"/>
              </a:solidFill>
              <a:prstDash val="solid"/>
              <a:round/>
            </a:ln>
          </p:spPr>
          <p:txBody>
            <a:bodyPr/>
            <a:lstStyle/>
            <a:p>
              <a:endParaRPr lang="en-GB"/>
            </a:p>
          </p:txBody>
        </p:sp>
        <p:sp>
          <p:nvSpPr>
            <p:cNvPr id="7" name="TextBox 7"/>
            <p:cNvSpPr txBox="1"/>
            <p:nvPr/>
          </p:nvSpPr>
          <p:spPr>
            <a:xfrm>
              <a:off x="0" y="-38100"/>
              <a:ext cx="4518260" cy="530078"/>
            </a:xfrm>
            <a:prstGeom prst="rect">
              <a:avLst/>
            </a:prstGeom>
          </p:spPr>
          <p:txBody>
            <a:bodyPr lIns="50800" tIns="50800" rIns="50800" bIns="50800" rtlCol="0" anchor="ctr"/>
            <a:lstStyle/>
            <a:p>
              <a:pPr algn="ctr">
                <a:lnSpc>
                  <a:spcPts val="2659"/>
                </a:lnSpc>
              </a:pPr>
              <a:endParaRPr/>
            </a:p>
          </p:txBody>
        </p:sp>
      </p:grpSp>
      <p:sp>
        <p:nvSpPr>
          <p:cNvPr id="8" name="Freeform 8"/>
          <p:cNvSpPr/>
          <p:nvPr/>
        </p:nvSpPr>
        <p:spPr>
          <a:xfrm>
            <a:off x="15950472" y="4506297"/>
            <a:ext cx="1871062" cy="2934999"/>
          </a:xfrm>
          <a:custGeom>
            <a:avLst/>
            <a:gdLst/>
            <a:ahLst/>
            <a:cxnLst/>
            <a:rect l="l" t="t" r="r" b="b"/>
            <a:pathLst>
              <a:path w="1871062" h="2934999">
                <a:moveTo>
                  <a:pt x="0" y="0"/>
                </a:moveTo>
                <a:lnTo>
                  <a:pt x="1871061" y="0"/>
                </a:lnTo>
                <a:lnTo>
                  <a:pt x="1871061" y="2934999"/>
                </a:lnTo>
                <a:lnTo>
                  <a:pt x="0" y="2934999"/>
                </a:lnTo>
                <a:lnTo>
                  <a:pt x="0" y="0"/>
                </a:lnTo>
                <a:close/>
              </a:path>
            </a:pathLst>
          </a:custGeom>
          <a:blipFill>
            <a:blip r:embed="rId2"/>
            <a:stretch>
              <a:fillRect/>
            </a:stretch>
          </a:blipFill>
        </p:spPr>
        <p:txBody>
          <a:bodyPr/>
          <a:lstStyle/>
          <a:p>
            <a:endParaRPr lang="en-GB"/>
          </a:p>
        </p:txBody>
      </p:sp>
      <p:sp>
        <p:nvSpPr>
          <p:cNvPr id="9" name="TextBox 9"/>
          <p:cNvSpPr txBox="1"/>
          <p:nvPr/>
        </p:nvSpPr>
        <p:spPr>
          <a:xfrm>
            <a:off x="-288421" y="5162"/>
            <a:ext cx="18288000" cy="1028700"/>
          </a:xfrm>
          <a:prstGeom prst="rect">
            <a:avLst/>
          </a:prstGeom>
        </p:spPr>
        <p:txBody>
          <a:bodyPr lIns="0" tIns="0" rIns="0" bIns="0" rtlCol="0" anchor="t">
            <a:spAutoFit/>
          </a:bodyPr>
          <a:lstStyle/>
          <a:p>
            <a:pPr algn="ctr">
              <a:lnSpc>
                <a:spcPts val="8400"/>
              </a:lnSpc>
            </a:pPr>
            <a:r>
              <a:rPr lang="en-US" sz="6000">
                <a:solidFill>
                  <a:srgbClr val="000000"/>
                </a:solidFill>
                <a:latin typeface="Playwrite US Modern"/>
                <a:ea typeface="Playwrite US Modern"/>
                <a:cs typeface="Playwrite US Modern"/>
                <a:sym typeface="Playwrite US Modern"/>
              </a:rPr>
              <a:t>Describing a Character</a:t>
            </a:r>
          </a:p>
        </p:txBody>
      </p:sp>
      <p:sp>
        <p:nvSpPr>
          <p:cNvPr id="10" name="TextBox 10"/>
          <p:cNvSpPr txBox="1"/>
          <p:nvPr/>
        </p:nvSpPr>
        <p:spPr>
          <a:xfrm>
            <a:off x="666266" y="1585149"/>
            <a:ext cx="17155268" cy="1130822"/>
          </a:xfrm>
          <a:prstGeom prst="rect">
            <a:avLst/>
          </a:prstGeom>
        </p:spPr>
        <p:txBody>
          <a:bodyPr lIns="0" tIns="0" rIns="0" bIns="0" rtlCol="0" anchor="t">
            <a:spAutoFit/>
          </a:bodyPr>
          <a:lstStyle/>
          <a:p>
            <a:pPr algn="ctr">
              <a:lnSpc>
                <a:spcPts val="4480"/>
              </a:lnSpc>
              <a:spcBef>
                <a:spcPct val="0"/>
              </a:spcBef>
            </a:pPr>
            <a:r>
              <a:rPr lang="en-US" sz="3200" dirty="0">
                <a:solidFill>
                  <a:srgbClr val="000000"/>
                </a:solidFill>
                <a:latin typeface="Playwrite US Modern"/>
                <a:ea typeface="Playwrite US Modern"/>
                <a:cs typeface="Playwrite US Modern"/>
                <a:sym typeface="Playwrite US Modern"/>
              </a:rPr>
              <a:t>Show, don’t tell is when we describe how a character feels through their actions and speech, instead of saying it directly.</a:t>
            </a:r>
          </a:p>
        </p:txBody>
      </p:sp>
      <p:sp>
        <p:nvSpPr>
          <p:cNvPr id="11" name="TextBox 11"/>
          <p:cNvSpPr txBox="1"/>
          <p:nvPr/>
        </p:nvSpPr>
        <p:spPr>
          <a:xfrm>
            <a:off x="666266" y="4218325"/>
            <a:ext cx="17155268" cy="528320"/>
          </a:xfrm>
          <a:prstGeom prst="rect">
            <a:avLst/>
          </a:prstGeom>
        </p:spPr>
        <p:txBody>
          <a:bodyPr lIns="0" tIns="0" rIns="0" bIns="0" rtlCol="0" anchor="t">
            <a:spAutoFit/>
          </a:bodyPr>
          <a:lstStyle/>
          <a:p>
            <a:pPr marL="0" lvl="0" indent="0" algn="ctr">
              <a:lnSpc>
                <a:spcPts val="4480"/>
              </a:lnSpc>
              <a:spcBef>
                <a:spcPct val="0"/>
              </a:spcBef>
            </a:pPr>
            <a:r>
              <a:rPr lang="en-US" sz="3200">
                <a:solidFill>
                  <a:srgbClr val="000000"/>
                </a:solidFill>
                <a:latin typeface="Playwrite US Modern"/>
                <a:ea typeface="Playwrite US Modern"/>
                <a:cs typeface="Playwrite US Modern"/>
                <a:sym typeface="Playwrite US Modern"/>
              </a:rPr>
              <a:t>The boy was scared.</a:t>
            </a:r>
          </a:p>
        </p:txBody>
      </p:sp>
      <p:sp>
        <p:nvSpPr>
          <p:cNvPr id="12" name="TextBox 12"/>
          <p:cNvSpPr txBox="1"/>
          <p:nvPr/>
        </p:nvSpPr>
        <p:spPr>
          <a:xfrm>
            <a:off x="666266" y="7486996"/>
            <a:ext cx="16833748" cy="528320"/>
          </a:xfrm>
          <a:prstGeom prst="rect">
            <a:avLst/>
          </a:prstGeom>
        </p:spPr>
        <p:txBody>
          <a:bodyPr lIns="0" tIns="0" rIns="0" bIns="0" rtlCol="0" anchor="t">
            <a:spAutoFit/>
          </a:bodyPr>
          <a:lstStyle/>
          <a:p>
            <a:pPr marL="0" lvl="0" indent="0" algn="ctr">
              <a:lnSpc>
                <a:spcPts val="4480"/>
              </a:lnSpc>
              <a:spcBef>
                <a:spcPct val="0"/>
              </a:spcBef>
            </a:pPr>
            <a:r>
              <a:rPr lang="en-US" sz="3200">
                <a:solidFill>
                  <a:srgbClr val="000000"/>
                </a:solidFill>
                <a:latin typeface="Playwrite US Modern"/>
                <a:ea typeface="Playwrite US Modern"/>
                <a:cs typeface="Playwrite US Modern"/>
                <a:sym typeface="Playwrite US Modern"/>
              </a:rPr>
              <a:t>The boy’s hands trembled as he clutched his blanket, gasping in panic.</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69923" y="2941003"/>
            <a:ext cx="10899042" cy="6139886"/>
          </a:xfrm>
          <a:prstGeom prst="rect">
            <a:avLst/>
          </a:prstGeom>
        </p:spPr>
        <p:txBody>
          <a:bodyPr lIns="0" tIns="0" rIns="0" bIns="0" rtlCol="0" anchor="t">
            <a:spAutoFit/>
          </a:bodyPr>
          <a:lstStyle/>
          <a:p>
            <a:pPr algn="l">
              <a:lnSpc>
                <a:spcPct val="150000"/>
              </a:lnSpc>
            </a:pPr>
            <a:endParaRPr dirty="0"/>
          </a:p>
          <a:p>
            <a:pPr marL="690881" lvl="1" indent="-345440" algn="l">
              <a:lnSpc>
                <a:spcPct val="150000"/>
              </a:lnSpc>
              <a:buFont typeface="Arial"/>
              <a:buChar char="•"/>
            </a:pPr>
            <a:r>
              <a:rPr lang="en-US" sz="3200" dirty="0">
                <a:solidFill>
                  <a:srgbClr val="000000"/>
                </a:solidFill>
                <a:latin typeface="Playwrite US Modern"/>
                <a:ea typeface="Playwrite US Modern"/>
                <a:cs typeface="Playwrite US Modern"/>
                <a:sym typeface="Playwrite US Modern"/>
              </a:rPr>
              <a:t>Hair (long, curly, spiky like a hedgehog)</a:t>
            </a:r>
          </a:p>
          <a:p>
            <a:pPr algn="l">
              <a:lnSpc>
                <a:spcPct val="150000"/>
              </a:lnSpc>
            </a:pPr>
            <a:endParaRPr lang="en-US" sz="3200" dirty="0">
              <a:solidFill>
                <a:srgbClr val="000000"/>
              </a:solidFill>
              <a:latin typeface="Playwrite US Modern"/>
              <a:ea typeface="Playwrite US Modern"/>
              <a:cs typeface="Playwrite US Modern"/>
              <a:sym typeface="Playwrite US Modern"/>
            </a:endParaRPr>
          </a:p>
          <a:p>
            <a:pPr marL="690881" lvl="1" indent="-345440" algn="l">
              <a:lnSpc>
                <a:spcPct val="150000"/>
              </a:lnSpc>
              <a:buFont typeface="Arial"/>
              <a:buChar char="•"/>
            </a:pPr>
            <a:r>
              <a:rPr lang="en-US" sz="3200" dirty="0">
                <a:solidFill>
                  <a:srgbClr val="000000"/>
                </a:solidFill>
                <a:latin typeface="Playwrite US Modern"/>
                <a:ea typeface="Playwrite US Modern"/>
                <a:cs typeface="Playwrite US Modern"/>
                <a:sym typeface="Playwrite US Modern"/>
              </a:rPr>
              <a:t>Eyes (big, bright, small like a twinkling star)</a:t>
            </a:r>
          </a:p>
          <a:p>
            <a:pPr algn="l">
              <a:lnSpc>
                <a:spcPct val="150000"/>
              </a:lnSpc>
            </a:pPr>
            <a:endParaRPr lang="en-US" sz="3200" dirty="0">
              <a:solidFill>
                <a:srgbClr val="000000"/>
              </a:solidFill>
              <a:latin typeface="Playwrite US Modern"/>
              <a:ea typeface="Playwrite US Modern"/>
              <a:cs typeface="Playwrite US Modern"/>
              <a:sym typeface="Playwrite US Modern"/>
            </a:endParaRPr>
          </a:p>
          <a:p>
            <a:pPr marL="690881" lvl="1" indent="-345440" algn="l">
              <a:lnSpc>
                <a:spcPct val="150000"/>
              </a:lnSpc>
              <a:buFont typeface="Arial"/>
              <a:buChar char="•"/>
            </a:pPr>
            <a:r>
              <a:rPr lang="en-US" sz="3200" dirty="0">
                <a:solidFill>
                  <a:srgbClr val="000000"/>
                </a:solidFill>
                <a:latin typeface="Playwrite US Modern"/>
                <a:ea typeface="Playwrite US Modern"/>
                <a:cs typeface="Playwrite US Modern"/>
                <a:sym typeface="Playwrite US Modern"/>
              </a:rPr>
              <a:t>Clothes (shiny, torn, colourful like a rainbow)</a:t>
            </a:r>
          </a:p>
          <a:p>
            <a:pPr algn="l">
              <a:lnSpc>
                <a:spcPct val="150000"/>
              </a:lnSpc>
            </a:pPr>
            <a:endParaRPr lang="en-US" sz="3200" dirty="0">
              <a:solidFill>
                <a:srgbClr val="000000"/>
              </a:solidFill>
              <a:latin typeface="Playwrite US Modern"/>
              <a:ea typeface="Playwrite US Modern"/>
              <a:cs typeface="Playwrite US Modern"/>
              <a:sym typeface="Playwrite US Modern"/>
            </a:endParaRPr>
          </a:p>
          <a:p>
            <a:pPr marL="690881" lvl="1" indent="-345440" algn="l">
              <a:lnSpc>
                <a:spcPct val="150000"/>
              </a:lnSpc>
              <a:buFont typeface="Arial"/>
              <a:buChar char="•"/>
            </a:pPr>
            <a:r>
              <a:rPr lang="en-US" sz="3200" dirty="0">
                <a:solidFill>
                  <a:srgbClr val="000000"/>
                </a:solidFill>
                <a:latin typeface="Playwrite US Modern"/>
                <a:ea typeface="Playwrite US Modern"/>
                <a:cs typeface="Playwrite US Modern"/>
                <a:sym typeface="Playwrite US Modern"/>
              </a:rPr>
              <a:t>Face (wrinkled like an old map, smooth like silk)</a:t>
            </a:r>
          </a:p>
          <a:p>
            <a:pPr marL="0" lvl="0" indent="0" algn="l">
              <a:lnSpc>
                <a:spcPts val="4480"/>
              </a:lnSpc>
              <a:spcBef>
                <a:spcPct val="0"/>
              </a:spcBef>
            </a:pPr>
            <a:endParaRPr lang="en-US" sz="3200" dirty="0">
              <a:solidFill>
                <a:srgbClr val="000000"/>
              </a:solidFill>
              <a:latin typeface="Playwrite US Modern"/>
              <a:ea typeface="Playwrite US Modern"/>
              <a:cs typeface="Playwrite US Modern"/>
              <a:sym typeface="Playwrite US Modern"/>
            </a:endParaRPr>
          </a:p>
        </p:txBody>
      </p:sp>
      <p:sp>
        <p:nvSpPr>
          <p:cNvPr id="5" name="TextBox 5"/>
          <p:cNvSpPr txBox="1"/>
          <p:nvPr/>
        </p:nvSpPr>
        <p:spPr>
          <a:xfrm>
            <a:off x="798938" y="7789077"/>
            <a:ext cx="15028382" cy="2262941"/>
          </a:xfrm>
          <a:prstGeom prst="rect">
            <a:avLst/>
          </a:prstGeom>
        </p:spPr>
        <p:txBody>
          <a:bodyPr lIns="50800" tIns="50800" rIns="50800" bIns="50800" rtlCol="0" anchor="ctr"/>
          <a:lstStyle/>
          <a:p>
            <a:pPr algn="ctr">
              <a:lnSpc>
                <a:spcPts val="2659"/>
              </a:lnSpc>
            </a:pPr>
            <a:endParaRPr/>
          </a:p>
        </p:txBody>
      </p:sp>
      <p:sp>
        <p:nvSpPr>
          <p:cNvPr id="7" name="Freeform 7"/>
          <p:cNvSpPr/>
          <p:nvPr/>
        </p:nvSpPr>
        <p:spPr>
          <a:xfrm>
            <a:off x="14800707" y="2632149"/>
            <a:ext cx="2458593" cy="4114800"/>
          </a:xfrm>
          <a:custGeom>
            <a:avLst/>
            <a:gdLst/>
            <a:ahLst/>
            <a:cxnLst/>
            <a:rect l="l" t="t" r="r" b="b"/>
            <a:pathLst>
              <a:path w="2458593" h="4114800">
                <a:moveTo>
                  <a:pt x="0" y="0"/>
                </a:moveTo>
                <a:lnTo>
                  <a:pt x="2458593" y="0"/>
                </a:lnTo>
                <a:lnTo>
                  <a:pt x="2458593"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a:p>
        </p:txBody>
      </p:sp>
      <p:sp>
        <p:nvSpPr>
          <p:cNvPr id="8" name="TextBox 8"/>
          <p:cNvSpPr txBox="1"/>
          <p:nvPr/>
        </p:nvSpPr>
        <p:spPr>
          <a:xfrm>
            <a:off x="-288421" y="5162"/>
            <a:ext cx="18288000" cy="1028700"/>
          </a:xfrm>
          <a:prstGeom prst="rect">
            <a:avLst/>
          </a:prstGeom>
        </p:spPr>
        <p:txBody>
          <a:bodyPr lIns="0" tIns="0" rIns="0" bIns="0" rtlCol="0" anchor="t">
            <a:spAutoFit/>
          </a:bodyPr>
          <a:lstStyle/>
          <a:p>
            <a:pPr algn="ctr">
              <a:lnSpc>
                <a:spcPts val="8400"/>
              </a:lnSpc>
            </a:pPr>
            <a:r>
              <a:rPr lang="en-US" sz="6000">
                <a:solidFill>
                  <a:srgbClr val="000000"/>
                </a:solidFill>
                <a:latin typeface="Playwrite US Modern"/>
                <a:ea typeface="Playwrite US Modern"/>
                <a:cs typeface="Playwrite US Modern"/>
                <a:sym typeface="Playwrite US Modern"/>
              </a:rPr>
              <a:t>Describing a Character</a:t>
            </a:r>
          </a:p>
        </p:txBody>
      </p:sp>
      <p:sp>
        <p:nvSpPr>
          <p:cNvPr id="9" name="TextBox 9"/>
          <p:cNvSpPr txBox="1"/>
          <p:nvPr/>
        </p:nvSpPr>
        <p:spPr>
          <a:xfrm>
            <a:off x="144210" y="1442285"/>
            <a:ext cx="17999579" cy="1130822"/>
          </a:xfrm>
          <a:prstGeom prst="rect">
            <a:avLst/>
          </a:prstGeom>
        </p:spPr>
        <p:txBody>
          <a:bodyPr lIns="0" tIns="0" rIns="0" bIns="0" rtlCol="0" anchor="t">
            <a:spAutoFit/>
          </a:bodyPr>
          <a:lstStyle/>
          <a:p>
            <a:pPr marL="0" lvl="0" indent="0" algn="ctr">
              <a:lnSpc>
                <a:spcPts val="4480"/>
              </a:lnSpc>
              <a:spcBef>
                <a:spcPct val="0"/>
              </a:spcBef>
            </a:pPr>
            <a:r>
              <a:rPr lang="en-US" sz="3200" dirty="0">
                <a:solidFill>
                  <a:srgbClr val="000000"/>
                </a:solidFill>
                <a:latin typeface="Playwrite US Modern"/>
                <a:ea typeface="Playwrite US Modern"/>
                <a:cs typeface="Playwrite US Modern"/>
                <a:sym typeface="Playwrite US Modern"/>
              </a:rPr>
              <a:t>When writing a character description, we should give specific details about different parts of their appearance.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8"/>
          <p:cNvSpPr txBox="1"/>
          <p:nvPr/>
        </p:nvSpPr>
        <p:spPr>
          <a:xfrm>
            <a:off x="-288421" y="5162"/>
            <a:ext cx="18288000" cy="1028700"/>
          </a:xfrm>
          <a:prstGeom prst="rect">
            <a:avLst/>
          </a:prstGeom>
        </p:spPr>
        <p:txBody>
          <a:bodyPr lIns="0" tIns="0" rIns="0" bIns="0" rtlCol="0" anchor="t">
            <a:spAutoFit/>
          </a:bodyPr>
          <a:lstStyle/>
          <a:p>
            <a:pPr algn="ctr">
              <a:lnSpc>
                <a:spcPts val="8400"/>
              </a:lnSpc>
            </a:pPr>
            <a:r>
              <a:rPr lang="en-US" sz="6000" dirty="0">
                <a:solidFill>
                  <a:srgbClr val="000000"/>
                </a:solidFill>
                <a:latin typeface="Playwrite US Modern"/>
                <a:ea typeface="Playwrite US Modern"/>
                <a:cs typeface="Playwrite US Modern"/>
                <a:sym typeface="Playwrite US Modern"/>
              </a:rPr>
              <a:t>Describing a Character</a:t>
            </a:r>
          </a:p>
        </p:txBody>
      </p:sp>
      <p:sp>
        <p:nvSpPr>
          <p:cNvPr id="9" name="TextBox 9"/>
          <p:cNvSpPr txBox="1"/>
          <p:nvPr/>
        </p:nvSpPr>
        <p:spPr>
          <a:xfrm>
            <a:off x="288421" y="1445360"/>
            <a:ext cx="17999579" cy="1130822"/>
          </a:xfrm>
          <a:prstGeom prst="rect">
            <a:avLst/>
          </a:prstGeom>
        </p:spPr>
        <p:txBody>
          <a:bodyPr lIns="0" tIns="0" rIns="0" bIns="0" rtlCol="0" anchor="t">
            <a:spAutoFit/>
          </a:bodyPr>
          <a:lstStyle/>
          <a:p>
            <a:pPr marL="0" lvl="0" indent="0">
              <a:lnSpc>
                <a:spcPts val="4480"/>
              </a:lnSpc>
              <a:spcBef>
                <a:spcPct val="0"/>
              </a:spcBef>
            </a:pPr>
            <a:r>
              <a:rPr lang="en-US" sz="3200" dirty="0">
                <a:solidFill>
                  <a:srgbClr val="000000"/>
                </a:solidFill>
                <a:latin typeface="Playwrite US Modern"/>
                <a:ea typeface="Playwrite US Modern"/>
                <a:cs typeface="Playwrite US Modern"/>
                <a:sym typeface="Playwrite US Modern"/>
              </a:rPr>
              <a:t>To write an effective character description, we need to write about all the different things that we talked about before (and more).</a:t>
            </a:r>
          </a:p>
        </p:txBody>
      </p:sp>
      <p:grpSp>
        <p:nvGrpSpPr>
          <p:cNvPr id="11" name="Group 3">
            <a:extLst>
              <a:ext uri="{FF2B5EF4-FFF2-40B4-BE49-F238E27FC236}">
                <a16:creationId xmlns:a16="http://schemas.microsoft.com/office/drawing/2014/main" id="{7864A67D-07D1-DD99-9081-8D07FA87B8ED}"/>
              </a:ext>
            </a:extLst>
          </p:cNvPr>
          <p:cNvGrpSpPr/>
          <p:nvPr/>
        </p:nvGrpSpPr>
        <p:grpSpPr>
          <a:xfrm>
            <a:off x="288420" y="4421811"/>
            <a:ext cx="17229959" cy="1817420"/>
            <a:chOff x="0" y="0"/>
            <a:chExt cx="3958092" cy="557901"/>
          </a:xfrm>
        </p:grpSpPr>
        <p:sp>
          <p:nvSpPr>
            <p:cNvPr id="12" name="Freeform 4">
              <a:extLst>
                <a:ext uri="{FF2B5EF4-FFF2-40B4-BE49-F238E27FC236}">
                  <a16:creationId xmlns:a16="http://schemas.microsoft.com/office/drawing/2014/main" id="{16B9DD2C-96AF-69E3-375A-A5A9F09CADEF}"/>
                </a:ext>
              </a:extLst>
            </p:cNvPr>
            <p:cNvSpPr/>
            <p:nvPr/>
          </p:nvSpPr>
          <p:spPr>
            <a:xfrm>
              <a:off x="0" y="0"/>
              <a:ext cx="3958093" cy="557901"/>
            </a:xfrm>
            <a:custGeom>
              <a:avLst/>
              <a:gdLst/>
              <a:ahLst/>
              <a:cxnLst/>
              <a:rect l="l" t="t" r="r" b="b"/>
              <a:pathLst>
                <a:path w="3958093" h="557901">
                  <a:moveTo>
                    <a:pt x="26273" y="0"/>
                  </a:moveTo>
                  <a:lnTo>
                    <a:pt x="3931820" y="0"/>
                  </a:lnTo>
                  <a:cubicBezTo>
                    <a:pt x="3938788" y="0"/>
                    <a:pt x="3945470" y="2768"/>
                    <a:pt x="3950397" y="7695"/>
                  </a:cubicBezTo>
                  <a:cubicBezTo>
                    <a:pt x="3955324" y="12622"/>
                    <a:pt x="3958093" y="19305"/>
                    <a:pt x="3958093" y="26273"/>
                  </a:cubicBezTo>
                  <a:lnTo>
                    <a:pt x="3958093" y="531628"/>
                  </a:lnTo>
                  <a:cubicBezTo>
                    <a:pt x="3958093" y="546138"/>
                    <a:pt x="3946330" y="557901"/>
                    <a:pt x="3931820" y="557901"/>
                  </a:cubicBezTo>
                  <a:lnTo>
                    <a:pt x="26273" y="557901"/>
                  </a:lnTo>
                  <a:cubicBezTo>
                    <a:pt x="19305" y="557901"/>
                    <a:pt x="12622" y="555133"/>
                    <a:pt x="7695" y="550206"/>
                  </a:cubicBezTo>
                  <a:cubicBezTo>
                    <a:pt x="2768" y="545279"/>
                    <a:pt x="0" y="538596"/>
                    <a:pt x="0" y="531628"/>
                  </a:cubicBezTo>
                  <a:lnTo>
                    <a:pt x="0" y="26273"/>
                  </a:lnTo>
                  <a:cubicBezTo>
                    <a:pt x="0" y="19305"/>
                    <a:pt x="2768" y="12622"/>
                    <a:pt x="7695" y="7695"/>
                  </a:cubicBezTo>
                  <a:cubicBezTo>
                    <a:pt x="12622" y="2768"/>
                    <a:pt x="19305" y="0"/>
                    <a:pt x="26273" y="0"/>
                  </a:cubicBezTo>
                  <a:close/>
                </a:path>
              </a:pathLst>
            </a:custGeom>
            <a:solidFill>
              <a:srgbClr val="000000">
                <a:alpha val="0"/>
              </a:srgbClr>
            </a:solidFill>
            <a:ln w="19050" cap="rnd">
              <a:solidFill>
                <a:srgbClr val="000000"/>
              </a:solidFill>
              <a:prstDash val="solid"/>
              <a:round/>
            </a:ln>
          </p:spPr>
          <p:txBody>
            <a:bodyPr/>
            <a:lstStyle/>
            <a:p>
              <a:endParaRPr lang="en-GB"/>
            </a:p>
          </p:txBody>
        </p:sp>
        <p:sp>
          <p:nvSpPr>
            <p:cNvPr id="13" name="TextBox 5">
              <a:extLst>
                <a:ext uri="{FF2B5EF4-FFF2-40B4-BE49-F238E27FC236}">
                  <a16:creationId xmlns:a16="http://schemas.microsoft.com/office/drawing/2014/main" id="{C883E888-FA2B-57FB-6F4F-48AB2D96C3B5}"/>
                </a:ext>
              </a:extLst>
            </p:cNvPr>
            <p:cNvSpPr txBox="1"/>
            <p:nvPr/>
          </p:nvSpPr>
          <p:spPr>
            <a:xfrm>
              <a:off x="0" y="-38100"/>
              <a:ext cx="3958092" cy="596001"/>
            </a:xfrm>
            <a:prstGeom prst="rect">
              <a:avLst/>
            </a:prstGeom>
          </p:spPr>
          <p:txBody>
            <a:bodyPr lIns="50800" tIns="50800" rIns="50800" bIns="50800" rtlCol="0" anchor="ctr"/>
            <a:lstStyle/>
            <a:p>
              <a:pPr algn="ctr">
                <a:lnSpc>
                  <a:spcPts val="2659"/>
                </a:lnSpc>
              </a:pPr>
              <a:endParaRPr/>
            </a:p>
          </p:txBody>
        </p:sp>
      </p:grpSp>
      <p:sp>
        <p:nvSpPr>
          <p:cNvPr id="15" name="TextBox 14">
            <a:extLst>
              <a:ext uri="{FF2B5EF4-FFF2-40B4-BE49-F238E27FC236}">
                <a16:creationId xmlns:a16="http://schemas.microsoft.com/office/drawing/2014/main" id="{9741E505-FE23-D841-1570-A5BD8D77A782}"/>
              </a:ext>
            </a:extLst>
          </p:cNvPr>
          <p:cNvSpPr txBox="1"/>
          <p:nvPr/>
        </p:nvSpPr>
        <p:spPr>
          <a:xfrm>
            <a:off x="288420" y="3224362"/>
            <a:ext cx="14418180" cy="584775"/>
          </a:xfrm>
          <a:prstGeom prst="rect">
            <a:avLst/>
          </a:prstGeom>
          <a:noFill/>
        </p:spPr>
        <p:txBody>
          <a:bodyPr wrap="square">
            <a:spAutoFit/>
          </a:bodyPr>
          <a:lstStyle/>
          <a:p>
            <a:r>
              <a:rPr lang="en-GB" sz="3200" dirty="0">
                <a:latin typeface="Playwrite US Modern" pitchFamily="2" charset="0"/>
              </a:rPr>
              <a:t>This means that our character description shouldn’t sound like this.</a:t>
            </a:r>
          </a:p>
        </p:txBody>
      </p:sp>
      <p:sp>
        <p:nvSpPr>
          <p:cNvPr id="7" name="Freeform 7"/>
          <p:cNvSpPr/>
          <p:nvPr/>
        </p:nvSpPr>
        <p:spPr>
          <a:xfrm>
            <a:off x="15827320" y="2244180"/>
            <a:ext cx="2172259" cy="3432720"/>
          </a:xfrm>
          <a:custGeom>
            <a:avLst/>
            <a:gdLst/>
            <a:ahLst/>
            <a:cxnLst/>
            <a:rect l="l" t="t" r="r" b="b"/>
            <a:pathLst>
              <a:path w="2458593" h="4114800">
                <a:moveTo>
                  <a:pt x="0" y="0"/>
                </a:moveTo>
                <a:lnTo>
                  <a:pt x="2458593" y="0"/>
                </a:lnTo>
                <a:lnTo>
                  <a:pt x="2458593"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a:p>
        </p:txBody>
      </p:sp>
      <p:sp>
        <p:nvSpPr>
          <p:cNvPr id="17" name="TextBox 16">
            <a:extLst>
              <a:ext uri="{FF2B5EF4-FFF2-40B4-BE49-F238E27FC236}">
                <a16:creationId xmlns:a16="http://schemas.microsoft.com/office/drawing/2014/main" id="{8F220AD4-3FC6-C68A-9329-AC1D4EB8988E}"/>
              </a:ext>
            </a:extLst>
          </p:cNvPr>
          <p:cNvSpPr txBox="1"/>
          <p:nvPr/>
        </p:nvSpPr>
        <p:spPr>
          <a:xfrm>
            <a:off x="761997" y="5092125"/>
            <a:ext cx="9292590" cy="584775"/>
          </a:xfrm>
          <a:prstGeom prst="rect">
            <a:avLst/>
          </a:prstGeom>
          <a:noFill/>
        </p:spPr>
        <p:txBody>
          <a:bodyPr wrap="square">
            <a:spAutoFit/>
          </a:bodyPr>
          <a:lstStyle/>
          <a:p>
            <a:r>
              <a:rPr lang="en-GB" sz="3200" dirty="0">
                <a:latin typeface="Playwrite US Modern" pitchFamily="2" charset="0"/>
              </a:rPr>
              <a:t>He looked magical.</a:t>
            </a:r>
          </a:p>
        </p:txBody>
      </p:sp>
      <p:grpSp>
        <p:nvGrpSpPr>
          <p:cNvPr id="18" name="Group 3">
            <a:extLst>
              <a:ext uri="{FF2B5EF4-FFF2-40B4-BE49-F238E27FC236}">
                <a16:creationId xmlns:a16="http://schemas.microsoft.com/office/drawing/2014/main" id="{2F74F600-7EE5-B995-CF79-5A113B4BEA42}"/>
              </a:ext>
            </a:extLst>
          </p:cNvPr>
          <p:cNvGrpSpPr/>
          <p:nvPr/>
        </p:nvGrpSpPr>
        <p:grpSpPr>
          <a:xfrm>
            <a:off x="288421" y="7710819"/>
            <a:ext cx="17229959" cy="1817420"/>
            <a:chOff x="0" y="0"/>
            <a:chExt cx="3958092" cy="557901"/>
          </a:xfrm>
        </p:grpSpPr>
        <p:sp>
          <p:nvSpPr>
            <p:cNvPr id="19" name="Freeform 4">
              <a:extLst>
                <a:ext uri="{FF2B5EF4-FFF2-40B4-BE49-F238E27FC236}">
                  <a16:creationId xmlns:a16="http://schemas.microsoft.com/office/drawing/2014/main" id="{CB9EB33A-BE01-F141-0C1A-4B49401C95EC}"/>
                </a:ext>
              </a:extLst>
            </p:cNvPr>
            <p:cNvSpPr/>
            <p:nvPr/>
          </p:nvSpPr>
          <p:spPr>
            <a:xfrm>
              <a:off x="0" y="0"/>
              <a:ext cx="3958093" cy="557901"/>
            </a:xfrm>
            <a:custGeom>
              <a:avLst/>
              <a:gdLst/>
              <a:ahLst/>
              <a:cxnLst/>
              <a:rect l="l" t="t" r="r" b="b"/>
              <a:pathLst>
                <a:path w="3958093" h="557901">
                  <a:moveTo>
                    <a:pt x="26273" y="0"/>
                  </a:moveTo>
                  <a:lnTo>
                    <a:pt x="3931820" y="0"/>
                  </a:lnTo>
                  <a:cubicBezTo>
                    <a:pt x="3938788" y="0"/>
                    <a:pt x="3945470" y="2768"/>
                    <a:pt x="3950397" y="7695"/>
                  </a:cubicBezTo>
                  <a:cubicBezTo>
                    <a:pt x="3955324" y="12622"/>
                    <a:pt x="3958093" y="19305"/>
                    <a:pt x="3958093" y="26273"/>
                  </a:cubicBezTo>
                  <a:lnTo>
                    <a:pt x="3958093" y="531628"/>
                  </a:lnTo>
                  <a:cubicBezTo>
                    <a:pt x="3958093" y="546138"/>
                    <a:pt x="3946330" y="557901"/>
                    <a:pt x="3931820" y="557901"/>
                  </a:cubicBezTo>
                  <a:lnTo>
                    <a:pt x="26273" y="557901"/>
                  </a:lnTo>
                  <a:cubicBezTo>
                    <a:pt x="19305" y="557901"/>
                    <a:pt x="12622" y="555133"/>
                    <a:pt x="7695" y="550206"/>
                  </a:cubicBezTo>
                  <a:cubicBezTo>
                    <a:pt x="2768" y="545279"/>
                    <a:pt x="0" y="538596"/>
                    <a:pt x="0" y="531628"/>
                  </a:cubicBezTo>
                  <a:lnTo>
                    <a:pt x="0" y="26273"/>
                  </a:lnTo>
                  <a:cubicBezTo>
                    <a:pt x="0" y="19305"/>
                    <a:pt x="2768" y="12622"/>
                    <a:pt x="7695" y="7695"/>
                  </a:cubicBezTo>
                  <a:cubicBezTo>
                    <a:pt x="12622" y="2768"/>
                    <a:pt x="19305" y="0"/>
                    <a:pt x="26273" y="0"/>
                  </a:cubicBezTo>
                  <a:close/>
                </a:path>
              </a:pathLst>
            </a:custGeom>
            <a:solidFill>
              <a:srgbClr val="000000">
                <a:alpha val="0"/>
              </a:srgbClr>
            </a:solidFill>
            <a:ln w="19050" cap="rnd">
              <a:solidFill>
                <a:srgbClr val="000000"/>
              </a:solidFill>
              <a:prstDash val="solid"/>
              <a:round/>
            </a:ln>
          </p:spPr>
          <p:txBody>
            <a:bodyPr/>
            <a:lstStyle/>
            <a:p>
              <a:endParaRPr lang="en-GB"/>
            </a:p>
          </p:txBody>
        </p:sp>
        <p:sp>
          <p:nvSpPr>
            <p:cNvPr id="20" name="TextBox 5">
              <a:extLst>
                <a:ext uri="{FF2B5EF4-FFF2-40B4-BE49-F238E27FC236}">
                  <a16:creationId xmlns:a16="http://schemas.microsoft.com/office/drawing/2014/main" id="{186A64D0-7657-CCC4-914F-792C71D8FAF4}"/>
                </a:ext>
              </a:extLst>
            </p:cNvPr>
            <p:cNvSpPr txBox="1"/>
            <p:nvPr/>
          </p:nvSpPr>
          <p:spPr>
            <a:xfrm>
              <a:off x="0" y="-38100"/>
              <a:ext cx="3958092" cy="596001"/>
            </a:xfrm>
            <a:prstGeom prst="rect">
              <a:avLst/>
            </a:prstGeom>
          </p:spPr>
          <p:txBody>
            <a:bodyPr lIns="50800" tIns="50800" rIns="50800" bIns="50800" rtlCol="0" anchor="ctr"/>
            <a:lstStyle/>
            <a:p>
              <a:pPr algn="ctr">
                <a:lnSpc>
                  <a:spcPts val="2659"/>
                </a:lnSpc>
              </a:pPr>
              <a:endParaRPr/>
            </a:p>
          </p:txBody>
        </p:sp>
      </p:grpSp>
      <p:sp>
        <p:nvSpPr>
          <p:cNvPr id="21" name="TextBox 10">
            <a:extLst>
              <a:ext uri="{FF2B5EF4-FFF2-40B4-BE49-F238E27FC236}">
                <a16:creationId xmlns:a16="http://schemas.microsoft.com/office/drawing/2014/main" id="{4EBC1797-4204-8CC3-6AFC-9960FBE62D3E}"/>
              </a:ext>
            </a:extLst>
          </p:cNvPr>
          <p:cNvSpPr txBox="1"/>
          <p:nvPr/>
        </p:nvSpPr>
        <p:spPr>
          <a:xfrm>
            <a:off x="761997" y="8074381"/>
            <a:ext cx="16764002" cy="1130822"/>
          </a:xfrm>
          <a:prstGeom prst="rect">
            <a:avLst/>
          </a:prstGeom>
        </p:spPr>
        <p:txBody>
          <a:bodyPr wrap="square" lIns="0" tIns="0" rIns="0" bIns="0" rtlCol="0" anchor="t">
            <a:spAutoFit/>
          </a:bodyPr>
          <a:lstStyle/>
          <a:p>
            <a:pPr algn="l">
              <a:lnSpc>
                <a:spcPts val="4480"/>
              </a:lnSpc>
            </a:pPr>
            <a:r>
              <a:rPr lang="en-US" sz="3200" dirty="0">
                <a:solidFill>
                  <a:srgbClr val="000000"/>
                </a:solidFill>
                <a:latin typeface="Playwrite US Modern"/>
                <a:ea typeface="Playwrite US Modern"/>
                <a:cs typeface="Playwrite US Modern"/>
                <a:sym typeface="Playwrite US Modern"/>
              </a:rPr>
              <a:t>The old man had a long, grey beard that looked like tangled vines and twinkling blue eyes like the ocean on a sunny day.</a:t>
            </a:r>
          </a:p>
        </p:txBody>
      </p:sp>
      <p:sp>
        <p:nvSpPr>
          <p:cNvPr id="22" name="TextBox 21">
            <a:extLst>
              <a:ext uri="{FF2B5EF4-FFF2-40B4-BE49-F238E27FC236}">
                <a16:creationId xmlns:a16="http://schemas.microsoft.com/office/drawing/2014/main" id="{486E3FA0-FF3E-38DC-AA69-2DD8379A792C}"/>
              </a:ext>
            </a:extLst>
          </p:cNvPr>
          <p:cNvSpPr txBox="1"/>
          <p:nvPr/>
        </p:nvSpPr>
        <p:spPr>
          <a:xfrm>
            <a:off x="288420" y="6647484"/>
            <a:ext cx="14418180" cy="584775"/>
          </a:xfrm>
          <a:prstGeom prst="rect">
            <a:avLst/>
          </a:prstGeom>
          <a:noFill/>
        </p:spPr>
        <p:txBody>
          <a:bodyPr wrap="square">
            <a:spAutoFit/>
          </a:bodyPr>
          <a:lstStyle/>
          <a:p>
            <a:r>
              <a:rPr lang="en-GB" sz="3200" dirty="0">
                <a:latin typeface="Playwrite US Modern" pitchFamily="2" charset="0"/>
              </a:rPr>
              <a:t>Instead, it should include a detailed description. </a:t>
            </a:r>
          </a:p>
        </p:txBody>
      </p:sp>
    </p:spTree>
    <p:extLst>
      <p:ext uri="{BB962C8B-B14F-4D97-AF65-F5344CB8AC3E}">
        <p14:creationId xmlns:p14="http://schemas.microsoft.com/office/powerpoint/2010/main" val="2601518117"/>
      </p:ext>
    </p:extLst>
  </p:cSld>
  <p:clrMapOvr>
    <a:masterClrMapping/>
  </p:clrMapOvr>
</p:sld>
</file>

<file path=ppt/theme/theme1.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1775</TotalTime>
  <Words>907</Words>
  <Application>Microsoft Macintosh PowerPoint</Application>
  <PresentationFormat>Custom</PresentationFormat>
  <Paragraphs>116</Paragraphs>
  <Slides>17</Slides>
  <Notes>0</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17</vt:i4>
      </vt:variant>
    </vt:vector>
  </HeadingPairs>
  <TitlesOfParts>
    <vt:vector size="22" baseType="lpstr">
      <vt:lpstr>Playwrite US Modern</vt:lpstr>
      <vt:lpstr>Calibri</vt:lpstr>
      <vt:lpstr>Arial</vt:lpstr>
      <vt:lpstr>2_Office Theme</vt:lpstr>
      <vt:lpstr>3_Office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Describing a Character</dc:title>
  <cp:lastModifiedBy>Alice Sewell</cp:lastModifiedBy>
  <cp:revision>14</cp:revision>
  <dcterms:created xsi:type="dcterms:W3CDTF">2006-08-16T00:00:00Z</dcterms:created>
  <dcterms:modified xsi:type="dcterms:W3CDTF">2025-09-13T11:44:22Z</dcterms:modified>
  <dc:identifier>DAGh5EusCbo</dc:identifier>
</cp:coreProperties>
</file>