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8288000" cy="10287000"/>
  <p:notesSz cx="6858000" cy="9144000"/>
  <p:embeddedFontLst>
    <p:embeddedFont>
      <p:font typeface="Playwrite US Modern" pitchFamily="2" charset="0"/>
      <p:regular r:id="rId1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572" autoAdjust="0"/>
  </p:normalViewPr>
  <p:slideViewPr>
    <p:cSldViewPr>
      <p:cViewPr varScale="1">
        <p:scale>
          <a:sx n="60" d="100"/>
          <a:sy n="60" d="100"/>
        </p:scale>
        <p:origin x="184" y="5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046512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28577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347389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85988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9/15/25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30237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621242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9/15/25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546677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9/15/25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746795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9/15/25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pic>
        <p:nvPicPr>
          <p:cNvPr id="5" name="Picture 4" descr="A group of colorful objects&#10;&#10;Description automatically generated">
            <a:extLst>
              <a:ext uri="{FF2B5EF4-FFF2-40B4-BE49-F238E27FC236}">
                <a16:creationId xmlns:a16="http://schemas.microsoft.com/office/drawing/2014/main" id="{AFB8496F-73AB-0D5D-D5D9-5B170B8D4DA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824067" cy="750888"/>
          </a:xfrm>
          <a:prstGeom prst="rect">
            <a:avLst/>
          </a:prstGeom>
        </p:spPr>
      </p:pic>
      <p:sp>
        <p:nvSpPr>
          <p:cNvPr id="6" name="Text Placeholder 2">
            <a:extLst>
              <a:ext uri="{FF2B5EF4-FFF2-40B4-BE49-F238E27FC236}">
                <a16:creationId xmlns:a16="http://schemas.microsoft.com/office/drawing/2014/main" id="{AF83193C-2250-6443-1927-63CA0814EF21}"/>
              </a:ext>
            </a:extLst>
          </p:cNvPr>
          <p:cNvSpPr txBox="1">
            <a:spLocks/>
          </p:cNvSpPr>
          <p:nvPr userDrawn="1"/>
        </p:nvSpPr>
        <p:spPr>
          <a:xfrm>
            <a:off x="15392400" y="9986168"/>
            <a:ext cx="4859079" cy="601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i="0" dirty="0">
                <a:solidFill>
                  <a:schemeClr val="bg1">
                    <a:lumMod val="50000"/>
                  </a:schemeClr>
                </a:solidFill>
                <a:latin typeface="Playwrite US Modern" pitchFamily="2" charset="0"/>
              </a:rPr>
              <a:t>Easy Education Grammar</a:t>
            </a:r>
          </a:p>
        </p:txBody>
      </p:sp>
    </p:spTree>
    <p:extLst>
      <p:ext uri="{BB962C8B-B14F-4D97-AF65-F5344CB8AC3E}">
        <p14:creationId xmlns:p14="http://schemas.microsoft.com/office/powerpoint/2010/main" val="9330791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24501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70957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9/15/25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pic>
        <p:nvPicPr>
          <p:cNvPr id="7" name="Picture 6" descr="A group of colorful objects&#10;&#10;Description automatically generated">
            <a:extLst>
              <a:ext uri="{FF2B5EF4-FFF2-40B4-BE49-F238E27FC236}">
                <a16:creationId xmlns:a16="http://schemas.microsoft.com/office/drawing/2014/main" id="{A8461F3F-E211-E51D-0CBD-3AE094BACA03}"/>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0"/>
            <a:ext cx="1824067" cy="750888"/>
          </a:xfrm>
          <a:prstGeom prst="rect">
            <a:avLst/>
          </a:prstGeom>
        </p:spPr>
      </p:pic>
      <p:sp>
        <p:nvSpPr>
          <p:cNvPr id="8" name="Text Placeholder 2">
            <a:extLst>
              <a:ext uri="{FF2B5EF4-FFF2-40B4-BE49-F238E27FC236}">
                <a16:creationId xmlns:a16="http://schemas.microsoft.com/office/drawing/2014/main" id="{F521830E-82B6-3BC3-3D1A-88F8C440F878}"/>
              </a:ext>
            </a:extLst>
          </p:cNvPr>
          <p:cNvSpPr txBox="1">
            <a:spLocks/>
          </p:cNvSpPr>
          <p:nvPr userDrawn="1"/>
        </p:nvSpPr>
        <p:spPr>
          <a:xfrm>
            <a:off x="15392400" y="9986168"/>
            <a:ext cx="4859079" cy="6016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100" b="1" i="0" dirty="0">
                <a:solidFill>
                  <a:schemeClr val="bg1">
                    <a:lumMod val="50000"/>
                  </a:schemeClr>
                </a:solidFill>
                <a:latin typeface="Playwrite US Modern" pitchFamily="2" charset="0"/>
              </a:rPr>
              <a:t>Easy Education Grammar</a:t>
            </a:r>
          </a:p>
        </p:txBody>
      </p:sp>
    </p:spTree>
    <p:extLst>
      <p:ext uri="{BB962C8B-B14F-4D97-AF65-F5344CB8AC3E}">
        <p14:creationId xmlns:p14="http://schemas.microsoft.com/office/powerpoint/2010/main" val="31816193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5.sv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5.sv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sv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_rels/slide6.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4.svg"/></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551379" y="2930497"/>
            <a:ext cx="13061020" cy="2213003"/>
          </a:xfrm>
          <a:prstGeom prst="rect">
            <a:avLst/>
          </a:prstGeom>
        </p:spPr>
        <p:txBody>
          <a:bodyPr lIns="0" tIns="0" rIns="0" bIns="0" rtlCol="0" anchor="t">
            <a:spAutoFit/>
          </a:bodyPr>
          <a:lstStyle/>
          <a:p>
            <a:pPr marL="0" lvl="0" indent="0" algn="ctr">
              <a:lnSpc>
                <a:spcPts val="18199"/>
              </a:lnSpc>
              <a:spcBef>
                <a:spcPct val="0"/>
              </a:spcBef>
            </a:pPr>
            <a:r>
              <a:rPr lang="en-US" sz="12999" dirty="0">
                <a:solidFill>
                  <a:srgbClr val="000000"/>
                </a:solidFill>
                <a:latin typeface="Playwrite US Modern"/>
                <a:ea typeface="Playwrite US Modern"/>
                <a:cs typeface="Playwrite US Modern"/>
                <a:sym typeface="Playwrite US Modern"/>
              </a:rPr>
              <a:t>Personification </a:t>
            </a:r>
          </a:p>
        </p:txBody>
      </p:sp>
      <p:sp>
        <p:nvSpPr>
          <p:cNvPr id="3" name="TextBox 3"/>
          <p:cNvSpPr txBox="1"/>
          <p:nvPr/>
        </p:nvSpPr>
        <p:spPr>
          <a:xfrm>
            <a:off x="2141621" y="6438900"/>
            <a:ext cx="13470778" cy="528306"/>
          </a:xfrm>
          <a:prstGeom prst="rect">
            <a:avLst/>
          </a:prstGeom>
        </p:spPr>
        <p:txBody>
          <a:bodyPr lIns="0" tIns="0" rIns="0" bIns="0" rtlCol="0" anchor="t">
            <a:spAutoFit/>
          </a:bodyPr>
          <a:lstStyle/>
          <a:p>
            <a:pPr algn="ctr">
              <a:lnSpc>
                <a:spcPts val="4480"/>
              </a:lnSpc>
            </a:pPr>
            <a:r>
              <a:rPr lang="en-US" sz="3200" u="sng">
                <a:solidFill>
                  <a:srgbClr val="000000"/>
                </a:solidFill>
                <a:latin typeface="Playwrite US Modern"/>
                <a:ea typeface="Playwrite US Modern"/>
                <a:cs typeface="Playwrite US Modern"/>
                <a:sym typeface="Playwrite US Modern"/>
              </a:rPr>
              <a:t>To use personification.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0" y="71198"/>
            <a:ext cx="18288000"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Personification </a:t>
            </a:r>
          </a:p>
        </p:txBody>
      </p:sp>
      <p:sp>
        <p:nvSpPr>
          <p:cNvPr id="3" name="TextBox 3"/>
          <p:cNvSpPr txBox="1"/>
          <p:nvPr/>
        </p:nvSpPr>
        <p:spPr>
          <a:xfrm>
            <a:off x="3101354" y="2923854"/>
            <a:ext cx="6585475"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leaves danced. </a:t>
            </a:r>
          </a:p>
        </p:txBody>
      </p:sp>
      <p:sp>
        <p:nvSpPr>
          <p:cNvPr id="4" name="Freeform 4"/>
          <p:cNvSpPr/>
          <p:nvPr/>
        </p:nvSpPr>
        <p:spPr>
          <a:xfrm>
            <a:off x="0" y="4613882"/>
            <a:ext cx="2884754" cy="2693639"/>
          </a:xfrm>
          <a:custGeom>
            <a:avLst/>
            <a:gdLst/>
            <a:ahLst/>
            <a:cxnLst/>
            <a:rect l="l" t="t" r="r" b="b"/>
            <a:pathLst>
              <a:path w="2884754" h="2693639">
                <a:moveTo>
                  <a:pt x="0" y="0"/>
                </a:moveTo>
                <a:lnTo>
                  <a:pt x="2884754" y="0"/>
                </a:lnTo>
                <a:lnTo>
                  <a:pt x="2884754" y="2693639"/>
                </a:lnTo>
                <a:lnTo>
                  <a:pt x="0" y="269363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5" name="TextBox 5"/>
          <p:cNvSpPr txBox="1"/>
          <p:nvPr/>
        </p:nvSpPr>
        <p:spPr>
          <a:xfrm>
            <a:off x="3101354" y="5672736"/>
            <a:ext cx="6585475"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thunder grumbled. </a:t>
            </a:r>
          </a:p>
        </p:txBody>
      </p:sp>
      <p:sp>
        <p:nvSpPr>
          <p:cNvPr id="6" name="Freeform 6"/>
          <p:cNvSpPr/>
          <p:nvPr/>
        </p:nvSpPr>
        <p:spPr>
          <a:xfrm>
            <a:off x="350744" y="7744957"/>
            <a:ext cx="2183266" cy="2542043"/>
          </a:xfrm>
          <a:custGeom>
            <a:avLst/>
            <a:gdLst/>
            <a:ahLst/>
            <a:cxnLst/>
            <a:rect l="l" t="t" r="r" b="b"/>
            <a:pathLst>
              <a:path w="2183266" h="2542043">
                <a:moveTo>
                  <a:pt x="0" y="0"/>
                </a:moveTo>
                <a:lnTo>
                  <a:pt x="2183266" y="0"/>
                </a:lnTo>
                <a:lnTo>
                  <a:pt x="2183266" y="2542043"/>
                </a:lnTo>
                <a:lnTo>
                  <a:pt x="0" y="2542043"/>
                </a:lnTo>
                <a:lnTo>
                  <a:pt x="0" y="0"/>
                </a:lnTo>
                <a:close/>
              </a:path>
            </a:pathLst>
          </a:custGeom>
          <a:blipFill>
            <a:blip r:embed="rId4">
              <a:extLst>
                <a:ext uri="{96DAC541-7B7A-43D3-8B79-37D633B846F1}">
                  <asvg:svgBlip xmlns:asvg="http://schemas.microsoft.com/office/drawing/2016/SVG/main" r:embed="rId5"/>
                </a:ext>
              </a:extLst>
            </a:blip>
            <a:stretch>
              <a:fillRect b="-38806"/>
            </a:stretch>
          </a:blipFill>
        </p:spPr>
        <p:txBody>
          <a:bodyPr/>
          <a:lstStyle/>
          <a:p>
            <a:endParaRPr lang="en-GB"/>
          </a:p>
        </p:txBody>
      </p:sp>
      <p:sp>
        <p:nvSpPr>
          <p:cNvPr id="7" name="TextBox 7"/>
          <p:cNvSpPr txBox="1"/>
          <p:nvPr/>
        </p:nvSpPr>
        <p:spPr>
          <a:xfrm>
            <a:off x="3101354" y="8487673"/>
            <a:ext cx="8614951"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flower stretched to reach the sun. </a:t>
            </a:r>
          </a:p>
        </p:txBody>
      </p:sp>
      <p:sp>
        <p:nvSpPr>
          <p:cNvPr id="8" name="TextBox 8"/>
          <p:cNvSpPr txBox="1"/>
          <p:nvPr/>
        </p:nvSpPr>
        <p:spPr>
          <a:xfrm>
            <a:off x="1028700" y="1449411"/>
            <a:ext cx="16353476" cy="528306"/>
          </a:xfrm>
          <a:prstGeom prst="rect">
            <a:avLst/>
          </a:prstGeom>
        </p:spPr>
        <p:txBody>
          <a:bodyPr lIns="0" tIns="0" rIns="0" bIns="0" rtlCol="0" anchor="t">
            <a:spAutoFit/>
          </a:bodyPr>
          <a:lstStyle/>
          <a:p>
            <a:pPr algn="ctr">
              <a:lnSpc>
                <a:spcPts val="4480"/>
              </a:lnSpc>
            </a:pPr>
            <a:r>
              <a:rPr lang="en-US" sz="3200">
                <a:solidFill>
                  <a:srgbClr val="000000"/>
                </a:solidFill>
                <a:latin typeface="Playwrite US Modern"/>
                <a:ea typeface="Playwrite US Modern"/>
                <a:cs typeface="Playwrite US Modern"/>
                <a:sym typeface="Playwrite US Modern"/>
              </a:rPr>
              <a:t>Rewrite each sentence to create an improved description for the reader. </a:t>
            </a:r>
          </a:p>
        </p:txBody>
      </p:sp>
      <p:sp>
        <p:nvSpPr>
          <p:cNvPr id="10" name="Freeform 5">
            <a:extLst>
              <a:ext uri="{FF2B5EF4-FFF2-40B4-BE49-F238E27FC236}">
                <a16:creationId xmlns:a16="http://schemas.microsoft.com/office/drawing/2014/main" id="{1A6EBF3A-6C7D-1450-5F52-C8888F42CC5E}"/>
              </a:ext>
            </a:extLst>
          </p:cNvPr>
          <p:cNvSpPr/>
          <p:nvPr/>
        </p:nvSpPr>
        <p:spPr>
          <a:xfrm>
            <a:off x="98527" y="2664176"/>
            <a:ext cx="2687699" cy="1263246"/>
          </a:xfrm>
          <a:custGeom>
            <a:avLst/>
            <a:gdLst/>
            <a:ahLst/>
            <a:cxnLst/>
            <a:rect l="l" t="t" r="r" b="b"/>
            <a:pathLst>
              <a:path w="4780872" h="2139440">
                <a:moveTo>
                  <a:pt x="0" y="0"/>
                </a:moveTo>
                <a:lnTo>
                  <a:pt x="4780872" y="0"/>
                </a:lnTo>
                <a:lnTo>
                  <a:pt x="4780872" y="2139440"/>
                </a:lnTo>
                <a:lnTo>
                  <a:pt x="0" y="2139440"/>
                </a:lnTo>
                <a:lnTo>
                  <a:pt x="0" y="0"/>
                </a:lnTo>
                <a:close/>
              </a:path>
            </a:pathLst>
          </a:custGeom>
          <a:blipFill>
            <a:blip r:embed="rId6"/>
            <a:stretch>
              <a:fillRect/>
            </a:stretch>
          </a:blipFill>
        </p:spPr>
        <p:txBody>
          <a:bodyPr/>
          <a:lstStyle/>
          <a:p>
            <a:endParaRPr lang="en-GB"/>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0" y="71198"/>
            <a:ext cx="18288000"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Personification </a:t>
            </a:r>
          </a:p>
        </p:txBody>
      </p:sp>
      <p:sp>
        <p:nvSpPr>
          <p:cNvPr id="3" name="TextBox 3"/>
          <p:cNvSpPr txBox="1"/>
          <p:nvPr/>
        </p:nvSpPr>
        <p:spPr>
          <a:xfrm>
            <a:off x="3101354" y="2923854"/>
            <a:ext cx="14914483" cy="1090268"/>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golden autumn leaves twirled and pirouetted gracefully in the gentle breeze. A mesmerising ballet appeared in the crisp blue air.</a:t>
            </a:r>
          </a:p>
        </p:txBody>
      </p:sp>
      <p:sp>
        <p:nvSpPr>
          <p:cNvPr id="4" name="Freeform 4"/>
          <p:cNvSpPr/>
          <p:nvPr/>
        </p:nvSpPr>
        <p:spPr>
          <a:xfrm>
            <a:off x="0" y="4613882"/>
            <a:ext cx="2884754" cy="2693639"/>
          </a:xfrm>
          <a:custGeom>
            <a:avLst/>
            <a:gdLst/>
            <a:ahLst/>
            <a:cxnLst/>
            <a:rect l="l" t="t" r="r" b="b"/>
            <a:pathLst>
              <a:path w="2884754" h="2693639">
                <a:moveTo>
                  <a:pt x="0" y="0"/>
                </a:moveTo>
                <a:lnTo>
                  <a:pt x="2884754" y="0"/>
                </a:lnTo>
                <a:lnTo>
                  <a:pt x="2884754" y="2693639"/>
                </a:lnTo>
                <a:lnTo>
                  <a:pt x="0" y="269363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5" name="TextBox 5"/>
          <p:cNvSpPr txBox="1"/>
          <p:nvPr/>
        </p:nvSpPr>
        <p:spPr>
          <a:xfrm>
            <a:off x="3101354" y="5672736"/>
            <a:ext cx="14157946" cy="1090268"/>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thunder grumbled ominously in the distance. Its deep, rumbling voice shaking the darkened sky and sending shivers down our spines.</a:t>
            </a:r>
          </a:p>
        </p:txBody>
      </p:sp>
      <p:sp>
        <p:nvSpPr>
          <p:cNvPr id="6" name="Freeform 6"/>
          <p:cNvSpPr/>
          <p:nvPr/>
        </p:nvSpPr>
        <p:spPr>
          <a:xfrm>
            <a:off x="350744" y="7744957"/>
            <a:ext cx="2183266" cy="2542043"/>
          </a:xfrm>
          <a:custGeom>
            <a:avLst/>
            <a:gdLst/>
            <a:ahLst/>
            <a:cxnLst/>
            <a:rect l="l" t="t" r="r" b="b"/>
            <a:pathLst>
              <a:path w="2183266" h="2542043">
                <a:moveTo>
                  <a:pt x="0" y="0"/>
                </a:moveTo>
                <a:lnTo>
                  <a:pt x="2183266" y="0"/>
                </a:lnTo>
                <a:lnTo>
                  <a:pt x="2183266" y="2542043"/>
                </a:lnTo>
                <a:lnTo>
                  <a:pt x="0" y="2542043"/>
                </a:lnTo>
                <a:lnTo>
                  <a:pt x="0" y="0"/>
                </a:lnTo>
                <a:close/>
              </a:path>
            </a:pathLst>
          </a:custGeom>
          <a:blipFill>
            <a:blip r:embed="rId4">
              <a:extLst>
                <a:ext uri="{96DAC541-7B7A-43D3-8B79-37D633B846F1}">
                  <asvg:svgBlip xmlns:asvg="http://schemas.microsoft.com/office/drawing/2016/SVG/main" r:embed="rId5"/>
                </a:ext>
              </a:extLst>
            </a:blip>
            <a:stretch>
              <a:fillRect b="-38806"/>
            </a:stretch>
          </a:blipFill>
        </p:spPr>
        <p:txBody>
          <a:bodyPr/>
          <a:lstStyle/>
          <a:p>
            <a:endParaRPr lang="en-GB"/>
          </a:p>
        </p:txBody>
      </p:sp>
      <p:sp>
        <p:nvSpPr>
          <p:cNvPr id="7" name="TextBox 7"/>
          <p:cNvSpPr txBox="1"/>
          <p:nvPr/>
        </p:nvSpPr>
        <p:spPr>
          <a:xfrm>
            <a:off x="3101354" y="8487673"/>
            <a:ext cx="14914483" cy="1652229"/>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delicate flower stretched its vibrant petals toward the warm, golden rays of the sun. Yearning to touch the light and bask in its nurturing glow. </a:t>
            </a:r>
          </a:p>
        </p:txBody>
      </p:sp>
      <p:sp>
        <p:nvSpPr>
          <p:cNvPr id="8" name="TextBox 8"/>
          <p:cNvSpPr txBox="1"/>
          <p:nvPr/>
        </p:nvSpPr>
        <p:spPr>
          <a:xfrm>
            <a:off x="1028700" y="1449411"/>
            <a:ext cx="16353476" cy="528306"/>
          </a:xfrm>
          <a:prstGeom prst="rect">
            <a:avLst/>
          </a:prstGeom>
        </p:spPr>
        <p:txBody>
          <a:bodyPr lIns="0" tIns="0" rIns="0" bIns="0" rtlCol="0" anchor="t">
            <a:spAutoFit/>
          </a:bodyPr>
          <a:lstStyle/>
          <a:p>
            <a:pPr algn="ctr">
              <a:lnSpc>
                <a:spcPts val="4480"/>
              </a:lnSpc>
            </a:pPr>
            <a:r>
              <a:rPr lang="en-US" sz="3200">
                <a:solidFill>
                  <a:srgbClr val="000000"/>
                </a:solidFill>
                <a:latin typeface="Playwrite US Modern"/>
                <a:ea typeface="Playwrite US Modern"/>
                <a:cs typeface="Playwrite US Modern"/>
                <a:sym typeface="Playwrite US Modern"/>
              </a:rPr>
              <a:t>Rewrite each sentence to create an improved description for the reader. </a:t>
            </a:r>
          </a:p>
        </p:txBody>
      </p:sp>
      <p:sp>
        <p:nvSpPr>
          <p:cNvPr id="9" name="Freeform 5">
            <a:extLst>
              <a:ext uri="{FF2B5EF4-FFF2-40B4-BE49-F238E27FC236}">
                <a16:creationId xmlns:a16="http://schemas.microsoft.com/office/drawing/2014/main" id="{887E52A7-9B8A-8F9C-809F-4D56839AE081}"/>
              </a:ext>
            </a:extLst>
          </p:cNvPr>
          <p:cNvSpPr/>
          <p:nvPr/>
        </p:nvSpPr>
        <p:spPr>
          <a:xfrm>
            <a:off x="98527" y="2664176"/>
            <a:ext cx="2687699" cy="1263246"/>
          </a:xfrm>
          <a:custGeom>
            <a:avLst/>
            <a:gdLst/>
            <a:ahLst/>
            <a:cxnLst/>
            <a:rect l="l" t="t" r="r" b="b"/>
            <a:pathLst>
              <a:path w="4780872" h="2139440">
                <a:moveTo>
                  <a:pt x="0" y="0"/>
                </a:moveTo>
                <a:lnTo>
                  <a:pt x="4780872" y="0"/>
                </a:lnTo>
                <a:lnTo>
                  <a:pt x="4780872" y="2139440"/>
                </a:lnTo>
                <a:lnTo>
                  <a:pt x="0" y="2139440"/>
                </a:lnTo>
                <a:lnTo>
                  <a:pt x="0" y="0"/>
                </a:lnTo>
                <a:close/>
              </a:path>
            </a:pathLst>
          </a:custGeom>
          <a:blipFill>
            <a:blip r:embed="rId6"/>
            <a:stretch>
              <a:fillRect/>
            </a:stretch>
          </a:blipFill>
        </p:spPr>
        <p:txBody>
          <a:bodyPr/>
          <a:lstStyle/>
          <a:p>
            <a:endParaRPr lang="en-GB"/>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0" y="71198"/>
            <a:ext cx="18288000"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Personification </a:t>
            </a:r>
          </a:p>
        </p:txBody>
      </p:sp>
      <p:sp>
        <p:nvSpPr>
          <p:cNvPr id="3" name="TextBox 3"/>
          <p:cNvSpPr txBox="1"/>
          <p:nvPr/>
        </p:nvSpPr>
        <p:spPr>
          <a:xfrm>
            <a:off x="321721" y="1746216"/>
            <a:ext cx="9464309" cy="7833805"/>
          </a:xfrm>
          <a:prstGeom prst="rect">
            <a:avLst/>
          </a:prstGeom>
        </p:spPr>
        <p:txBody>
          <a:bodyPr lIns="0" tIns="0" rIns="0" bIns="0" rtlCol="0" anchor="t">
            <a:spAutoFit/>
          </a:bodyPr>
          <a:lstStyle/>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The ancient trees stood tall and wise,</a:t>
            </a:r>
          </a:p>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Their whispers soft, beneath the skies.</a:t>
            </a:r>
          </a:p>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With gnarled hands, they reached so high,</a:t>
            </a:r>
          </a:p>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To touch the stars that lit the night.</a:t>
            </a:r>
          </a:p>
          <a:p>
            <a:pPr algn="l">
              <a:lnSpc>
                <a:spcPts val="4480"/>
              </a:lnSpc>
              <a:spcBef>
                <a:spcPct val="0"/>
              </a:spcBef>
            </a:pPr>
            <a:endParaRPr lang="en-US" sz="3200">
              <a:solidFill>
                <a:srgbClr val="000000"/>
              </a:solidFill>
              <a:latin typeface="Playwrite US Modern"/>
              <a:ea typeface="Playwrite US Modern"/>
              <a:cs typeface="Playwrite US Modern"/>
              <a:sym typeface="Playwrite US Modern"/>
            </a:endParaRPr>
          </a:p>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The stream sang sweetly as it flowed,</a:t>
            </a:r>
          </a:p>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A lullaby the forest knows.</a:t>
            </a:r>
          </a:p>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Its waters danced on mossy stones,</a:t>
            </a:r>
          </a:p>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In harmony with nature's tones.</a:t>
            </a:r>
          </a:p>
          <a:p>
            <a:pPr algn="l">
              <a:lnSpc>
                <a:spcPts val="4480"/>
              </a:lnSpc>
              <a:spcBef>
                <a:spcPct val="0"/>
              </a:spcBef>
            </a:pPr>
            <a:endParaRPr lang="en-US" sz="3200">
              <a:solidFill>
                <a:srgbClr val="000000"/>
              </a:solidFill>
              <a:latin typeface="Playwrite US Modern"/>
              <a:ea typeface="Playwrite US Modern"/>
              <a:cs typeface="Playwrite US Modern"/>
              <a:sym typeface="Playwrite US Modern"/>
            </a:endParaRPr>
          </a:p>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The flowers turned to greet the dawn,</a:t>
            </a:r>
          </a:p>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Their petals kissed by early morn.</a:t>
            </a:r>
          </a:p>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With gentle sighs, they welcomed light,</a:t>
            </a:r>
          </a:p>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Embracing warmth, dispelling night.</a:t>
            </a:r>
          </a:p>
        </p:txBody>
      </p:sp>
      <p:sp>
        <p:nvSpPr>
          <p:cNvPr id="4" name="TextBox 4"/>
          <p:cNvSpPr txBox="1"/>
          <p:nvPr/>
        </p:nvSpPr>
        <p:spPr>
          <a:xfrm>
            <a:off x="11394263" y="3329224"/>
            <a:ext cx="5865037" cy="1090268"/>
          </a:xfrm>
          <a:prstGeom prst="rect">
            <a:avLst/>
          </a:prstGeom>
        </p:spPr>
        <p:txBody>
          <a:bodyPr lIns="0" tIns="0" rIns="0" bIns="0" rtlCol="0" anchor="t">
            <a:spAutoFit/>
          </a:bodyPr>
          <a:lstStyle/>
          <a:p>
            <a:pPr algn="ctr">
              <a:lnSpc>
                <a:spcPts val="4480"/>
              </a:lnSpc>
            </a:pPr>
            <a:r>
              <a:rPr lang="en-US" sz="3200">
                <a:solidFill>
                  <a:srgbClr val="000000"/>
                </a:solidFill>
                <a:latin typeface="Playwrite US Modern"/>
                <a:ea typeface="Playwrite US Modern"/>
                <a:cs typeface="Playwrite US Modern"/>
                <a:sym typeface="Playwrite US Modern"/>
              </a:rPr>
              <a:t>Find the personification in the poem.</a:t>
            </a:r>
          </a:p>
        </p:txBody>
      </p:sp>
      <p:sp>
        <p:nvSpPr>
          <p:cNvPr id="5" name="Freeform 5"/>
          <p:cNvSpPr/>
          <p:nvPr/>
        </p:nvSpPr>
        <p:spPr>
          <a:xfrm>
            <a:off x="13215554" y="5143500"/>
            <a:ext cx="1816276" cy="1552916"/>
          </a:xfrm>
          <a:custGeom>
            <a:avLst/>
            <a:gdLst/>
            <a:ahLst/>
            <a:cxnLst/>
            <a:rect l="l" t="t" r="r" b="b"/>
            <a:pathLst>
              <a:path w="1816276" h="1552916">
                <a:moveTo>
                  <a:pt x="0" y="0"/>
                </a:moveTo>
                <a:lnTo>
                  <a:pt x="1816276" y="0"/>
                </a:lnTo>
                <a:lnTo>
                  <a:pt x="1816276" y="1552916"/>
                </a:lnTo>
                <a:lnTo>
                  <a:pt x="0" y="155291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6" name="TextBox 6"/>
          <p:cNvSpPr txBox="1"/>
          <p:nvPr/>
        </p:nvSpPr>
        <p:spPr>
          <a:xfrm>
            <a:off x="10482964" y="6629741"/>
            <a:ext cx="7805036" cy="596900"/>
          </a:xfrm>
          <a:prstGeom prst="rect">
            <a:avLst/>
          </a:prstGeom>
        </p:spPr>
        <p:txBody>
          <a:bodyPr lIns="0" tIns="0" rIns="0" bIns="0" rtlCol="0" anchor="t">
            <a:spAutoFit/>
          </a:bodyPr>
          <a:lstStyle/>
          <a:p>
            <a:pPr algn="ctr">
              <a:lnSpc>
                <a:spcPts val="4900"/>
              </a:lnSpc>
              <a:spcBef>
                <a:spcPct val="0"/>
              </a:spcBef>
            </a:pPr>
            <a:r>
              <a:rPr lang="en-US" sz="3500">
                <a:solidFill>
                  <a:srgbClr val="000000"/>
                </a:solidFill>
                <a:latin typeface="Playwrite US Modern"/>
                <a:ea typeface="Playwrite US Modern"/>
                <a:cs typeface="Playwrite US Modern"/>
                <a:sym typeface="Playwrite US Modern"/>
              </a:rPr>
              <a:t>Talk to your partner.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21721" y="1746216"/>
            <a:ext cx="9464309" cy="7833805"/>
          </a:xfrm>
          <a:prstGeom prst="rect">
            <a:avLst/>
          </a:prstGeom>
        </p:spPr>
        <p:txBody>
          <a:bodyPr lIns="0" tIns="0" rIns="0" bIns="0" rtlCol="0" anchor="t">
            <a:spAutoFit/>
          </a:bodyPr>
          <a:lstStyle/>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The </a:t>
            </a:r>
            <a:r>
              <a:rPr lang="en-US" sz="3200">
                <a:solidFill>
                  <a:srgbClr val="00BF63"/>
                </a:solidFill>
                <a:latin typeface="Playwrite US Modern"/>
                <a:ea typeface="Playwrite US Modern"/>
                <a:cs typeface="Playwrite US Modern"/>
                <a:sym typeface="Playwrite US Modern"/>
              </a:rPr>
              <a:t>ancient trees stood tall and wise</a:t>
            </a:r>
            <a:r>
              <a:rPr lang="en-US" sz="3200">
                <a:solidFill>
                  <a:srgbClr val="000000"/>
                </a:solidFill>
                <a:latin typeface="Playwrite US Modern"/>
                <a:ea typeface="Playwrite US Modern"/>
                <a:cs typeface="Playwrite US Modern"/>
                <a:sym typeface="Playwrite US Modern"/>
              </a:rPr>
              <a:t>,</a:t>
            </a:r>
          </a:p>
          <a:p>
            <a:pPr algn="l">
              <a:lnSpc>
                <a:spcPts val="4480"/>
              </a:lnSpc>
              <a:spcBef>
                <a:spcPct val="0"/>
              </a:spcBef>
            </a:pPr>
            <a:r>
              <a:rPr lang="en-US" sz="3200">
                <a:solidFill>
                  <a:srgbClr val="00BF63"/>
                </a:solidFill>
                <a:latin typeface="Playwrite US Modern"/>
                <a:ea typeface="Playwrite US Modern"/>
                <a:cs typeface="Playwrite US Modern"/>
                <a:sym typeface="Playwrite US Modern"/>
              </a:rPr>
              <a:t>Their whispers soft,</a:t>
            </a:r>
            <a:r>
              <a:rPr lang="en-US" sz="3200">
                <a:solidFill>
                  <a:srgbClr val="000000"/>
                </a:solidFill>
                <a:latin typeface="Playwrite US Modern"/>
                <a:ea typeface="Playwrite US Modern"/>
                <a:cs typeface="Playwrite US Modern"/>
                <a:sym typeface="Playwrite US Modern"/>
              </a:rPr>
              <a:t> beneath the skies.</a:t>
            </a:r>
          </a:p>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With</a:t>
            </a:r>
            <a:r>
              <a:rPr lang="en-US" sz="3200">
                <a:solidFill>
                  <a:srgbClr val="00BF63"/>
                </a:solidFill>
                <a:latin typeface="Playwrite US Modern"/>
                <a:ea typeface="Playwrite US Modern"/>
                <a:cs typeface="Playwrite US Modern"/>
                <a:sym typeface="Playwrite US Modern"/>
              </a:rPr>
              <a:t> gnarled hands</a:t>
            </a:r>
            <a:r>
              <a:rPr lang="en-US" sz="3200">
                <a:solidFill>
                  <a:srgbClr val="000000"/>
                </a:solidFill>
                <a:latin typeface="Playwrite US Modern"/>
                <a:ea typeface="Playwrite US Modern"/>
                <a:cs typeface="Playwrite US Modern"/>
                <a:sym typeface="Playwrite US Modern"/>
              </a:rPr>
              <a:t>, </a:t>
            </a:r>
            <a:r>
              <a:rPr lang="en-US" sz="3200">
                <a:solidFill>
                  <a:srgbClr val="00BF63"/>
                </a:solidFill>
                <a:latin typeface="Playwrite US Modern"/>
                <a:ea typeface="Playwrite US Modern"/>
                <a:cs typeface="Playwrite US Modern"/>
                <a:sym typeface="Playwrite US Modern"/>
              </a:rPr>
              <a:t>they reached</a:t>
            </a:r>
            <a:r>
              <a:rPr lang="en-US" sz="3200">
                <a:solidFill>
                  <a:srgbClr val="000000"/>
                </a:solidFill>
                <a:latin typeface="Playwrite US Modern"/>
                <a:ea typeface="Playwrite US Modern"/>
                <a:cs typeface="Playwrite US Modern"/>
                <a:sym typeface="Playwrite US Modern"/>
              </a:rPr>
              <a:t> so high,</a:t>
            </a:r>
          </a:p>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To </a:t>
            </a:r>
            <a:r>
              <a:rPr lang="en-US" sz="3200">
                <a:solidFill>
                  <a:srgbClr val="00BF63"/>
                </a:solidFill>
                <a:latin typeface="Playwrite US Modern"/>
                <a:ea typeface="Playwrite US Modern"/>
                <a:cs typeface="Playwrite US Modern"/>
                <a:sym typeface="Playwrite US Modern"/>
              </a:rPr>
              <a:t>touch the stars</a:t>
            </a:r>
            <a:r>
              <a:rPr lang="en-US" sz="3200">
                <a:solidFill>
                  <a:srgbClr val="000000"/>
                </a:solidFill>
                <a:latin typeface="Playwrite US Modern"/>
                <a:ea typeface="Playwrite US Modern"/>
                <a:cs typeface="Playwrite US Modern"/>
                <a:sym typeface="Playwrite US Modern"/>
              </a:rPr>
              <a:t> that lit the night.</a:t>
            </a:r>
          </a:p>
          <a:p>
            <a:pPr algn="l">
              <a:lnSpc>
                <a:spcPts val="4480"/>
              </a:lnSpc>
              <a:spcBef>
                <a:spcPct val="0"/>
              </a:spcBef>
            </a:pPr>
            <a:endParaRPr lang="en-US" sz="3200">
              <a:solidFill>
                <a:srgbClr val="000000"/>
              </a:solidFill>
              <a:latin typeface="Playwrite US Modern"/>
              <a:ea typeface="Playwrite US Modern"/>
              <a:cs typeface="Playwrite US Modern"/>
              <a:sym typeface="Playwrite US Modern"/>
            </a:endParaRPr>
          </a:p>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The</a:t>
            </a:r>
            <a:r>
              <a:rPr lang="en-US" sz="3200">
                <a:solidFill>
                  <a:srgbClr val="00BF63"/>
                </a:solidFill>
                <a:latin typeface="Playwrite US Modern"/>
                <a:ea typeface="Playwrite US Modern"/>
                <a:cs typeface="Playwrite US Modern"/>
                <a:sym typeface="Playwrite US Modern"/>
              </a:rPr>
              <a:t> stream san</a:t>
            </a:r>
            <a:r>
              <a:rPr lang="en-US" sz="3200">
                <a:solidFill>
                  <a:srgbClr val="000000"/>
                </a:solidFill>
                <a:latin typeface="Playwrite US Modern"/>
                <a:ea typeface="Playwrite US Modern"/>
                <a:cs typeface="Playwrite US Modern"/>
                <a:sym typeface="Playwrite US Modern"/>
              </a:rPr>
              <a:t>g sweetly as it flowed,</a:t>
            </a:r>
          </a:p>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A lullaby the forest knows.</a:t>
            </a:r>
          </a:p>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Its </a:t>
            </a:r>
            <a:r>
              <a:rPr lang="en-US" sz="3200">
                <a:solidFill>
                  <a:srgbClr val="00BF63"/>
                </a:solidFill>
                <a:latin typeface="Playwrite US Modern"/>
                <a:ea typeface="Playwrite US Modern"/>
                <a:cs typeface="Playwrite US Modern"/>
                <a:sym typeface="Playwrite US Modern"/>
              </a:rPr>
              <a:t>waters danced</a:t>
            </a:r>
            <a:r>
              <a:rPr lang="en-US" sz="3200">
                <a:solidFill>
                  <a:srgbClr val="000000"/>
                </a:solidFill>
                <a:latin typeface="Playwrite US Modern"/>
                <a:ea typeface="Playwrite US Modern"/>
                <a:cs typeface="Playwrite US Modern"/>
                <a:sym typeface="Playwrite US Modern"/>
              </a:rPr>
              <a:t> on mossy stones,</a:t>
            </a:r>
          </a:p>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In harmony with nature's tones.</a:t>
            </a:r>
          </a:p>
          <a:p>
            <a:pPr algn="l">
              <a:lnSpc>
                <a:spcPts val="4480"/>
              </a:lnSpc>
              <a:spcBef>
                <a:spcPct val="0"/>
              </a:spcBef>
            </a:pPr>
            <a:endParaRPr lang="en-US" sz="3200">
              <a:solidFill>
                <a:srgbClr val="000000"/>
              </a:solidFill>
              <a:latin typeface="Playwrite US Modern"/>
              <a:ea typeface="Playwrite US Modern"/>
              <a:cs typeface="Playwrite US Modern"/>
              <a:sym typeface="Playwrite US Modern"/>
            </a:endParaRPr>
          </a:p>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The</a:t>
            </a:r>
            <a:r>
              <a:rPr lang="en-US" sz="3200">
                <a:solidFill>
                  <a:srgbClr val="00BF63"/>
                </a:solidFill>
                <a:latin typeface="Playwrite US Modern"/>
                <a:ea typeface="Playwrite US Modern"/>
                <a:cs typeface="Playwrite US Modern"/>
                <a:sym typeface="Playwrite US Modern"/>
              </a:rPr>
              <a:t> flowers turned to greet</a:t>
            </a:r>
            <a:r>
              <a:rPr lang="en-US" sz="3200">
                <a:solidFill>
                  <a:srgbClr val="000000"/>
                </a:solidFill>
                <a:latin typeface="Playwrite US Modern"/>
                <a:ea typeface="Playwrite US Modern"/>
                <a:cs typeface="Playwrite US Modern"/>
                <a:sym typeface="Playwrite US Modern"/>
              </a:rPr>
              <a:t> the dawn,</a:t>
            </a:r>
          </a:p>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Their </a:t>
            </a:r>
            <a:r>
              <a:rPr lang="en-US" sz="3200">
                <a:solidFill>
                  <a:srgbClr val="00BF63"/>
                </a:solidFill>
                <a:latin typeface="Playwrite US Modern"/>
                <a:ea typeface="Playwrite US Modern"/>
                <a:cs typeface="Playwrite US Modern"/>
                <a:sym typeface="Playwrite US Modern"/>
              </a:rPr>
              <a:t>petals kissed by early morn</a:t>
            </a:r>
            <a:r>
              <a:rPr lang="en-US" sz="3200">
                <a:solidFill>
                  <a:srgbClr val="000000"/>
                </a:solidFill>
                <a:latin typeface="Playwrite US Modern"/>
                <a:ea typeface="Playwrite US Modern"/>
                <a:cs typeface="Playwrite US Modern"/>
                <a:sym typeface="Playwrite US Modern"/>
              </a:rPr>
              <a:t>.</a:t>
            </a:r>
          </a:p>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With </a:t>
            </a:r>
            <a:r>
              <a:rPr lang="en-US" sz="3200">
                <a:solidFill>
                  <a:srgbClr val="00BF63"/>
                </a:solidFill>
                <a:latin typeface="Playwrite US Modern"/>
                <a:ea typeface="Playwrite US Modern"/>
                <a:cs typeface="Playwrite US Modern"/>
                <a:sym typeface="Playwrite US Modern"/>
              </a:rPr>
              <a:t>gentle sighs</a:t>
            </a:r>
            <a:r>
              <a:rPr lang="en-US" sz="3200">
                <a:solidFill>
                  <a:srgbClr val="000000"/>
                </a:solidFill>
                <a:latin typeface="Playwrite US Modern"/>
                <a:ea typeface="Playwrite US Modern"/>
                <a:cs typeface="Playwrite US Modern"/>
                <a:sym typeface="Playwrite US Modern"/>
              </a:rPr>
              <a:t>, they welcomed light,</a:t>
            </a:r>
          </a:p>
          <a:p>
            <a:pPr algn="l">
              <a:lnSpc>
                <a:spcPts val="4480"/>
              </a:lnSpc>
              <a:spcBef>
                <a:spcPct val="0"/>
              </a:spcBef>
            </a:pPr>
            <a:r>
              <a:rPr lang="en-US" sz="3200">
                <a:solidFill>
                  <a:srgbClr val="000000"/>
                </a:solidFill>
                <a:latin typeface="Playwrite US Modern"/>
                <a:ea typeface="Playwrite US Modern"/>
                <a:cs typeface="Playwrite US Modern"/>
                <a:sym typeface="Playwrite US Modern"/>
              </a:rPr>
              <a:t>Embracing warmth, dispelling night.</a:t>
            </a:r>
          </a:p>
        </p:txBody>
      </p:sp>
      <p:sp>
        <p:nvSpPr>
          <p:cNvPr id="3" name="TextBox 3"/>
          <p:cNvSpPr txBox="1"/>
          <p:nvPr/>
        </p:nvSpPr>
        <p:spPr>
          <a:xfrm>
            <a:off x="0" y="71198"/>
            <a:ext cx="18288000"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Personification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71D7C3E-E94B-9EA8-2257-1A65C014B72E}"/>
              </a:ext>
            </a:extLst>
          </p:cNvPr>
          <p:cNvPicPr>
            <a:picLocks noChangeAspect="1"/>
          </p:cNvPicPr>
          <p:nvPr/>
        </p:nvPicPr>
        <p:blipFill>
          <a:blip r:embed="rId2"/>
          <a:stretch>
            <a:fillRect/>
          </a:stretch>
        </p:blipFill>
        <p:spPr>
          <a:xfrm>
            <a:off x="0" y="4646"/>
            <a:ext cx="18288000" cy="6748415"/>
          </a:xfrm>
          <a:prstGeom prst="rect">
            <a:avLst/>
          </a:prstGeom>
        </p:spPr>
      </p:pic>
    </p:spTree>
    <p:extLst>
      <p:ext uri="{BB962C8B-B14F-4D97-AF65-F5344CB8AC3E}">
        <p14:creationId xmlns:p14="http://schemas.microsoft.com/office/powerpoint/2010/main" val="2505232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62927" y="1404725"/>
            <a:ext cx="4858140" cy="2279624"/>
            <a:chOff x="0" y="0"/>
            <a:chExt cx="1279510" cy="600395"/>
          </a:xfrm>
        </p:grpSpPr>
        <p:sp>
          <p:nvSpPr>
            <p:cNvPr id="3" name="Freeform 3"/>
            <p:cNvSpPr/>
            <p:nvPr/>
          </p:nvSpPr>
          <p:spPr>
            <a:xfrm>
              <a:off x="0" y="0"/>
              <a:ext cx="1279510" cy="600395"/>
            </a:xfrm>
            <a:custGeom>
              <a:avLst/>
              <a:gdLst/>
              <a:ahLst/>
              <a:cxnLst/>
              <a:rect l="l" t="t" r="r" b="b"/>
              <a:pathLst>
                <a:path w="1279510" h="600395">
                  <a:moveTo>
                    <a:pt x="81273" y="0"/>
                  </a:moveTo>
                  <a:lnTo>
                    <a:pt x="1198237" y="0"/>
                  </a:lnTo>
                  <a:cubicBezTo>
                    <a:pt x="1243123" y="0"/>
                    <a:pt x="1279510" y="36387"/>
                    <a:pt x="1279510" y="81273"/>
                  </a:cubicBezTo>
                  <a:lnTo>
                    <a:pt x="1279510" y="519121"/>
                  </a:lnTo>
                  <a:cubicBezTo>
                    <a:pt x="1279510" y="540676"/>
                    <a:pt x="1270947" y="561349"/>
                    <a:pt x="1255706" y="576590"/>
                  </a:cubicBezTo>
                  <a:cubicBezTo>
                    <a:pt x="1240464" y="591832"/>
                    <a:pt x="1219792" y="600395"/>
                    <a:pt x="1198237" y="600395"/>
                  </a:cubicBezTo>
                  <a:lnTo>
                    <a:pt x="81273" y="600395"/>
                  </a:lnTo>
                  <a:cubicBezTo>
                    <a:pt x="36387" y="600395"/>
                    <a:pt x="0" y="564007"/>
                    <a:pt x="0" y="519121"/>
                  </a:cubicBezTo>
                  <a:lnTo>
                    <a:pt x="0" y="81273"/>
                  </a:lnTo>
                  <a:cubicBezTo>
                    <a:pt x="0" y="36387"/>
                    <a:pt x="36387" y="0"/>
                    <a:pt x="81273"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4" name="TextBox 4"/>
            <p:cNvSpPr txBox="1"/>
            <p:nvPr/>
          </p:nvSpPr>
          <p:spPr>
            <a:xfrm>
              <a:off x="0" y="-47625"/>
              <a:ext cx="1279510" cy="648020"/>
            </a:xfrm>
            <a:prstGeom prst="rect">
              <a:avLst/>
            </a:prstGeom>
          </p:spPr>
          <p:txBody>
            <a:bodyPr lIns="50800" tIns="50800" rIns="50800" bIns="50800" rtlCol="0" anchor="ctr"/>
            <a:lstStyle/>
            <a:p>
              <a:pPr algn="ctr">
                <a:lnSpc>
                  <a:spcPts val="4480"/>
                </a:lnSpc>
              </a:pPr>
              <a:endParaRPr/>
            </a:p>
          </p:txBody>
        </p:sp>
      </p:grpSp>
      <p:sp>
        <p:nvSpPr>
          <p:cNvPr id="5" name="TextBox 5"/>
          <p:cNvSpPr txBox="1"/>
          <p:nvPr/>
        </p:nvSpPr>
        <p:spPr>
          <a:xfrm>
            <a:off x="361991" y="1585369"/>
            <a:ext cx="5460013" cy="1652229"/>
          </a:xfrm>
          <a:prstGeom prst="rect">
            <a:avLst/>
          </a:prstGeom>
        </p:spPr>
        <p:txBody>
          <a:bodyPr lIns="0" tIns="0" rIns="0" bIns="0" rtlCol="0" anchor="t">
            <a:spAutoFit/>
          </a:bodyPr>
          <a:lstStyle/>
          <a:p>
            <a:pPr algn="ctr">
              <a:lnSpc>
                <a:spcPts val="4480"/>
              </a:lnSpc>
            </a:pPr>
            <a:r>
              <a:rPr lang="en-US" sz="3200">
                <a:solidFill>
                  <a:srgbClr val="000000"/>
                </a:solidFill>
                <a:latin typeface="Playwrite US Modern"/>
                <a:ea typeface="Playwrite US Modern"/>
                <a:cs typeface="Playwrite US Modern"/>
                <a:sym typeface="Playwrite US Modern"/>
              </a:rPr>
              <a:t>What word can you recognise in ‘personification’?</a:t>
            </a:r>
          </a:p>
        </p:txBody>
      </p:sp>
      <p:grpSp>
        <p:nvGrpSpPr>
          <p:cNvPr id="6" name="Group 6"/>
          <p:cNvGrpSpPr/>
          <p:nvPr/>
        </p:nvGrpSpPr>
        <p:grpSpPr>
          <a:xfrm>
            <a:off x="6470169" y="3988649"/>
            <a:ext cx="4858140" cy="2279624"/>
            <a:chOff x="0" y="0"/>
            <a:chExt cx="1279510" cy="600395"/>
          </a:xfrm>
        </p:grpSpPr>
        <p:sp>
          <p:nvSpPr>
            <p:cNvPr id="7" name="Freeform 7"/>
            <p:cNvSpPr/>
            <p:nvPr/>
          </p:nvSpPr>
          <p:spPr>
            <a:xfrm>
              <a:off x="0" y="0"/>
              <a:ext cx="1279510" cy="600395"/>
            </a:xfrm>
            <a:custGeom>
              <a:avLst/>
              <a:gdLst/>
              <a:ahLst/>
              <a:cxnLst/>
              <a:rect l="l" t="t" r="r" b="b"/>
              <a:pathLst>
                <a:path w="1279510" h="600395">
                  <a:moveTo>
                    <a:pt x="81273" y="0"/>
                  </a:moveTo>
                  <a:lnTo>
                    <a:pt x="1198237" y="0"/>
                  </a:lnTo>
                  <a:cubicBezTo>
                    <a:pt x="1243123" y="0"/>
                    <a:pt x="1279510" y="36387"/>
                    <a:pt x="1279510" y="81273"/>
                  </a:cubicBezTo>
                  <a:lnTo>
                    <a:pt x="1279510" y="519121"/>
                  </a:lnTo>
                  <a:cubicBezTo>
                    <a:pt x="1279510" y="540676"/>
                    <a:pt x="1270947" y="561349"/>
                    <a:pt x="1255706" y="576590"/>
                  </a:cubicBezTo>
                  <a:cubicBezTo>
                    <a:pt x="1240464" y="591832"/>
                    <a:pt x="1219792" y="600395"/>
                    <a:pt x="1198237" y="600395"/>
                  </a:cubicBezTo>
                  <a:lnTo>
                    <a:pt x="81273" y="600395"/>
                  </a:lnTo>
                  <a:cubicBezTo>
                    <a:pt x="36387" y="600395"/>
                    <a:pt x="0" y="564007"/>
                    <a:pt x="0" y="519121"/>
                  </a:cubicBezTo>
                  <a:lnTo>
                    <a:pt x="0" y="81273"/>
                  </a:lnTo>
                  <a:cubicBezTo>
                    <a:pt x="0" y="36387"/>
                    <a:pt x="36387" y="0"/>
                    <a:pt x="81273"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8" name="TextBox 8"/>
            <p:cNvSpPr txBox="1"/>
            <p:nvPr/>
          </p:nvSpPr>
          <p:spPr>
            <a:xfrm>
              <a:off x="0" y="-47625"/>
              <a:ext cx="1279510" cy="648020"/>
            </a:xfrm>
            <a:prstGeom prst="rect">
              <a:avLst/>
            </a:prstGeom>
          </p:spPr>
          <p:txBody>
            <a:bodyPr lIns="50800" tIns="50800" rIns="50800" bIns="50800" rtlCol="0" anchor="ctr"/>
            <a:lstStyle/>
            <a:p>
              <a:pPr algn="ctr">
                <a:lnSpc>
                  <a:spcPts val="4480"/>
                </a:lnSpc>
              </a:pPr>
              <a:endParaRPr/>
            </a:p>
          </p:txBody>
        </p:sp>
      </p:grpSp>
      <p:grpSp>
        <p:nvGrpSpPr>
          <p:cNvPr id="9" name="Group 9"/>
          <p:cNvGrpSpPr/>
          <p:nvPr/>
        </p:nvGrpSpPr>
        <p:grpSpPr>
          <a:xfrm>
            <a:off x="13104582" y="6268272"/>
            <a:ext cx="4858140" cy="2279624"/>
            <a:chOff x="0" y="0"/>
            <a:chExt cx="1279510" cy="600395"/>
          </a:xfrm>
        </p:grpSpPr>
        <p:sp>
          <p:nvSpPr>
            <p:cNvPr id="10" name="Freeform 10"/>
            <p:cNvSpPr/>
            <p:nvPr/>
          </p:nvSpPr>
          <p:spPr>
            <a:xfrm>
              <a:off x="0" y="0"/>
              <a:ext cx="1279510" cy="600395"/>
            </a:xfrm>
            <a:custGeom>
              <a:avLst/>
              <a:gdLst/>
              <a:ahLst/>
              <a:cxnLst/>
              <a:rect l="l" t="t" r="r" b="b"/>
              <a:pathLst>
                <a:path w="1279510" h="600395">
                  <a:moveTo>
                    <a:pt x="81273" y="0"/>
                  </a:moveTo>
                  <a:lnTo>
                    <a:pt x="1198237" y="0"/>
                  </a:lnTo>
                  <a:cubicBezTo>
                    <a:pt x="1243123" y="0"/>
                    <a:pt x="1279510" y="36387"/>
                    <a:pt x="1279510" y="81273"/>
                  </a:cubicBezTo>
                  <a:lnTo>
                    <a:pt x="1279510" y="519121"/>
                  </a:lnTo>
                  <a:cubicBezTo>
                    <a:pt x="1279510" y="540676"/>
                    <a:pt x="1270947" y="561349"/>
                    <a:pt x="1255706" y="576590"/>
                  </a:cubicBezTo>
                  <a:cubicBezTo>
                    <a:pt x="1240464" y="591832"/>
                    <a:pt x="1219792" y="600395"/>
                    <a:pt x="1198237" y="600395"/>
                  </a:cubicBezTo>
                  <a:lnTo>
                    <a:pt x="81273" y="600395"/>
                  </a:lnTo>
                  <a:cubicBezTo>
                    <a:pt x="36387" y="600395"/>
                    <a:pt x="0" y="564007"/>
                    <a:pt x="0" y="519121"/>
                  </a:cubicBezTo>
                  <a:lnTo>
                    <a:pt x="0" y="81273"/>
                  </a:lnTo>
                  <a:cubicBezTo>
                    <a:pt x="0" y="36387"/>
                    <a:pt x="36387" y="0"/>
                    <a:pt x="81273"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11" name="TextBox 11"/>
            <p:cNvSpPr txBox="1"/>
            <p:nvPr/>
          </p:nvSpPr>
          <p:spPr>
            <a:xfrm>
              <a:off x="0" y="-47625"/>
              <a:ext cx="1279510" cy="648020"/>
            </a:xfrm>
            <a:prstGeom prst="rect">
              <a:avLst/>
            </a:prstGeom>
          </p:spPr>
          <p:txBody>
            <a:bodyPr lIns="50800" tIns="50800" rIns="50800" bIns="50800" rtlCol="0" anchor="ctr"/>
            <a:lstStyle/>
            <a:p>
              <a:pPr algn="ctr">
                <a:lnSpc>
                  <a:spcPts val="4480"/>
                </a:lnSpc>
              </a:pPr>
              <a:endParaRPr/>
            </a:p>
          </p:txBody>
        </p:sp>
      </p:grpSp>
      <p:sp>
        <p:nvSpPr>
          <p:cNvPr id="12" name="TextBox 12"/>
          <p:cNvSpPr txBox="1"/>
          <p:nvPr/>
        </p:nvSpPr>
        <p:spPr>
          <a:xfrm>
            <a:off x="13254904" y="6558157"/>
            <a:ext cx="4557498" cy="1652229"/>
          </a:xfrm>
          <a:prstGeom prst="rect">
            <a:avLst/>
          </a:prstGeom>
        </p:spPr>
        <p:txBody>
          <a:bodyPr lIns="0" tIns="0" rIns="0" bIns="0" rtlCol="0" anchor="t">
            <a:spAutoFit/>
          </a:bodyPr>
          <a:lstStyle/>
          <a:p>
            <a:pPr algn="ctr">
              <a:lnSpc>
                <a:spcPts val="4480"/>
              </a:lnSpc>
            </a:pPr>
            <a:r>
              <a:rPr lang="en-US" sz="3200">
                <a:solidFill>
                  <a:srgbClr val="000000"/>
                </a:solidFill>
                <a:latin typeface="Playwrite US Modern"/>
                <a:ea typeface="Playwrite US Modern"/>
                <a:cs typeface="Playwrite US Modern"/>
                <a:sym typeface="Playwrite US Modern"/>
              </a:rPr>
              <a:t>Can you give any examples of personification?</a:t>
            </a:r>
          </a:p>
        </p:txBody>
      </p:sp>
      <p:sp>
        <p:nvSpPr>
          <p:cNvPr id="13" name="TextBox 13"/>
          <p:cNvSpPr txBox="1"/>
          <p:nvPr/>
        </p:nvSpPr>
        <p:spPr>
          <a:xfrm>
            <a:off x="0" y="71198"/>
            <a:ext cx="18288000"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Personification </a:t>
            </a:r>
          </a:p>
        </p:txBody>
      </p:sp>
      <p:sp>
        <p:nvSpPr>
          <p:cNvPr id="14" name="TextBox 14"/>
          <p:cNvSpPr txBox="1"/>
          <p:nvPr/>
        </p:nvSpPr>
        <p:spPr>
          <a:xfrm>
            <a:off x="6695614" y="4488381"/>
            <a:ext cx="4407250" cy="1090268"/>
          </a:xfrm>
          <a:prstGeom prst="rect">
            <a:avLst/>
          </a:prstGeom>
        </p:spPr>
        <p:txBody>
          <a:bodyPr lIns="0" tIns="0" rIns="0" bIns="0" rtlCol="0" anchor="t">
            <a:spAutoFit/>
          </a:bodyPr>
          <a:lstStyle/>
          <a:p>
            <a:pPr algn="ctr">
              <a:lnSpc>
                <a:spcPts val="4480"/>
              </a:lnSpc>
            </a:pPr>
            <a:r>
              <a:rPr lang="en-US" sz="3200">
                <a:solidFill>
                  <a:srgbClr val="000000"/>
                </a:solidFill>
                <a:latin typeface="Playwrite US Modern"/>
                <a:ea typeface="Playwrite US Modern"/>
                <a:cs typeface="Playwrite US Modern"/>
                <a:sym typeface="Playwrite US Modern"/>
              </a:rPr>
              <a:t>What do you think personification is?</a:t>
            </a:r>
          </a:p>
        </p:txBody>
      </p:sp>
      <p:sp>
        <p:nvSpPr>
          <p:cNvPr id="15" name="Freeform 15"/>
          <p:cNvSpPr/>
          <p:nvPr/>
        </p:nvSpPr>
        <p:spPr>
          <a:xfrm>
            <a:off x="7974072" y="8020819"/>
            <a:ext cx="1816276" cy="1552916"/>
          </a:xfrm>
          <a:custGeom>
            <a:avLst/>
            <a:gdLst/>
            <a:ahLst/>
            <a:cxnLst/>
            <a:rect l="l" t="t" r="r" b="b"/>
            <a:pathLst>
              <a:path w="1816276" h="1552916">
                <a:moveTo>
                  <a:pt x="0" y="0"/>
                </a:moveTo>
                <a:lnTo>
                  <a:pt x="1816276" y="0"/>
                </a:lnTo>
                <a:lnTo>
                  <a:pt x="1816276" y="1552916"/>
                </a:lnTo>
                <a:lnTo>
                  <a:pt x="0" y="155291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6" name="TextBox 16"/>
          <p:cNvSpPr txBox="1"/>
          <p:nvPr/>
        </p:nvSpPr>
        <p:spPr>
          <a:xfrm>
            <a:off x="5241482" y="9507060"/>
            <a:ext cx="7805036" cy="596900"/>
          </a:xfrm>
          <a:prstGeom prst="rect">
            <a:avLst/>
          </a:prstGeom>
        </p:spPr>
        <p:txBody>
          <a:bodyPr lIns="0" tIns="0" rIns="0" bIns="0" rtlCol="0" anchor="t">
            <a:spAutoFit/>
          </a:bodyPr>
          <a:lstStyle/>
          <a:p>
            <a:pPr algn="ctr">
              <a:lnSpc>
                <a:spcPts val="4900"/>
              </a:lnSpc>
              <a:spcBef>
                <a:spcPct val="0"/>
              </a:spcBef>
            </a:pPr>
            <a:r>
              <a:rPr lang="en-US" sz="3500">
                <a:solidFill>
                  <a:srgbClr val="000000"/>
                </a:solidFill>
                <a:latin typeface="Playwrite US Modern"/>
                <a:ea typeface="Playwrite US Modern"/>
                <a:cs typeface="Playwrite US Modern"/>
                <a:sym typeface="Playwrite US Modern"/>
              </a:rPr>
              <a:t>Talk to your partner.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06855" y="2675522"/>
            <a:ext cx="4304297" cy="4935955"/>
            <a:chOff x="0" y="0"/>
            <a:chExt cx="1133642" cy="1300005"/>
          </a:xfrm>
        </p:grpSpPr>
        <p:sp>
          <p:nvSpPr>
            <p:cNvPr id="3" name="Freeform 3"/>
            <p:cNvSpPr/>
            <p:nvPr/>
          </p:nvSpPr>
          <p:spPr>
            <a:xfrm>
              <a:off x="0" y="0"/>
              <a:ext cx="1133642" cy="1300005"/>
            </a:xfrm>
            <a:custGeom>
              <a:avLst/>
              <a:gdLst/>
              <a:ahLst/>
              <a:cxnLst/>
              <a:rect l="l" t="t" r="r" b="b"/>
              <a:pathLst>
                <a:path w="1133642" h="1300005">
                  <a:moveTo>
                    <a:pt x="91731" y="0"/>
                  </a:moveTo>
                  <a:lnTo>
                    <a:pt x="1041911" y="0"/>
                  </a:lnTo>
                  <a:cubicBezTo>
                    <a:pt x="1066240" y="0"/>
                    <a:pt x="1089572" y="9664"/>
                    <a:pt x="1106775" y="26867"/>
                  </a:cubicBezTo>
                  <a:cubicBezTo>
                    <a:pt x="1123978" y="44070"/>
                    <a:pt x="1133642" y="67402"/>
                    <a:pt x="1133642" y="91731"/>
                  </a:cubicBezTo>
                  <a:lnTo>
                    <a:pt x="1133642" y="1208274"/>
                  </a:lnTo>
                  <a:cubicBezTo>
                    <a:pt x="1133642" y="1232602"/>
                    <a:pt x="1123978" y="1255934"/>
                    <a:pt x="1106775" y="1273137"/>
                  </a:cubicBezTo>
                  <a:cubicBezTo>
                    <a:pt x="1089572" y="1290340"/>
                    <a:pt x="1066240" y="1300005"/>
                    <a:pt x="1041911" y="1300005"/>
                  </a:cubicBezTo>
                  <a:lnTo>
                    <a:pt x="91731" y="1300005"/>
                  </a:lnTo>
                  <a:cubicBezTo>
                    <a:pt x="67402" y="1300005"/>
                    <a:pt x="44070" y="1290340"/>
                    <a:pt x="26867" y="1273137"/>
                  </a:cubicBezTo>
                  <a:cubicBezTo>
                    <a:pt x="9664" y="1255934"/>
                    <a:pt x="0" y="1232602"/>
                    <a:pt x="0" y="1208274"/>
                  </a:cubicBezTo>
                  <a:lnTo>
                    <a:pt x="0" y="91731"/>
                  </a:lnTo>
                  <a:cubicBezTo>
                    <a:pt x="0" y="67402"/>
                    <a:pt x="9664" y="44070"/>
                    <a:pt x="26867" y="26867"/>
                  </a:cubicBezTo>
                  <a:cubicBezTo>
                    <a:pt x="44070" y="9664"/>
                    <a:pt x="67402" y="0"/>
                    <a:pt x="91731"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4" name="TextBox 4"/>
            <p:cNvSpPr txBox="1"/>
            <p:nvPr/>
          </p:nvSpPr>
          <p:spPr>
            <a:xfrm>
              <a:off x="0" y="-47625"/>
              <a:ext cx="1133642" cy="1347630"/>
            </a:xfrm>
            <a:prstGeom prst="rect">
              <a:avLst/>
            </a:prstGeom>
          </p:spPr>
          <p:txBody>
            <a:bodyPr lIns="50800" tIns="50800" rIns="50800" bIns="50800" rtlCol="0" anchor="ctr"/>
            <a:lstStyle/>
            <a:p>
              <a:pPr algn="ctr">
                <a:lnSpc>
                  <a:spcPts val="4480"/>
                </a:lnSpc>
              </a:pPr>
              <a:endParaRPr/>
            </a:p>
          </p:txBody>
        </p:sp>
      </p:grpSp>
      <p:grpSp>
        <p:nvGrpSpPr>
          <p:cNvPr id="5" name="Group 5"/>
          <p:cNvGrpSpPr/>
          <p:nvPr/>
        </p:nvGrpSpPr>
        <p:grpSpPr>
          <a:xfrm>
            <a:off x="6991851" y="2675522"/>
            <a:ext cx="4304297" cy="4935955"/>
            <a:chOff x="0" y="0"/>
            <a:chExt cx="1133642" cy="1300005"/>
          </a:xfrm>
        </p:grpSpPr>
        <p:sp>
          <p:nvSpPr>
            <p:cNvPr id="6" name="Freeform 6"/>
            <p:cNvSpPr/>
            <p:nvPr/>
          </p:nvSpPr>
          <p:spPr>
            <a:xfrm>
              <a:off x="0" y="0"/>
              <a:ext cx="1133642" cy="1300005"/>
            </a:xfrm>
            <a:custGeom>
              <a:avLst/>
              <a:gdLst/>
              <a:ahLst/>
              <a:cxnLst/>
              <a:rect l="l" t="t" r="r" b="b"/>
              <a:pathLst>
                <a:path w="1133642" h="1300005">
                  <a:moveTo>
                    <a:pt x="91731" y="0"/>
                  </a:moveTo>
                  <a:lnTo>
                    <a:pt x="1041911" y="0"/>
                  </a:lnTo>
                  <a:cubicBezTo>
                    <a:pt x="1066240" y="0"/>
                    <a:pt x="1089572" y="9664"/>
                    <a:pt x="1106775" y="26867"/>
                  </a:cubicBezTo>
                  <a:cubicBezTo>
                    <a:pt x="1123978" y="44070"/>
                    <a:pt x="1133642" y="67402"/>
                    <a:pt x="1133642" y="91731"/>
                  </a:cubicBezTo>
                  <a:lnTo>
                    <a:pt x="1133642" y="1208274"/>
                  </a:lnTo>
                  <a:cubicBezTo>
                    <a:pt x="1133642" y="1232602"/>
                    <a:pt x="1123978" y="1255934"/>
                    <a:pt x="1106775" y="1273137"/>
                  </a:cubicBezTo>
                  <a:cubicBezTo>
                    <a:pt x="1089572" y="1290340"/>
                    <a:pt x="1066240" y="1300005"/>
                    <a:pt x="1041911" y="1300005"/>
                  </a:cubicBezTo>
                  <a:lnTo>
                    <a:pt x="91731" y="1300005"/>
                  </a:lnTo>
                  <a:cubicBezTo>
                    <a:pt x="67402" y="1300005"/>
                    <a:pt x="44070" y="1290340"/>
                    <a:pt x="26867" y="1273137"/>
                  </a:cubicBezTo>
                  <a:cubicBezTo>
                    <a:pt x="9664" y="1255934"/>
                    <a:pt x="0" y="1232602"/>
                    <a:pt x="0" y="1208274"/>
                  </a:cubicBezTo>
                  <a:lnTo>
                    <a:pt x="0" y="91731"/>
                  </a:lnTo>
                  <a:cubicBezTo>
                    <a:pt x="0" y="67402"/>
                    <a:pt x="9664" y="44070"/>
                    <a:pt x="26867" y="26867"/>
                  </a:cubicBezTo>
                  <a:cubicBezTo>
                    <a:pt x="44070" y="9664"/>
                    <a:pt x="67402" y="0"/>
                    <a:pt x="91731"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7" name="TextBox 7"/>
            <p:cNvSpPr txBox="1"/>
            <p:nvPr/>
          </p:nvSpPr>
          <p:spPr>
            <a:xfrm>
              <a:off x="0" y="-47625"/>
              <a:ext cx="1133642" cy="1347630"/>
            </a:xfrm>
            <a:prstGeom prst="rect">
              <a:avLst/>
            </a:prstGeom>
          </p:spPr>
          <p:txBody>
            <a:bodyPr lIns="50800" tIns="50800" rIns="50800" bIns="50800" rtlCol="0" anchor="ctr"/>
            <a:lstStyle/>
            <a:p>
              <a:pPr algn="ctr">
                <a:lnSpc>
                  <a:spcPts val="4480"/>
                </a:lnSpc>
              </a:pPr>
              <a:endParaRPr/>
            </a:p>
          </p:txBody>
        </p:sp>
      </p:grpSp>
      <p:grpSp>
        <p:nvGrpSpPr>
          <p:cNvPr id="8" name="Group 8"/>
          <p:cNvGrpSpPr/>
          <p:nvPr/>
        </p:nvGrpSpPr>
        <p:grpSpPr>
          <a:xfrm>
            <a:off x="13277349" y="2675522"/>
            <a:ext cx="4304297" cy="4935955"/>
            <a:chOff x="0" y="0"/>
            <a:chExt cx="1133642" cy="1300005"/>
          </a:xfrm>
        </p:grpSpPr>
        <p:sp>
          <p:nvSpPr>
            <p:cNvPr id="9" name="Freeform 9"/>
            <p:cNvSpPr/>
            <p:nvPr/>
          </p:nvSpPr>
          <p:spPr>
            <a:xfrm>
              <a:off x="0" y="0"/>
              <a:ext cx="1133642" cy="1300005"/>
            </a:xfrm>
            <a:custGeom>
              <a:avLst/>
              <a:gdLst/>
              <a:ahLst/>
              <a:cxnLst/>
              <a:rect l="l" t="t" r="r" b="b"/>
              <a:pathLst>
                <a:path w="1133642" h="1300005">
                  <a:moveTo>
                    <a:pt x="91731" y="0"/>
                  </a:moveTo>
                  <a:lnTo>
                    <a:pt x="1041911" y="0"/>
                  </a:lnTo>
                  <a:cubicBezTo>
                    <a:pt x="1066240" y="0"/>
                    <a:pt x="1089572" y="9664"/>
                    <a:pt x="1106775" y="26867"/>
                  </a:cubicBezTo>
                  <a:cubicBezTo>
                    <a:pt x="1123978" y="44070"/>
                    <a:pt x="1133642" y="67402"/>
                    <a:pt x="1133642" y="91731"/>
                  </a:cubicBezTo>
                  <a:lnTo>
                    <a:pt x="1133642" y="1208274"/>
                  </a:lnTo>
                  <a:cubicBezTo>
                    <a:pt x="1133642" y="1232602"/>
                    <a:pt x="1123978" y="1255934"/>
                    <a:pt x="1106775" y="1273137"/>
                  </a:cubicBezTo>
                  <a:cubicBezTo>
                    <a:pt x="1089572" y="1290340"/>
                    <a:pt x="1066240" y="1300005"/>
                    <a:pt x="1041911" y="1300005"/>
                  </a:cubicBezTo>
                  <a:lnTo>
                    <a:pt x="91731" y="1300005"/>
                  </a:lnTo>
                  <a:cubicBezTo>
                    <a:pt x="67402" y="1300005"/>
                    <a:pt x="44070" y="1290340"/>
                    <a:pt x="26867" y="1273137"/>
                  </a:cubicBezTo>
                  <a:cubicBezTo>
                    <a:pt x="9664" y="1255934"/>
                    <a:pt x="0" y="1232602"/>
                    <a:pt x="0" y="1208274"/>
                  </a:cubicBezTo>
                  <a:lnTo>
                    <a:pt x="0" y="91731"/>
                  </a:lnTo>
                  <a:cubicBezTo>
                    <a:pt x="0" y="67402"/>
                    <a:pt x="9664" y="44070"/>
                    <a:pt x="26867" y="26867"/>
                  </a:cubicBezTo>
                  <a:cubicBezTo>
                    <a:pt x="44070" y="9664"/>
                    <a:pt x="67402" y="0"/>
                    <a:pt x="91731" y="0"/>
                  </a:cubicBezTo>
                  <a:close/>
                </a:path>
              </a:pathLst>
            </a:custGeom>
            <a:solidFill>
              <a:srgbClr val="000000">
                <a:alpha val="0"/>
              </a:srgbClr>
            </a:solidFill>
            <a:ln w="19050" cap="rnd">
              <a:solidFill>
                <a:srgbClr val="000000"/>
              </a:solidFill>
              <a:prstDash val="solid"/>
              <a:round/>
            </a:ln>
          </p:spPr>
          <p:txBody>
            <a:bodyPr/>
            <a:lstStyle/>
            <a:p>
              <a:endParaRPr lang="en-GB"/>
            </a:p>
          </p:txBody>
        </p:sp>
        <p:sp>
          <p:nvSpPr>
            <p:cNvPr id="10" name="TextBox 10"/>
            <p:cNvSpPr txBox="1"/>
            <p:nvPr/>
          </p:nvSpPr>
          <p:spPr>
            <a:xfrm>
              <a:off x="0" y="-47625"/>
              <a:ext cx="1133642" cy="1347630"/>
            </a:xfrm>
            <a:prstGeom prst="rect">
              <a:avLst/>
            </a:prstGeom>
          </p:spPr>
          <p:txBody>
            <a:bodyPr lIns="50800" tIns="50800" rIns="50800" bIns="50800" rtlCol="0" anchor="ctr"/>
            <a:lstStyle/>
            <a:p>
              <a:pPr algn="ctr">
                <a:lnSpc>
                  <a:spcPts val="4480"/>
                </a:lnSpc>
              </a:pPr>
              <a:endParaRPr/>
            </a:p>
          </p:txBody>
        </p:sp>
      </p:grpSp>
      <p:sp>
        <p:nvSpPr>
          <p:cNvPr id="11" name="Freeform 11"/>
          <p:cNvSpPr/>
          <p:nvPr/>
        </p:nvSpPr>
        <p:spPr>
          <a:xfrm>
            <a:off x="-282051" y="1259409"/>
            <a:ext cx="2621501" cy="1844881"/>
          </a:xfrm>
          <a:custGeom>
            <a:avLst/>
            <a:gdLst/>
            <a:ahLst/>
            <a:cxnLst/>
            <a:rect l="l" t="t" r="r" b="b"/>
            <a:pathLst>
              <a:path w="2621501" h="1844881">
                <a:moveTo>
                  <a:pt x="0" y="0"/>
                </a:moveTo>
                <a:lnTo>
                  <a:pt x="2621502" y="0"/>
                </a:lnTo>
                <a:lnTo>
                  <a:pt x="2621502" y="1844881"/>
                </a:lnTo>
                <a:lnTo>
                  <a:pt x="0" y="184488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2" name="Freeform 12"/>
          <p:cNvSpPr/>
          <p:nvPr/>
        </p:nvSpPr>
        <p:spPr>
          <a:xfrm>
            <a:off x="16626410" y="6788744"/>
            <a:ext cx="1922849" cy="2776677"/>
          </a:xfrm>
          <a:custGeom>
            <a:avLst/>
            <a:gdLst/>
            <a:ahLst/>
            <a:cxnLst/>
            <a:rect l="l" t="t" r="r" b="b"/>
            <a:pathLst>
              <a:path w="1922849" h="2776677">
                <a:moveTo>
                  <a:pt x="0" y="0"/>
                </a:moveTo>
                <a:lnTo>
                  <a:pt x="1922849" y="0"/>
                </a:lnTo>
                <a:lnTo>
                  <a:pt x="1922849" y="2776678"/>
                </a:lnTo>
                <a:lnTo>
                  <a:pt x="0" y="277667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3" name="TextBox 13"/>
          <p:cNvSpPr txBox="1"/>
          <p:nvPr/>
        </p:nvSpPr>
        <p:spPr>
          <a:xfrm>
            <a:off x="0" y="71198"/>
            <a:ext cx="18288000"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Personification </a:t>
            </a:r>
          </a:p>
        </p:txBody>
      </p:sp>
      <p:sp>
        <p:nvSpPr>
          <p:cNvPr id="14" name="TextBox 14"/>
          <p:cNvSpPr txBox="1"/>
          <p:nvPr/>
        </p:nvSpPr>
        <p:spPr>
          <a:xfrm>
            <a:off x="1027856" y="3349597"/>
            <a:ext cx="3582745" cy="3439147"/>
          </a:xfrm>
          <a:prstGeom prst="rect">
            <a:avLst/>
          </a:prstGeom>
        </p:spPr>
        <p:txBody>
          <a:bodyPr lIns="0" tIns="0" rIns="0" bIns="0" rtlCol="0" anchor="t">
            <a:spAutoFit/>
          </a:bodyPr>
          <a:lstStyle/>
          <a:p>
            <a:pPr algn="ctr">
              <a:lnSpc>
                <a:spcPts val="4480"/>
              </a:lnSpc>
            </a:pPr>
            <a:r>
              <a:rPr lang="en-US" sz="3200" dirty="0">
                <a:solidFill>
                  <a:srgbClr val="000000"/>
                </a:solidFill>
                <a:latin typeface="Playwrite US Modern"/>
                <a:ea typeface="Playwrite US Modern"/>
                <a:cs typeface="Playwrite US Modern"/>
                <a:sym typeface="Playwrite US Modern"/>
              </a:rPr>
              <a:t>Personification is a literary device where human qualities are given to animals, objects or ideas.</a:t>
            </a:r>
          </a:p>
        </p:txBody>
      </p:sp>
      <p:sp>
        <p:nvSpPr>
          <p:cNvPr id="15" name="TextBox 15"/>
          <p:cNvSpPr txBox="1"/>
          <p:nvPr/>
        </p:nvSpPr>
        <p:spPr>
          <a:xfrm>
            <a:off x="7257712" y="3333512"/>
            <a:ext cx="3772574" cy="3439147"/>
          </a:xfrm>
          <a:prstGeom prst="rect">
            <a:avLst/>
          </a:prstGeom>
        </p:spPr>
        <p:txBody>
          <a:bodyPr wrap="square" lIns="0" tIns="0" rIns="0" bIns="0" rtlCol="0" anchor="t">
            <a:spAutoFit/>
          </a:bodyPr>
          <a:lstStyle/>
          <a:p>
            <a:pPr algn="ctr">
              <a:lnSpc>
                <a:spcPts val="4480"/>
              </a:lnSpc>
            </a:pPr>
            <a:r>
              <a:rPr lang="en-US" sz="3200" dirty="0">
                <a:solidFill>
                  <a:srgbClr val="000000"/>
                </a:solidFill>
                <a:latin typeface="Playwrite US Modern"/>
                <a:ea typeface="Playwrite US Modern"/>
                <a:cs typeface="Playwrite US Modern"/>
                <a:sym typeface="Playwrite US Modern"/>
              </a:rPr>
              <a:t>“The trees dance,” is personification as it gives a human quality (dance) to a non-human object.</a:t>
            </a:r>
          </a:p>
        </p:txBody>
      </p:sp>
      <p:sp>
        <p:nvSpPr>
          <p:cNvPr id="16" name="TextBox 16"/>
          <p:cNvSpPr txBox="1"/>
          <p:nvPr/>
        </p:nvSpPr>
        <p:spPr>
          <a:xfrm>
            <a:off x="13677399" y="3326999"/>
            <a:ext cx="3582745" cy="3439147"/>
          </a:xfrm>
          <a:prstGeom prst="rect">
            <a:avLst/>
          </a:prstGeom>
        </p:spPr>
        <p:txBody>
          <a:bodyPr wrap="square" lIns="0" tIns="0" rIns="0" bIns="0" rtlCol="0" anchor="t">
            <a:spAutoFit/>
          </a:bodyPr>
          <a:lstStyle/>
          <a:p>
            <a:pPr algn="ctr">
              <a:lnSpc>
                <a:spcPts val="4480"/>
              </a:lnSpc>
            </a:pPr>
            <a:r>
              <a:rPr lang="en-US" sz="3200" dirty="0">
                <a:solidFill>
                  <a:srgbClr val="000000"/>
                </a:solidFill>
                <a:latin typeface="Playwrite US Modern"/>
                <a:ea typeface="Playwrite US Modern"/>
                <a:cs typeface="Playwrite US Modern"/>
                <a:sym typeface="Playwrite US Modern"/>
              </a:rPr>
              <a:t>Personification can help the reader to clearly imagine the scene that is being described.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0" y="71198"/>
            <a:ext cx="18288000"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Personification </a:t>
            </a:r>
          </a:p>
        </p:txBody>
      </p:sp>
      <p:sp>
        <p:nvSpPr>
          <p:cNvPr id="3" name="Freeform 3"/>
          <p:cNvSpPr/>
          <p:nvPr/>
        </p:nvSpPr>
        <p:spPr>
          <a:xfrm>
            <a:off x="0" y="1705604"/>
            <a:ext cx="2025117" cy="2115004"/>
          </a:xfrm>
          <a:custGeom>
            <a:avLst/>
            <a:gdLst/>
            <a:ahLst/>
            <a:cxnLst/>
            <a:rect l="l" t="t" r="r" b="b"/>
            <a:pathLst>
              <a:path w="2025117" h="2115004">
                <a:moveTo>
                  <a:pt x="0" y="0"/>
                </a:moveTo>
                <a:lnTo>
                  <a:pt x="2025117" y="0"/>
                </a:lnTo>
                <a:lnTo>
                  <a:pt x="2025117" y="2115004"/>
                </a:lnTo>
                <a:lnTo>
                  <a:pt x="0" y="2115004"/>
                </a:lnTo>
                <a:lnTo>
                  <a:pt x="0" y="0"/>
                </a:lnTo>
                <a:close/>
              </a:path>
            </a:pathLst>
          </a:custGeom>
          <a:blipFill>
            <a:blip r:embed="rId2"/>
            <a:stretch>
              <a:fillRect/>
            </a:stretch>
          </a:blipFill>
        </p:spPr>
        <p:txBody>
          <a:bodyPr/>
          <a:lstStyle/>
          <a:p>
            <a:endParaRPr lang="en-GB"/>
          </a:p>
        </p:txBody>
      </p:sp>
      <p:sp>
        <p:nvSpPr>
          <p:cNvPr id="4" name="TextBox 4"/>
          <p:cNvSpPr txBox="1"/>
          <p:nvPr/>
        </p:nvSpPr>
        <p:spPr>
          <a:xfrm>
            <a:off x="2474212" y="2475141"/>
            <a:ext cx="10000954"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stars danced across the night sky. </a:t>
            </a:r>
          </a:p>
        </p:txBody>
      </p:sp>
      <p:sp>
        <p:nvSpPr>
          <p:cNvPr id="5" name="Freeform 5"/>
          <p:cNvSpPr/>
          <p:nvPr/>
        </p:nvSpPr>
        <p:spPr>
          <a:xfrm>
            <a:off x="238264" y="4149423"/>
            <a:ext cx="1786853" cy="1988153"/>
          </a:xfrm>
          <a:custGeom>
            <a:avLst/>
            <a:gdLst/>
            <a:ahLst/>
            <a:cxnLst/>
            <a:rect l="l" t="t" r="r" b="b"/>
            <a:pathLst>
              <a:path w="1786853" h="1988153">
                <a:moveTo>
                  <a:pt x="0" y="0"/>
                </a:moveTo>
                <a:lnTo>
                  <a:pt x="1786853" y="0"/>
                </a:lnTo>
                <a:lnTo>
                  <a:pt x="1786853" y="1988154"/>
                </a:lnTo>
                <a:lnTo>
                  <a:pt x="0" y="1988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6" name="TextBox 6"/>
          <p:cNvSpPr txBox="1"/>
          <p:nvPr/>
        </p:nvSpPr>
        <p:spPr>
          <a:xfrm>
            <a:off x="2474212" y="4853416"/>
            <a:ext cx="10000954"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alarm clock screeched to wake me up.</a:t>
            </a:r>
          </a:p>
        </p:txBody>
      </p:sp>
      <p:sp>
        <p:nvSpPr>
          <p:cNvPr id="7" name="Freeform 7"/>
          <p:cNvSpPr/>
          <p:nvPr/>
        </p:nvSpPr>
        <p:spPr>
          <a:xfrm>
            <a:off x="-37608" y="6996378"/>
            <a:ext cx="2132615" cy="978337"/>
          </a:xfrm>
          <a:custGeom>
            <a:avLst/>
            <a:gdLst/>
            <a:ahLst/>
            <a:cxnLst/>
            <a:rect l="l" t="t" r="r" b="b"/>
            <a:pathLst>
              <a:path w="2132615" h="978337">
                <a:moveTo>
                  <a:pt x="0" y="0"/>
                </a:moveTo>
                <a:lnTo>
                  <a:pt x="2132616" y="0"/>
                </a:lnTo>
                <a:lnTo>
                  <a:pt x="2132616" y="978337"/>
                </a:lnTo>
                <a:lnTo>
                  <a:pt x="0" y="97833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8" name="TextBox 8"/>
          <p:cNvSpPr txBox="1"/>
          <p:nvPr/>
        </p:nvSpPr>
        <p:spPr>
          <a:xfrm>
            <a:off x="2474212" y="7231691"/>
            <a:ext cx="10000954"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car coughed and spluttered before starting.</a:t>
            </a:r>
          </a:p>
        </p:txBody>
      </p:sp>
      <p:sp>
        <p:nvSpPr>
          <p:cNvPr id="9" name="TextBox 9"/>
          <p:cNvSpPr txBox="1"/>
          <p:nvPr/>
        </p:nvSpPr>
        <p:spPr>
          <a:xfrm>
            <a:off x="1012558" y="8536690"/>
            <a:ext cx="16819065" cy="1090268"/>
          </a:xfrm>
          <a:prstGeom prst="rect">
            <a:avLst/>
          </a:prstGeom>
        </p:spPr>
        <p:txBody>
          <a:bodyPr lIns="0" tIns="0" rIns="0" bIns="0" rtlCol="0" anchor="t">
            <a:spAutoFit/>
          </a:bodyPr>
          <a:lstStyle/>
          <a:p>
            <a:pPr algn="ctr">
              <a:lnSpc>
                <a:spcPts val="4480"/>
              </a:lnSpc>
            </a:pPr>
            <a:r>
              <a:rPr lang="en-US" sz="3200" dirty="0">
                <a:solidFill>
                  <a:srgbClr val="000000"/>
                </a:solidFill>
                <a:latin typeface="Playwrite US Modern"/>
                <a:ea typeface="Playwrite US Modern"/>
                <a:cs typeface="Playwrite US Modern"/>
                <a:sym typeface="Playwrite US Modern"/>
              </a:rPr>
              <a:t>Using personification helps make our descriptions more vivid and interesting. What human feature is each non-human thing doing in each sentence?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0" y="71198"/>
            <a:ext cx="18288000"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Personification </a:t>
            </a:r>
          </a:p>
        </p:txBody>
      </p:sp>
      <p:sp>
        <p:nvSpPr>
          <p:cNvPr id="3" name="Freeform 3"/>
          <p:cNvSpPr/>
          <p:nvPr/>
        </p:nvSpPr>
        <p:spPr>
          <a:xfrm>
            <a:off x="0" y="1705604"/>
            <a:ext cx="2025117" cy="2115004"/>
          </a:xfrm>
          <a:custGeom>
            <a:avLst/>
            <a:gdLst/>
            <a:ahLst/>
            <a:cxnLst/>
            <a:rect l="l" t="t" r="r" b="b"/>
            <a:pathLst>
              <a:path w="2025117" h="2115004">
                <a:moveTo>
                  <a:pt x="0" y="0"/>
                </a:moveTo>
                <a:lnTo>
                  <a:pt x="2025117" y="0"/>
                </a:lnTo>
                <a:lnTo>
                  <a:pt x="2025117" y="2115004"/>
                </a:lnTo>
                <a:lnTo>
                  <a:pt x="0" y="2115004"/>
                </a:lnTo>
                <a:lnTo>
                  <a:pt x="0" y="0"/>
                </a:lnTo>
                <a:close/>
              </a:path>
            </a:pathLst>
          </a:custGeom>
          <a:blipFill>
            <a:blip r:embed="rId2"/>
            <a:stretch>
              <a:fillRect/>
            </a:stretch>
          </a:blipFill>
        </p:spPr>
        <p:txBody>
          <a:bodyPr/>
          <a:lstStyle/>
          <a:p>
            <a:endParaRPr lang="en-GB"/>
          </a:p>
        </p:txBody>
      </p:sp>
      <p:sp>
        <p:nvSpPr>
          <p:cNvPr id="4" name="TextBox 4"/>
          <p:cNvSpPr txBox="1"/>
          <p:nvPr/>
        </p:nvSpPr>
        <p:spPr>
          <a:xfrm>
            <a:off x="2474212" y="2475141"/>
            <a:ext cx="10000954"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stars danced across the night sky. </a:t>
            </a:r>
          </a:p>
        </p:txBody>
      </p:sp>
      <p:sp>
        <p:nvSpPr>
          <p:cNvPr id="5" name="Freeform 5"/>
          <p:cNvSpPr/>
          <p:nvPr/>
        </p:nvSpPr>
        <p:spPr>
          <a:xfrm>
            <a:off x="238264" y="4149423"/>
            <a:ext cx="1786853" cy="1988153"/>
          </a:xfrm>
          <a:custGeom>
            <a:avLst/>
            <a:gdLst/>
            <a:ahLst/>
            <a:cxnLst/>
            <a:rect l="l" t="t" r="r" b="b"/>
            <a:pathLst>
              <a:path w="1786853" h="1988153">
                <a:moveTo>
                  <a:pt x="0" y="0"/>
                </a:moveTo>
                <a:lnTo>
                  <a:pt x="1786853" y="0"/>
                </a:lnTo>
                <a:lnTo>
                  <a:pt x="1786853" y="1988154"/>
                </a:lnTo>
                <a:lnTo>
                  <a:pt x="0" y="19881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6" name="TextBox 6"/>
          <p:cNvSpPr txBox="1"/>
          <p:nvPr/>
        </p:nvSpPr>
        <p:spPr>
          <a:xfrm>
            <a:off x="2474212" y="4853416"/>
            <a:ext cx="10000954"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alarm clock screeched to wake me up.</a:t>
            </a:r>
          </a:p>
        </p:txBody>
      </p:sp>
      <p:sp>
        <p:nvSpPr>
          <p:cNvPr id="7" name="Freeform 7"/>
          <p:cNvSpPr/>
          <p:nvPr/>
        </p:nvSpPr>
        <p:spPr>
          <a:xfrm>
            <a:off x="-37608" y="6996378"/>
            <a:ext cx="2132615" cy="978337"/>
          </a:xfrm>
          <a:custGeom>
            <a:avLst/>
            <a:gdLst/>
            <a:ahLst/>
            <a:cxnLst/>
            <a:rect l="l" t="t" r="r" b="b"/>
            <a:pathLst>
              <a:path w="2132615" h="978337">
                <a:moveTo>
                  <a:pt x="0" y="0"/>
                </a:moveTo>
                <a:lnTo>
                  <a:pt x="2132616" y="0"/>
                </a:lnTo>
                <a:lnTo>
                  <a:pt x="2132616" y="978337"/>
                </a:lnTo>
                <a:lnTo>
                  <a:pt x="0" y="97833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8" name="TextBox 8"/>
          <p:cNvSpPr txBox="1"/>
          <p:nvPr/>
        </p:nvSpPr>
        <p:spPr>
          <a:xfrm>
            <a:off x="2474212" y="7231691"/>
            <a:ext cx="10000954" cy="528306"/>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The car coughed and spluttered before starting.</a:t>
            </a:r>
          </a:p>
        </p:txBody>
      </p:sp>
      <p:sp>
        <p:nvSpPr>
          <p:cNvPr id="9" name="TextBox 9"/>
          <p:cNvSpPr txBox="1"/>
          <p:nvPr/>
        </p:nvSpPr>
        <p:spPr>
          <a:xfrm>
            <a:off x="2474212" y="3251662"/>
            <a:ext cx="11973046" cy="528306"/>
          </a:xfrm>
          <a:prstGeom prst="rect">
            <a:avLst/>
          </a:prstGeom>
        </p:spPr>
        <p:txBody>
          <a:bodyPr lIns="0" tIns="0" rIns="0" bIns="0" rtlCol="0" anchor="t">
            <a:spAutoFit/>
          </a:bodyPr>
          <a:lstStyle/>
          <a:p>
            <a:pPr algn="l">
              <a:lnSpc>
                <a:spcPts val="4480"/>
              </a:lnSpc>
            </a:pPr>
            <a:r>
              <a:rPr lang="en-US" sz="3200">
                <a:solidFill>
                  <a:srgbClr val="00BF63"/>
                </a:solidFill>
                <a:latin typeface="Playwrite US Modern"/>
                <a:ea typeface="Playwrite US Modern"/>
                <a:cs typeface="Playwrite US Modern"/>
                <a:sym typeface="Playwrite US Modern"/>
              </a:rPr>
              <a:t>(The stars are dancing.)</a:t>
            </a:r>
          </a:p>
        </p:txBody>
      </p:sp>
      <p:sp>
        <p:nvSpPr>
          <p:cNvPr id="10" name="TextBox 10"/>
          <p:cNvSpPr txBox="1"/>
          <p:nvPr/>
        </p:nvSpPr>
        <p:spPr>
          <a:xfrm>
            <a:off x="2474212" y="5505915"/>
            <a:ext cx="11973046" cy="528306"/>
          </a:xfrm>
          <a:prstGeom prst="rect">
            <a:avLst/>
          </a:prstGeom>
        </p:spPr>
        <p:txBody>
          <a:bodyPr lIns="0" tIns="0" rIns="0" bIns="0" rtlCol="0" anchor="t">
            <a:spAutoFit/>
          </a:bodyPr>
          <a:lstStyle/>
          <a:p>
            <a:pPr algn="l">
              <a:lnSpc>
                <a:spcPts val="4480"/>
              </a:lnSpc>
            </a:pPr>
            <a:r>
              <a:rPr lang="en-US" sz="3200">
                <a:solidFill>
                  <a:srgbClr val="00BF63"/>
                </a:solidFill>
                <a:latin typeface="Playwrite US Modern"/>
                <a:ea typeface="Playwrite US Modern"/>
                <a:cs typeface="Playwrite US Modern"/>
                <a:sym typeface="Playwrite US Modern"/>
              </a:rPr>
              <a:t>(The alarm clock is screaching.)</a:t>
            </a:r>
          </a:p>
        </p:txBody>
      </p:sp>
      <p:sp>
        <p:nvSpPr>
          <p:cNvPr id="11" name="TextBox 11"/>
          <p:cNvSpPr txBox="1"/>
          <p:nvPr/>
        </p:nvSpPr>
        <p:spPr>
          <a:xfrm>
            <a:off x="2474212" y="7927090"/>
            <a:ext cx="11973046" cy="528306"/>
          </a:xfrm>
          <a:prstGeom prst="rect">
            <a:avLst/>
          </a:prstGeom>
        </p:spPr>
        <p:txBody>
          <a:bodyPr lIns="0" tIns="0" rIns="0" bIns="0" rtlCol="0" anchor="t">
            <a:spAutoFit/>
          </a:bodyPr>
          <a:lstStyle/>
          <a:p>
            <a:pPr algn="l">
              <a:lnSpc>
                <a:spcPts val="4480"/>
              </a:lnSpc>
            </a:pPr>
            <a:r>
              <a:rPr lang="en-US" sz="3200">
                <a:solidFill>
                  <a:srgbClr val="00BF63"/>
                </a:solidFill>
                <a:latin typeface="Playwrite US Modern"/>
                <a:ea typeface="Playwrite US Modern"/>
                <a:cs typeface="Playwrite US Modern"/>
                <a:sym typeface="Playwrite US Modern"/>
              </a:rPr>
              <a:t>(The car coughed and spluttered.)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31041" y="2753332"/>
            <a:ext cx="2183266" cy="3528510"/>
          </a:xfrm>
          <a:custGeom>
            <a:avLst/>
            <a:gdLst/>
            <a:ahLst/>
            <a:cxnLst/>
            <a:rect l="l" t="t" r="r" b="b"/>
            <a:pathLst>
              <a:path w="2183266" h="3528510">
                <a:moveTo>
                  <a:pt x="0" y="0"/>
                </a:moveTo>
                <a:lnTo>
                  <a:pt x="2183266" y="0"/>
                </a:lnTo>
                <a:lnTo>
                  <a:pt x="2183266" y="3528511"/>
                </a:lnTo>
                <a:lnTo>
                  <a:pt x="0" y="352851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3654485" y="2753332"/>
            <a:ext cx="4144641" cy="3431960"/>
          </a:xfrm>
          <a:custGeom>
            <a:avLst/>
            <a:gdLst/>
            <a:ahLst/>
            <a:cxnLst/>
            <a:rect l="l" t="t" r="r" b="b"/>
            <a:pathLst>
              <a:path w="4144641" h="3431960">
                <a:moveTo>
                  <a:pt x="0" y="0"/>
                </a:moveTo>
                <a:lnTo>
                  <a:pt x="4144641" y="0"/>
                </a:lnTo>
                <a:lnTo>
                  <a:pt x="4144641" y="3431960"/>
                </a:lnTo>
                <a:lnTo>
                  <a:pt x="0" y="3431960"/>
                </a:lnTo>
                <a:lnTo>
                  <a:pt x="0" y="0"/>
                </a:lnTo>
                <a:close/>
              </a:path>
            </a:pathLst>
          </a:custGeom>
          <a:blipFill>
            <a:blip r:embed="rId4"/>
            <a:stretch>
              <a:fillRect l="-6750" r="-21628"/>
            </a:stretch>
          </a:blipFill>
        </p:spPr>
        <p:txBody>
          <a:bodyPr/>
          <a:lstStyle/>
          <a:p>
            <a:endParaRPr lang="en-GB"/>
          </a:p>
        </p:txBody>
      </p:sp>
      <p:sp>
        <p:nvSpPr>
          <p:cNvPr id="4" name="Freeform 4"/>
          <p:cNvSpPr/>
          <p:nvPr/>
        </p:nvSpPr>
        <p:spPr>
          <a:xfrm>
            <a:off x="14972205" y="3170768"/>
            <a:ext cx="2884754" cy="2693639"/>
          </a:xfrm>
          <a:custGeom>
            <a:avLst/>
            <a:gdLst/>
            <a:ahLst/>
            <a:cxnLst/>
            <a:rect l="l" t="t" r="r" b="b"/>
            <a:pathLst>
              <a:path w="2884754" h="2693639">
                <a:moveTo>
                  <a:pt x="0" y="0"/>
                </a:moveTo>
                <a:lnTo>
                  <a:pt x="2884754" y="0"/>
                </a:lnTo>
                <a:lnTo>
                  <a:pt x="2884754" y="2693639"/>
                </a:lnTo>
                <a:lnTo>
                  <a:pt x="0" y="269363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 name="Freeform 5"/>
          <p:cNvSpPr/>
          <p:nvPr/>
        </p:nvSpPr>
        <p:spPr>
          <a:xfrm>
            <a:off x="9028606" y="2743306"/>
            <a:ext cx="4780872" cy="2139440"/>
          </a:xfrm>
          <a:custGeom>
            <a:avLst/>
            <a:gdLst/>
            <a:ahLst/>
            <a:cxnLst/>
            <a:rect l="l" t="t" r="r" b="b"/>
            <a:pathLst>
              <a:path w="4780872" h="2139440">
                <a:moveTo>
                  <a:pt x="0" y="0"/>
                </a:moveTo>
                <a:lnTo>
                  <a:pt x="4780872" y="0"/>
                </a:lnTo>
                <a:lnTo>
                  <a:pt x="4780872" y="2139440"/>
                </a:lnTo>
                <a:lnTo>
                  <a:pt x="0" y="2139440"/>
                </a:lnTo>
                <a:lnTo>
                  <a:pt x="0" y="0"/>
                </a:lnTo>
                <a:close/>
              </a:path>
            </a:pathLst>
          </a:custGeom>
          <a:blipFill>
            <a:blip r:embed="rId7"/>
            <a:stretch>
              <a:fillRect/>
            </a:stretch>
          </a:blipFill>
        </p:spPr>
        <p:txBody>
          <a:bodyPr/>
          <a:lstStyle/>
          <a:p>
            <a:endParaRPr lang="en-GB"/>
          </a:p>
        </p:txBody>
      </p:sp>
      <p:sp>
        <p:nvSpPr>
          <p:cNvPr id="6" name="Freeform 6"/>
          <p:cNvSpPr/>
          <p:nvPr/>
        </p:nvSpPr>
        <p:spPr>
          <a:xfrm>
            <a:off x="9153773" y="3900017"/>
            <a:ext cx="4780872" cy="2139440"/>
          </a:xfrm>
          <a:custGeom>
            <a:avLst/>
            <a:gdLst/>
            <a:ahLst/>
            <a:cxnLst/>
            <a:rect l="l" t="t" r="r" b="b"/>
            <a:pathLst>
              <a:path w="4780872" h="2139440">
                <a:moveTo>
                  <a:pt x="0" y="0"/>
                </a:moveTo>
                <a:lnTo>
                  <a:pt x="4780872" y="0"/>
                </a:lnTo>
                <a:lnTo>
                  <a:pt x="4780872" y="2139440"/>
                </a:lnTo>
                <a:lnTo>
                  <a:pt x="0" y="2139440"/>
                </a:lnTo>
                <a:lnTo>
                  <a:pt x="0" y="0"/>
                </a:lnTo>
                <a:close/>
              </a:path>
            </a:pathLst>
          </a:custGeom>
          <a:blipFill>
            <a:blip r:embed="rId7"/>
            <a:stretch>
              <a:fillRect/>
            </a:stretch>
          </a:blipFill>
        </p:spPr>
        <p:txBody>
          <a:bodyPr/>
          <a:lstStyle/>
          <a:p>
            <a:endParaRPr lang="en-GB"/>
          </a:p>
        </p:txBody>
      </p:sp>
      <p:sp>
        <p:nvSpPr>
          <p:cNvPr id="7" name="TextBox 7"/>
          <p:cNvSpPr txBox="1"/>
          <p:nvPr/>
        </p:nvSpPr>
        <p:spPr>
          <a:xfrm>
            <a:off x="0" y="71198"/>
            <a:ext cx="18288000"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Personification </a:t>
            </a:r>
          </a:p>
        </p:txBody>
      </p:sp>
      <p:sp>
        <p:nvSpPr>
          <p:cNvPr id="8" name="TextBox 8"/>
          <p:cNvSpPr txBox="1"/>
          <p:nvPr/>
        </p:nvSpPr>
        <p:spPr>
          <a:xfrm>
            <a:off x="734467" y="8301143"/>
            <a:ext cx="16819065" cy="1090268"/>
          </a:xfrm>
          <a:prstGeom prst="rect">
            <a:avLst/>
          </a:prstGeom>
        </p:spPr>
        <p:txBody>
          <a:bodyPr lIns="0" tIns="0" rIns="0" bIns="0" rtlCol="0" anchor="t">
            <a:spAutoFit/>
          </a:bodyPr>
          <a:lstStyle/>
          <a:p>
            <a:pPr algn="ctr">
              <a:lnSpc>
                <a:spcPts val="4480"/>
              </a:lnSpc>
            </a:pPr>
            <a:r>
              <a:rPr lang="en-US" sz="3200">
                <a:solidFill>
                  <a:srgbClr val="000000"/>
                </a:solidFill>
                <a:latin typeface="Playwrite US Modern"/>
                <a:ea typeface="Playwrite US Modern"/>
                <a:cs typeface="Playwrite US Modern"/>
                <a:sym typeface="Playwrite US Modern"/>
              </a:rPr>
              <a:t>Write some personification to describe each picture. Use the prompts if you are stuck. </a:t>
            </a:r>
          </a:p>
        </p:txBody>
      </p:sp>
      <p:sp>
        <p:nvSpPr>
          <p:cNvPr id="9" name="TextBox 9"/>
          <p:cNvSpPr txBox="1"/>
          <p:nvPr/>
        </p:nvSpPr>
        <p:spPr>
          <a:xfrm>
            <a:off x="442100" y="6386771"/>
            <a:ext cx="2694248" cy="1090268"/>
          </a:xfrm>
          <a:prstGeom prst="rect">
            <a:avLst/>
          </a:prstGeom>
        </p:spPr>
        <p:txBody>
          <a:bodyPr lIns="0" tIns="0" rIns="0" bIns="0" rtlCol="0" anchor="t">
            <a:spAutoFit/>
          </a:bodyPr>
          <a:lstStyle/>
          <a:p>
            <a:pPr algn="ctr">
              <a:lnSpc>
                <a:spcPts val="4480"/>
              </a:lnSpc>
            </a:pPr>
            <a:r>
              <a:rPr lang="en-US" sz="3200">
                <a:solidFill>
                  <a:srgbClr val="A7A5A6"/>
                </a:solidFill>
                <a:latin typeface="Playwrite US Modern"/>
                <a:ea typeface="Playwrite US Modern"/>
                <a:cs typeface="Playwrite US Modern"/>
                <a:sym typeface="Playwrite US Modern"/>
              </a:rPr>
              <a:t>flower </a:t>
            </a:r>
          </a:p>
          <a:p>
            <a:pPr algn="ctr">
              <a:lnSpc>
                <a:spcPts val="4480"/>
              </a:lnSpc>
            </a:pPr>
            <a:r>
              <a:rPr lang="en-US" sz="3200">
                <a:solidFill>
                  <a:srgbClr val="A7A5A6"/>
                </a:solidFill>
                <a:latin typeface="Playwrite US Modern"/>
                <a:ea typeface="Playwrite US Modern"/>
                <a:cs typeface="Playwrite US Modern"/>
                <a:sym typeface="Playwrite US Modern"/>
              </a:rPr>
              <a:t>stretched</a:t>
            </a:r>
          </a:p>
        </p:txBody>
      </p:sp>
      <p:sp>
        <p:nvSpPr>
          <p:cNvPr id="10" name="TextBox 10"/>
          <p:cNvSpPr txBox="1"/>
          <p:nvPr/>
        </p:nvSpPr>
        <p:spPr>
          <a:xfrm>
            <a:off x="4610040" y="6386771"/>
            <a:ext cx="2694248" cy="1090268"/>
          </a:xfrm>
          <a:prstGeom prst="rect">
            <a:avLst/>
          </a:prstGeom>
        </p:spPr>
        <p:txBody>
          <a:bodyPr lIns="0" tIns="0" rIns="0" bIns="0" rtlCol="0" anchor="t">
            <a:spAutoFit/>
          </a:bodyPr>
          <a:lstStyle/>
          <a:p>
            <a:pPr algn="ctr">
              <a:lnSpc>
                <a:spcPts val="4480"/>
              </a:lnSpc>
            </a:pPr>
            <a:r>
              <a:rPr lang="en-US" sz="3200">
                <a:solidFill>
                  <a:srgbClr val="A7A5A6"/>
                </a:solidFill>
                <a:latin typeface="Playwrite US Modern"/>
                <a:ea typeface="Playwrite US Modern"/>
                <a:cs typeface="Playwrite US Modern"/>
                <a:sym typeface="Playwrite US Modern"/>
              </a:rPr>
              <a:t>waves</a:t>
            </a:r>
          </a:p>
          <a:p>
            <a:pPr algn="ctr">
              <a:lnSpc>
                <a:spcPts val="4480"/>
              </a:lnSpc>
            </a:pPr>
            <a:r>
              <a:rPr lang="en-US" sz="3200">
                <a:solidFill>
                  <a:srgbClr val="A7A5A6"/>
                </a:solidFill>
                <a:latin typeface="Playwrite US Modern"/>
                <a:ea typeface="Playwrite US Modern"/>
                <a:cs typeface="Playwrite US Modern"/>
                <a:sym typeface="Playwrite US Modern"/>
              </a:rPr>
              <a:t>swallowed</a:t>
            </a:r>
          </a:p>
        </p:txBody>
      </p:sp>
      <p:sp>
        <p:nvSpPr>
          <p:cNvPr id="11" name="TextBox 11"/>
          <p:cNvSpPr txBox="1"/>
          <p:nvPr/>
        </p:nvSpPr>
        <p:spPr>
          <a:xfrm>
            <a:off x="11008186" y="6386771"/>
            <a:ext cx="2694248" cy="1090268"/>
          </a:xfrm>
          <a:prstGeom prst="rect">
            <a:avLst/>
          </a:prstGeom>
        </p:spPr>
        <p:txBody>
          <a:bodyPr lIns="0" tIns="0" rIns="0" bIns="0" rtlCol="0" anchor="t">
            <a:spAutoFit/>
          </a:bodyPr>
          <a:lstStyle/>
          <a:p>
            <a:pPr algn="ctr">
              <a:lnSpc>
                <a:spcPts val="4480"/>
              </a:lnSpc>
            </a:pPr>
            <a:r>
              <a:rPr lang="en-US" sz="3200">
                <a:solidFill>
                  <a:srgbClr val="A7A5A6"/>
                </a:solidFill>
                <a:latin typeface="Playwrite US Modern"/>
                <a:ea typeface="Playwrite US Modern"/>
                <a:cs typeface="Playwrite US Modern"/>
                <a:sym typeface="Playwrite US Modern"/>
              </a:rPr>
              <a:t>leaves</a:t>
            </a:r>
          </a:p>
          <a:p>
            <a:pPr algn="ctr">
              <a:lnSpc>
                <a:spcPts val="4480"/>
              </a:lnSpc>
            </a:pPr>
            <a:r>
              <a:rPr lang="en-US" sz="3200">
                <a:solidFill>
                  <a:srgbClr val="A7A5A6"/>
                </a:solidFill>
                <a:latin typeface="Playwrite US Modern"/>
                <a:ea typeface="Playwrite US Modern"/>
                <a:cs typeface="Playwrite US Modern"/>
                <a:sym typeface="Playwrite US Modern"/>
              </a:rPr>
              <a:t>danced</a:t>
            </a:r>
          </a:p>
        </p:txBody>
      </p:sp>
      <p:sp>
        <p:nvSpPr>
          <p:cNvPr id="12" name="TextBox 12"/>
          <p:cNvSpPr txBox="1"/>
          <p:nvPr/>
        </p:nvSpPr>
        <p:spPr>
          <a:xfrm>
            <a:off x="15494247" y="6386771"/>
            <a:ext cx="2694248" cy="1090268"/>
          </a:xfrm>
          <a:prstGeom prst="rect">
            <a:avLst/>
          </a:prstGeom>
        </p:spPr>
        <p:txBody>
          <a:bodyPr lIns="0" tIns="0" rIns="0" bIns="0" rtlCol="0" anchor="t">
            <a:spAutoFit/>
          </a:bodyPr>
          <a:lstStyle/>
          <a:p>
            <a:pPr algn="ctr">
              <a:lnSpc>
                <a:spcPts val="4480"/>
              </a:lnSpc>
            </a:pPr>
            <a:r>
              <a:rPr lang="en-US" sz="3200">
                <a:solidFill>
                  <a:srgbClr val="A7A5A6"/>
                </a:solidFill>
                <a:latin typeface="Playwrite US Modern"/>
                <a:ea typeface="Playwrite US Modern"/>
                <a:cs typeface="Playwrite US Modern"/>
                <a:sym typeface="Playwrite US Modern"/>
              </a:rPr>
              <a:t>thunder</a:t>
            </a:r>
          </a:p>
          <a:p>
            <a:pPr algn="ctr">
              <a:lnSpc>
                <a:spcPts val="4480"/>
              </a:lnSpc>
            </a:pPr>
            <a:r>
              <a:rPr lang="en-US" sz="3200">
                <a:solidFill>
                  <a:srgbClr val="A7A5A6"/>
                </a:solidFill>
                <a:latin typeface="Playwrite US Modern"/>
                <a:ea typeface="Playwrite US Modern"/>
                <a:cs typeface="Playwrite US Modern"/>
                <a:sym typeface="Playwrite US Modern"/>
              </a:rPr>
              <a:t>grumbled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31041" y="2753332"/>
            <a:ext cx="2183266" cy="3528510"/>
          </a:xfrm>
          <a:custGeom>
            <a:avLst/>
            <a:gdLst/>
            <a:ahLst/>
            <a:cxnLst/>
            <a:rect l="l" t="t" r="r" b="b"/>
            <a:pathLst>
              <a:path w="2183266" h="3528510">
                <a:moveTo>
                  <a:pt x="0" y="0"/>
                </a:moveTo>
                <a:lnTo>
                  <a:pt x="2183266" y="0"/>
                </a:lnTo>
                <a:lnTo>
                  <a:pt x="2183266" y="3528511"/>
                </a:lnTo>
                <a:lnTo>
                  <a:pt x="0" y="352851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3654485" y="2753332"/>
            <a:ext cx="4144641" cy="3431960"/>
          </a:xfrm>
          <a:custGeom>
            <a:avLst/>
            <a:gdLst/>
            <a:ahLst/>
            <a:cxnLst/>
            <a:rect l="l" t="t" r="r" b="b"/>
            <a:pathLst>
              <a:path w="4144641" h="3431960">
                <a:moveTo>
                  <a:pt x="0" y="0"/>
                </a:moveTo>
                <a:lnTo>
                  <a:pt x="4144641" y="0"/>
                </a:lnTo>
                <a:lnTo>
                  <a:pt x="4144641" y="3431960"/>
                </a:lnTo>
                <a:lnTo>
                  <a:pt x="0" y="3431960"/>
                </a:lnTo>
                <a:lnTo>
                  <a:pt x="0" y="0"/>
                </a:lnTo>
                <a:close/>
              </a:path>
            </a:pathLst>
          </a:custGeom>
          <a:blipFill>
            <a:blip r:embed="rId4"/>
            <a:stretch>
              <a:fillRect l="-6750" r="-21628"/>
            </a:stretch>
          </a:blipFill>
        </p:spPr>
        <p:txBody>
          <a:bodyPr/>
          <a:lstStyle/>
          <a:p>
            <a:endParaRPr lang="en-GB"/>
          </a:p>
        </p:txBody>
      </p:sp>
      <p:sp>
        <p:nvSpPr>
          <p:cNvPr id="4" name="Freeform 4"/>
          <p:cNvSpPr/>
          <p:nvPr/>
        </p:nvSpPr>
        <p:spPr>
          <a:xfrm>
            <a:off x="14972205" y="3170768"/>
            <a:ext cx="2884754" cy="2693639"/>
          </a:xfrm>
          <a:custGeom>
            <a:avLst/>
            <a:gdLst/>
            <a:ahLst/>
            <a:cxnLst/>
            <a:rect l="l" t="t" r="r" b="b"/>
            <a:pathLst>
              <a:path w="2884754" h="2693639">
                <a:moveTo>
                  <a:pt x="0" y="0"/>
                </a:moveTo>
                <a:lnTo>
                  <a:pt x="2884754" y="0"/>
                </a:lnTo>
                <a:lnTo>
                  <a:pt x="2884754" y="2693639"/>
                </a:lnTo>
                <a:lnTo>
                  <a:pt x="0" y="269363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 name="Freeform 5"/>
          <p:cNvSpPr/>
          <p:nvPr/>
        </p:nvSpPr>
        <p:spPr>
          <a:xfrm>
            <a:off x="9028606" y="2743306"/>
            <a:ext cx="4780872" cy="2139440"/>
          </a:xfrm>
          <a:custGeom>
            <a:avLst/>
            <a:gdLst/>
            <a:ahLst/>
            <a:cxnLst/>
            <a:rect l="l" t="t" r="r" b="b"/>
            <a:pathLst>
              <a:path w="4780872" h="2139440">
                <a:moveTo>
                  <a:pt x="0" y="0"/>
                </a:moveTo>
                <a:lnTo>
                  <a:pt x="4780872" y="0"/>
                </a:lnTo>
                <a:lnTo>
                  <a:pt x="4780872" y="2139440"/>
                </a:lnTo>
                <a:lnTo>
                  <a:pt x="0" y="2139440"/>
                </a:lnTo>
                <a:lnTo>
                  <a:pt x="0" y="0"/>
                </a:lnTo>
                <a:close/>
              </a:path>
            </a:pathLst>
          </a:custGeom>
          <a:blipFill>
            <a:blip r:embed="rId7"/>
            <a:stretch>
              <a:fillRect/>
            </a:stretch>
          </a:blipFill>
        </p:spPr>
        <p:txBody>
          <a:bodyPr/>
          <a:lstStyle/>
          <a:p>
            <a:endParaRPr lang="en-GB"/>
          </a:p>
        </p:txBody>
      </p:sp>
      <p:sp>
        <p:nvSpPr>
          <p:cNvPr id="6" name="Freeform 6"/>
          <p:cNvSpPr/>
          <p:nvPr/>
        </p:nvSpPr>
        <p:spPr>
          <a:xfrm>
            <a:off x="9153773" y="3900017"/>
            <a:ext cx="4780872" cy="2139440"/>
          </a:xfrm>
          <a:custGeom>
            <a:avLst/>
            <a:gdLst/>
            <a:ahLst/>
            <a:cxnLst/>
            <a:rect l="l" t="t" r="r" b="b"/>
            <a:pathLst>
              <a:path w="4780872" h="2139440">
                <a:moveTo>
                  <a:pt x="0" y="0"/>
                </a:moveTo>
                <a:lnTo>
                  <a:pt x="4780872" y="0"/>
                </a:lnTo>
                <a:lnTo>
                  <a:pt x="4780872" y="2139440"/>
                </a:lnTo>
                <a:lnTo>
                  <a:pt x="0" y="2139440"/>
                </a:lnTo>
                <a:lnTo>
                  <a:pt x="0" y="0"/>
                </a:lnTo>
                <a:close/>
              </a:path>
            </a:pathLst>
          </a:custGeom>
          <a:blipFill>
            <a:blip r:embed="rId7"/>
            <a:stretch>
              <a:fillRect/>
            </a:stretch>
          </a:blipFill>
        </p:spPr>
        <p:txBody>
          <a:bodyPr/>
          <a:lstStyle/>
          <a:p>
            <a:endParaRPr lang="en-GB"/>
          </a:p>
        </p:txBody>
      </p:sp>
      <p:sp>
        <p:nvSpPr>
          <p:cNvPr id="7" name="TextBox 7"/>
          <p:cNvSpPr txBox="1"/>
          <p:nvPr/>
        </p:nvSpPr>
        <p:spPr>
          <a:xfrm>
            <a:off x="0" y="71198"/>
            <a:ext cx="18288000"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Personification </a:t>
            </a:r>
          </a:p>
        </p:txBody>
      </p:sp>
      <p:sp>
        <p:nvSpPr>
          <p:cNvPr id="8" name="TextBox 8"/>
          <p:cNvSpPr txBox="1"/>
          <p:nvPr/>
        </p:nvSpPr>
        <p:spPr>
          <a:xfrm>
            <a:off x="9773" y="6726664"/>
            <a:ext cx="3312872" cy="1652229"/>
          </a:xfrm>
          <a:prstGeom prst="rect">
            <a:avLst/>
          </a:prstGeom>
        </p:spPr>
        <p:txBody>
          <a:bodyPr lIns="0" tIns="0" rIns="0" bIns="0" rtlCol="0" anchor="t">
            <a:spAutoFit/>
          </a:bodyPr>
          <a:lstStyle/>
          <a:p>
            <a:pPr algn="ctr">
              <a:lnSpc>
                <a:spcPts val="4480"/>
              </a:lnSpc>
            </a:pPr>
            <a:r>
              <a:rPr lang="en-US" sz="3200">
                <a:solidFill>
                  <a:srgbClr val="000000"/>
                </a:solidFill>
                <a:latin typeface="Playwrite US Modern"/>
                <a:ea typeface="Playwrite US Modern"/>
                <a:cs typeface="Playwrite US Modern"/>
                <a:sym typeface="Playwrite US Modern"/>
              </a:rPr>
              <a:t>The flower stretched to reach the sun.</a:t>
            </a:r>
          </a:p>
        </p:txBody>
      </p:sp>
      <p:sp>
        <p:nvSpPr>
          <p:cNvPr id="9" name="TextBox 9"/>
          <p:cNvSpPr txBox="1"/>
          <p:nvPr/>
        </p:nvSpPr>
        <p:spPr>
          <a:xfrm>
            <a:off x="4010257" y="7364839"/>
            <a:ext cx="4333819" cy="1090268"/>
          </a:xfrm>
          <a:prstGeom prst="rect">
            <a:avLst/>
          </a:prstGeom>
        </p:spPr>
        <p:txBody>
          <a:bodyPr lIns="0" tIns="0" rIns="0" bIns="0" rtlCol="0" anchor="t">
            <a:spAutoFit/>
          </a:bodyPr>
          <a:lstStyle/>
          <a:p>
            <a:pPr algn="ctr">
              <a:lnSpc>
                <a:spcPts val="4480"/>
              </a:lnSpc>
            </a:pPr>
            <a:r>
              <a:rPr lang="en-US" sz="3200">
                <a:solidFill>
                  <a:srgbClr val="000000"/>
                </a:solidFill>
                <a:latin typeface="Playwrite US Modern"/>
                <a:ea typeface="Playwrite US Modern"/>
                <a:cs typeface="Playwrite US Modern"/>
                <a:sym typeface="Playwrite US Modern"/>
              </a:rPr>
              <a:t>The waves swallowed the boat. </a:t>
            </a:r>
          </a:p>
        </p:txBody>
      </p:sp>
      <p:sp>
        <p:nvSpPr>
          <p:cNvPr id="10" name="TextBox 10"/>
          <p:cNvSpPr txBox="1"/>
          <p:nvPr/>
        </p:nvSpPr>
        <p:spPr>
          <a:xfrm>
            <a:off x="9984844" y="7364839"/>
            <a:ext cx="3379091" cy="1090268"/>
          </a:xfrm>
          <a:prstGeom prst="rect">
            <a:avLst/>
          </a:prstGeom>
        </p:spPr>
        <p:txBody>
          <a:bodyPr lIns="0" tIns="0" rIns="0" bIns="0" rtlCol="0" anchor="t">
            <a:spAutoFit/>
          </a:bodyPr>
          <a:lstStyle/>
          <a:p>
            <a:pPr algn="ctr">
              <a:lnSpc>
                <a:spcPts val="4480"/>
              </a:lnSpc>
            </a:pPr>
            <a:r>
              <a:rPr lang="en-US" sz="3200">
                <a:solidFill>
                  <a:srgbClr val="000000"/>
                </a:solidFill>
                <a:latin typeface="Playwrite US Modern"/>
                <a:ea typeface="Playwrite US Modern"/>
                <a:cs typeface="Playwrite US Modern"/>
                <a:sym typeface="Playwrite US Modern"/>
              </a:rPr>
              <a:t>The leaves danced. </a:t>
            </a:r>
          </a:p>
        </p:txBody>
      </p:sp>
      <p:sp>
        <p:nvSpPr>
          <p:cNvPr id="11" name="TextBox 11"/>
          <p:cNvSpPr txBox="1"/>
          <p:nvPr/>
        </p:nvSpPr>
        <p:spPr>
          <a:xfrm>
            <a:off x="14422380" y="6726664"/>
            <a:ext cx="3875394" cy="1652229"/>
          </a:xfrm>
          <a:prstGeom prst="rect">
            <a:avLst/>
          </a:prstGeom>
        </p:spPr>
        <p:txBody>
          <a:bodyPr lIns="0" tIns="0" rIns="0" bIns="0" rtlCol="0" anchor="t">
            <a:spAutoFit/>
          </a:bodyPr>
          <a:lstStyle/>
          <a:p>
            <a:pPr algn="ctr">
              <a:lnSpc>
                <a:spcPts val="4480"/>
              </a:lnSpc>
            </a:pPr>
            <a:r>
              <a:rPr lang="en-US" sz="3200">
                <a:solidFill>
                  <a:srgbClr val="000000"/>
                </a:solidFill>
                <a:latin typeface="Playwrite US Modern"/>
                <a:ea typeface="Playwrite US Modern"/>
                <a:cs typeface="Playwrite US Modern"/>
                <a:sym typeface="Playwrite US Modern"/>
              </a:rPr>
              <a:t>The thunder grumbled across the night sky.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0" y="71198"/>
            <a:ext cx="18288000"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Personification </a:t>
            </a:r>
          </a:p>
        </p:txBody>
      </p:sp>
      <p:sp>
        <p:nvSpPr>
          <p:cNvPr id="3" name="Freeform 3"/>
          <p:cNvSpPr/>
          <p:nvPr/>
        </p:nvSpPr>
        <p:spPr>
          <a:xfrm>
            <a:off x="391010" y="1617173"/>
            <a:ext cx="4144641" cy="3131170"/>
          </a:xfrm>
          <a:custGeom>
            <a:avLst/>
            <a:gdLst/>
            <a:ahLst/>
            <a:cxnLst/>
            <a:rect l="l" t="t" r="r" b="b"/>
            <a:pathLst>
              <a:path w="4144641" h="3131170">
                <a:moveTo>
                  <a:pt x="0" y="0"/>
                </a:moveTo>
                <a:lnTo>
                  <a:pt x="4144641" y="0"/>
                </a:lnTo>
                <a:lnTo>
                  <a:pt x="4144641" y="3131170"/>
                </a:lnTo>
                <a:lnTo>
                  <a:pt x="0" y="3131170"/>
                </a:lnTo>
                <a:lnTo>
                  <a:pt x="0" y="0"/>
                </a:lnTo>
                <a:close/>
              </a:path>
            </a:pathLst>
          </a:custGeom>
          <a:blipFill>
            <a:blip r:embed="rId2"/>
            <a:stretch>
              <a:fillRect l="-6750" r="-21628" b="-9606"/>
            </a:stretch>
          </a:blipFill>
        </p:spPr>
        <p:txBody>
          <a:bodyPr/>
          <a:lstStyle/>
          <a:p>
            <a:endParaRPr lang="en-GB"/>
          </a:p>
        </p:txBody>
      </p:sp>
      <p:sp>
        <p:nvSpPr>
          <p:cNvPr id="4" name="TextBox 4"/>
          <p:cNvSpPr txBox="1"/>
          <p:nvPr/>
        </p:nvSpPr>
        <p:spPr>
          <a:xfrm>
            <a:off x="4723670" y="1865680"/>
            <a:ext cx="11703161" cy="528306"/>
          </a:xfrm>
          <a:prstGeom prst="rect">
            <a:avLst/>
          </a:prstGeom>
        </p:spPr>
        <p:txBody>
          <a:bodyPr lIns="0" tIns="0" rIns="0" bIns="0" rtlCol="0" anchor="t">
            <a:spAutoFit/>
          </a:bodyPr>
          <a:lstStyle/>
          <a:p>
            <a:pPr algn="l">
              <a:lnSpc>
                <a:spcPts val="4480"/>
              </a:lnSpc>
            </a:pPr>
            <a:r>
              <a:rPr lang="en-US" sz="3200">
                <a:solidFill>
                  <a:srgbClr val="FF3131"/>
                </a:solidFill>
                <a:latin typeface="Playwrite US Modern"/>
                <a:ea typeface="Playwrite US Modern"/>
                <a:cs typeface="Playwrite US Modern"/>
                <a:sym typeface="Playwrite US Modern"/>
              </a:rPr>
              <a:t>The waves swallowed the boat. </a:t>
            </a:r>
          </a:p>
        </p:txBody>
      </p:sp>
      <p:sp>
        <p:nvSpPr>
          <p:cNvPr id="5" name="TextBox 5"/>
          <p:cNvSpPr txBox="1"/>
          <p:nvPr/>
        </p:nvSpPr>
        <p:spPr>
          <a:xfrm>
            <a:off x="4723670" y="2919322"/>
            <a:ext cx="12117025" cy="1652229"/>
          </a:xfrm>
          <a:prstGeom prst="rect">
            <a:avLst/>
          </a:prstGeom>
        </p:spPr>
        <p:txBody>
          <a:bodyPr lIns="0" tIns="0" rIns="0" bIns="0" rtlCol="0" anchor="t">
            <a:spAutoFit/>
          </a:bodyPr>
          <a:lstStyle/>
          <a:p>
            <a:pPr algn="l">
              <a:lnSpc>
                <a:spcPts val="4480"/>
              </a:lnSpc>
            </a:pPr>
            <a:r>
              <a:rPr lang="en-US" sz="3200">
                <a:solidFill>
                  <a:srgbClr val="000000"/>
                </a:solidFill>
                <a:latin typeface="Playwrite US Modern"/>
                <a:ea typeface="Playwrite US Modern"/>
                <a:cs typeface="Playwrite US Modern"/>
                <a:sym typeface="Playwrite US Modern"/>
              </a:rPr>
              <a:t>Although this sentence uses personification, we can improve our personification by using it alongside rich and powerful vocabulary and other literary devices. </a:t>
            </a:r>
          </a:p>
        </p:txBody>
      </p:sp>
      <p:sp>
        <p:nvSpPr>
          <p:cNvPr id="6" name="TextBox 6"/>
          <p:cNvSpPr txBox="1"/>
          <p:nvPr/>
        </p:nvSpPr>
        <p:spPr>
          <a:xfrm>
            <a:off x="110067" y="6358517"/>
            <a:ext cx="18177933" cy="1090268"/>
          </a:xfrm>
          <a:prstGeom prst="rect">
            <a:avLst/>
          </a:prstGeom>
        </p:spPr>
        <p:txBody>
          <a:bodyPr lIns="0" tIns="0" rIns="0" bIns="0" rtlCol="0" anchor="t">
            <a:spAutoFit/>
          </a:bodyPr>
          <a:lstStyle/>
          <a:p>
            <a:pPr algn="ctr">
              <a:lnSpc>
                <a:spcPts val="4480"/>
              </a:lnSpc>
            </a:pPr>
            <a:r>
              <a:rPr lang="en-US" sz="3200">
                <a:solidFill>
                  <a:srgbClr val="000000"/>
                </a:solidFill>
                <a:latin typeface="Playwrite US Modern"/>
                <a:ea typeface="Playwrite US Modern"/>
                <a:cs typeface="Playwrite US Modern"/>
                <a:sym typeface="Playwrite US Modern"/>
              </a:rPr>
              <a:t>Rewrite the sentence above to try and create a more detailed description uses personification. </a:t>
            </a:r>
          </a:p>
        </p:txBody>
      </p:sp>
      <p:sp>
        <p:nvSpPr>
          <p:cNvPr id="7" name="Freeform 7"/>
          <p:cNvSpPr/>
          <p:nvPr/>
        </p:nvSpPr>
        <p:spPr>
          <a:xfrm>
            <a:off x="7974072" y="8020819"/>
            <a:ext cx="1816276" cy="1552916"/>
          </a:xfrm>
          <a:custGeom>
            <a:avLst/>
            <a:gdLst/>
            <a:ahLst/>
            <a:cxnLst/>
            <a:rect l="l" t="t" r="r" b="b"/>
            <a:pathLst>
              <a:path w="1816276" h="1552916">
                <a:moveTo>
                  <a:pt x="0" y="0"/>
                </a:moveTo>
                <a:lnTo>
                  <a:pt x="1816276" y="0"/>
                </a:lnTo>
                <a:lnTo>
                  <a:pt x="1816276" y="1552916"/>
                </a:lnTo>
                <a:lnTo>
                  <a:pt x="0" y="155291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8" name="TextBox 8"/>
          <p:cNvSpPr txBox="1"/>
          <p:nvPr/>
        </p:nvSpPr>
        <p:spPr>
          <a:xfrm>
            <a:off x="5241482" y="9507060"/>
            <a:ext cx="7805036" cy="596900"/>
          </a:xfrm>
          <a:prstGeom prst="rect">
            <a:avLst/>
          </a:prstGeom>
        </p:spPr>
        <p:txBody>
          <a:bodyPr lIns="0" tIns="0" rIns="0" bIns="0" rtlCol="0" anchor="t">
            <a:spAutoFit/>
          </a:bodyPr>
          <a:lstStyle/>
          <a:p>
            <a:pPr algn="ctr">
              <a:lnSpc>
                <a:spcPts val="4900"/>
              </a:lnSpc>
              <a:spcBef>
                <a:spcPct val="0"/>
              </a:spcBef>
            </a:pPr>
            <a:r>
              <a:rPr lang="en-US" sz="3500">
                <a:solidFill>
                  <a:srgbClr val="000000"/>
                </a:solidFill>
                <a:latin typeface="Playwrite US Modern"/>
                <a:ea typeface="Playwrite US Modern"/>
                <a:cs typeface="Playwrite US Modern"/>
                <a:sym typeface="Playwrite US Modern"/>
              </a:rPr>
              <a:t>Talk to your partner.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0" y="71198"/>
            <a:ext cx="18288000" cy="1028727"/>
          </a:xfrm>
          <a:prstGeom prst="rect">
            <a:avLst/>
          </a:prstGeom>
        </p:spPr>
        <p:txBody>
          <a:bodyPr lIns="0" tIns="0" rIns="0" bIns="0" rtlCol="0" anchor="t">
            <a:spAutoFit/>
          </a:bodyPr>
          <a:lstStyle/>
          <a:p>
            <a:pPr marL="0" lvl="0" indent="0" algn="ctr">
              <a:lnSpc>
                <a:spcPts val="8400"/>
              </a:lnSpc>
              <a:spcBef>
                <a:spcPct val="0"/>
              </a:spcBef>
            </a:pPr>
            <a:r>
              <a:rPr lang="en-US" sz="6000">
                <a:solidFill>
                  <a:srgbClr val="000000"/>
                </a:solidFill>
                <a:latin typeface="Playwrite US Modern"/>
                <a:ea typeface="Playwrite US Modern"/>
                <a:cs typeface="Playwrite US Modern"/>
                <a:sym typeface="Playwrite US Modern"/>
              </a:rPr>
              <a:t>Personification </a:t>
            </a:r>
          </a:p>
        </p:txBody>
      </p:sp>
      <p:sp>
        <p:nvSpPr>
          <p:cNvPr id="3" name="Freeform 3"/>
          <p:cNvSpPr/>
          <p:nvPr/>
        </p:nvSpPr>
        <p:spPr>
          <a:xfrm>
            <a:off x="391010" y="1617173"/>
            <a:ext cx="4144641" cy="3131170"/>
          </a:xfrm>
          <a:custGeom>
            <a:avLst/>
            <a:gdLst/>
            <a:ahLst/>
            <a:cxnLst/>
            <a:rect l="l" t="t" r="r" b="b"/>
            <a:pathLst>
              <a:path w="4144641" h="3131170">
                <a:moveTo>
                  <a:pt x="0" y="0"/>
                </a:moveTo>
                <a:lnTo>
                  <a:pt x="4144641" y="0"/>
                </a:lnTo>
                <a:lnTo>
                  <a:pt x="4144641" y="3131170"/>
                </a:lnTo>
                <a:lnTo>
                  <a:pt x="0" y="3131170"/>
                </a:lnTo>
                <a:lnTo>
                  <a:pt x="0" y="0"/>
                </a:lnTo>
                <a:close/>
              </a:path>
            </a:pathLst>
          </a:custGeom>
          <a:blipFill>
            <a:blip r:embed="rId2"/>
            <a:stretch>
              <a:fillRect l="-6750" r="-21628" b="-9606"/>
            </a:stretch>
          </a:blipFill>
        </p:spPr>
        <p:txBody>
          <a:bodyPr/>
          <a:lstStyle/>
          <a:p>
            <a:endParaRPr lang="en-GB"/>
          </a:p>
        </p:txBody>
      </p:sp>
      <p:sp>
        <p:nvSpPr>
          <p:cNvPr id="4" name="TextBox 4"/>
          <p:cNvSpPr txBox="1"/>
          <p:nvPr/>
        </p:nvSpPr>
        <p:spPr>
          <a:xfrm>
            <a:off x="4723670" y="1865680"/>
            <a:ext cx="11703161" cy="528306"/>
          </a:xfrm>
          <a:prstGeom prst="rect">
            <a:avLst/>
          </a:prstGeom>
        </p:spPr>
        <p:txBody>
          <a:bodyPr lIns="0" tIns="0" rIns="0" bIns="0" rtlCol="0" anchor="t">
            <a:spAutoFit/>
          </a:bodyPr>
          <a:lstStyle/>
          <a:p>
            <a:pPr algn="l">
              <a:lnSpc>
                <a:spcPts val="4480"/>
              </a:lnSpc>
            </a:pPr>
            <a:r>
              <a:rPr lang="en-US" sz="3200">
                <a:solidFill>
                  <a:srgbClr val="FF3131"/>
                </a:solidFill>
                <a:latin typeface="Playwrite US Modern"/>
                <a:ea typeface="Playwrite US Modern"/>
                <a:cs typeface="Playwrite US Modern"/>
                <a:sym typeface="Playwrite US Modern"/>
              </a:rPr>
              <a:t>The waves swallowed the boat. </a:t>
            </a:r>
          </a:p>
        </p:txBody>
      </p:sp>
      <p:sp>
        <p:nvSpPr>
          <p:cNvPr id="5" name="TextBox 5"/>
          <p:cNvSpPr txBox="1"/>
          <p:nvPr/>
        </p:nvSpPr>
        <p:spPr>
          <a:xfrm>
            <a:off x="4723670" y="2919322"/>
            <a:ext cx="12117025" cy="1652229"/>
          </a:xfrm>
          <a:prstGeom prst="rect">
            <a:avLst/>
          </a:prstGeom>
        </p:spPr>
        <p:txBody>
          <a:bodyPr lIns="0" tIns="0" rIns="0" bIns="0" rtlCol="0" anchor="t">
            <a:spAutoFit/>
          </a:bodyPr>
          <a:lstStyle/>
          <a:p>
            <a:pPr algn="l">
              <a:lnSpc>
                <a:spcPts val="4480"/>
              </a:lnSpc>
            </a:pPr>
            <a:r>
              <a:rPr lang="en-US" sz="3200">
                <a:solidFill>
                  <a:srgbClr val="00BF63"/>
                </a:solidFill>
                <a:latin typeface="Playwrite US Modern"/>
                <a:ea typeface="Playwrite US Modern"/>
                <a:cs typeface="Playwrite US Modern"/>
                <a:sym typeface="Playwrite US Modern"/>
              </a:rPr>
              <a:t>The ferocious waves with its mouth wide open hungrily swallowed the tiny, fragile boat, dragging it into the dark abyss of the sea.</a:t>
            </a:r>
          </a:p>
        </p:txBody>
      </p:sp>
      <p:sp>
        <p:nvSpPr>
          <p:cNvPr id="6" name="TextBox 6"/>
          <p:cNvSpPr txBox="1"/>
          <p:nvPr/>
        </p:nvSpPr>
        <p:spPr>
          <a:xfrm>
            <a:off x="391010" y="5777492"/>
            <a:ext cx="17509776" cy="2776152"/>
          </a:xfrm>
          <a:prstGeom prst="rect">
            <a:avLst/>
          </a:prstGeom>
        </p:spPr>
        <p:txBody>
          <a:bodyPr lIns="0" tIns="0" rIns="0" bIns="0" rtlCol="0" anchor="t">
            <a:spAutoFit/>
          </a:bodyPr>
          <a:lstStyle/>
          <a:p>
            <a:pPr algn="ctr">
              <a:lnSpc>
                <a:spcPts val="4480"/>
              </a:lnSpc>
              <a:spcBef>
                <a:spcPct val="0"/>
              </a:spcBef>
            </a:pPr>
            <a:r>
              <a:rPr lang="en-US" sz="3200">
                <a:solidFill>
                  <a:srgbClr val="000000"/>
                </a:solidFill>
                <a:latin typeface="Playwrite US Modern"/>
                <a:ea typeface="Playwrite US Modern"/>
                <a:cs typeface="Playwrite US Modern"/>
                <a:sym typeface="Playwrite US Modern"/>
              </a:rPr>
              <a:t> By using vocabulary such as ‘ferocious,’ ‘hungrily,’ ‘tiny,’ ‘fragile,’ and ‘dark abyss’, we create a more powerful and clear image in the reader’s mind which makes our writing more engaging and dramatic.  We also strengthen our personification by describing the waves as having ‘mouths wide open’ and being ‘hungry’ by giving the waves even more human qualities. </a:t>
            </a:r>
          </a:p>
        </p:txBody>
      </p:sp>
    </p:spTree>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TotalTime>
  <Words>706</Words>
  <Application>Microsoft Macintosh PowerPoint</Application>
  <PresentationFormat>Custom</PresentationFormat>
  <Paragraphs>89</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Calibri</vt:lpstr>
      <vt:lpstr>Playwrite US Modern</vt:lpstr>
      <vt:lpstr>Arial</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Personfication</dc:title>
  <cp:lastModifiedBy>ALICES</cp:lastModifiedBy>
  <cp:revision>4</cp:revision>
  <dcterms:created xsi:type="dcterms:W3CDTF">2006-08-16T00:00:00Z</dcterms:created>
  <dcterms:modified xsi:type="dcterms:W3CDTF">2025-09-15T09:26:07Z</dcterms:modified>
  <dc:identifier>DAGFx9dinTg</dc:identifier>
</cp:coreProperties>
</file>