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Playwrite US Modern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15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68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42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5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92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40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72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73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group of colorful objects&#10;&#10;Description automatically generated">
            <a:extLst>
              <a:ext uri="{FF2B5EF4-FFF2-40B4-BE49-F238E27FC236}">
                <a16:creationId xmlns:a16="http://schemas.microsoft.com/office/drawing/2014/main" id="{AFB8496F-73AB-0D5D-D5D9-5B170B8D4D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4067" cy="750888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F83193C-2250-6443-1927-63CA0814EF21}"/>
              </a:ext>
            </a:extLst>
          </p:cNvPr>
          <p:cNvSpPr txBox="1">
            <a:spLocks/>
          </p:cNvSpPr>
          <p:nvPr userDrawn="1"/>
        </p:nvSpPr>
        <p:spPr>
          <a:xfrm>
            <a:off x="15392400" y="9986168"/>
            <a:ext cx="4859079" cy="601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794519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826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48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A8461F3F-E211-E51D-0CBD-3AE094BACA0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4067" cy="750888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521830E-82B6-3BC3-3D1A-88F8C440F878}"/>
              </a:ext>
            </a:extLst>
          </p:cNvPr>
          <p:cNvSpPr txBox="1">
            <a:spLocks/>
          </p:cNvSpPr>
          <p:nvPr userDrawn="1"/>
        </p:nvSpPr>
        <p:spPr>
          <a:xfrm>
            <a:off x="15392400" y="9986168"/>
            <a:ext cx="4859079" cy="601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09559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sv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10" Type="http://schemas.openxmlformats.org/officeDocument/2006/relationships/image" Target="../media/image38.sv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D47AEF1A-DE16-C557-E722-0DD83B72AACA}"/>
              </a:ext>
            </a:extLst>
          </p:cNvPr>
          <p:cNvSpPr txBox="1"/>
          <p:nvPr/>
        </p:nvSpPr>
        <p:spPr>
          <a:xfrm>
            <a:off x="-1" y="1257300"/>
            <a:ext cx="18288000" cy="45756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8199"/>
              </a:lnSpc>
              <a:spcBef>
                <a:spcPct val="0"/>
              </a:spcBef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6FC6CC4-F25F-1CC8-2576-2A7C995FFB60}"/>
              </a:ext>
            </a:extLst>
          </p:cNvPr>
          <p:cNvSpPr txBox="1"/>
          <p:nvPr/>
        </p:nvSpPr>
        <p:spPr>
          <a:xfrm>
            <a:off x="1290351" y="6524418"/>
            <a:ext cx="15707296" cy="659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similes and metaphors to enhance description. </a:t>
            </a:r>
          </a:p>
        </p:txBody>
      </p:sp>
    </p:spTree>
    <p:extLst>
      <p:ext uri="{BB962C8B-B14F-4D97-AF65-F5344CB8AC3E}">
        <p14:creationId xmlns:p14="http://schemas.microsoft.com/office/powerpoint/2010/main" val="2136042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Freeform 3"/>
          <p:cNvSpPr/>
          <p:nvPr/>
        </p:nvSpPr>
        <p:spPr>
          <a:xfrm>
            <a:off x="271147" y="1418377"/>
            <a:ext cx="3125353" cy="2312761"/>
          </a:xfrm>
          <a:custGeom>
            <a:avLst/>
            <a:gdLst/>
            <a:ahLst/>
            <a:cxnLst/>
            <a:rect l="l" t="t" r="r" b="b"/>
            <a:pathLst>
              <a:path w="3125353" h="2312761">
                <a:moveTo>
                  <a:pt x="0" y="0"/>
                </a:moveTo>
                <a:lnTo>
                  <a:pt x="3125353" y="0"/>
                </a:lnTo>
                <a:lnTo>
                  <a:pt x="3125353" y="2312762"/>
                </a:lnTo>
                <a:lnTo>
                  <a:pt x="0" y="23127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3790482" y="2286792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waves crashed like thunder against the rugged cliffs.</a:t>
            </a:r>
          </a:p>
        </p:txBody>
      </p:sp>
      <p:sp>
        <p:nvSpPr>
          <p:cNvPr id="5" name="Freeform 5"/>
          <p:cNvSpPr/>
          <p:nvPr/>
        </p:nvSpPr>
        <p:spPr>
          <a:xfrm>
            <a:off x="271147" y="4162414"/>
            <a:ext cx="3125353" cy="2312761"/>
          </a:xfrm>
          <a:custGeom>
            <a:avLst/>
            <a:gdLst/>
            <a:ahLst/>
            <a:cxnLst/>
            <a:rect l="l" t="t" r="r" b="b"/>
            <a:pathLst>
              <a:path w="3125353" h="2312761">
                <a:moveTo>
                  <a:pt x="0" y="0"/>
                </a:moveTo>
                <a:lnTo>
                  <a:pt x="3125353" y="0"/>
                </a:lnTo>
                <a:lnTo>
                  <a:pt x="3125353" y="2312762"/>
                </a:lnTo>
                <a:lnTo>
                  <a:pt x="0" y="23127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71147" y="6945539"/>
            <a:ext cx="3125353" cy="2312761"/>
          </a:xfrm>
          <a:custGeom>
            <a:avLst/>
            <a:gdLst/>
            <a:ahLst/>
            <a:cxnLst/>
            <a:rect l="l" t="t" r="r" b="b"/>
            <a:pathLst>
              <a:path w="3125353" h="2312761">
                <a:moveTo>
                  <a:pt x="0" y="0"/>
                </a:moveTo>
                <a:lnTo>
                  <a:pt x="3125353" y="0"/>
                </a:lnTo>
                <a:lnTo>
                  <a:pt x="3125353" y="2312761"/>
                </a:lnTo>
                <a:lnTo>
                  <a:pt x="0" y="2312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790482" y="5095875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waves crashed like thunder against the rugged cliffs...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90482" y="8054294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this simile to give the reader extra detail.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Freeform 3"/>
          <p:cNvSpPr/>
          <p:nvPr/>
        </p:nvSpPr>
        <p:spPr>
          <a:xfrm>
            <a:off x="271147" y="1418377"/>
            <a:ext cx="3125353" cy="2312761"/>
          </a:xfrm>
          <a:custGeom>
            <a:avLst/>
            <a:gdLst/>
            <a:ahLst/>
            <a:cxnLst/>
            <a:rect l="l" t="t" r="r" b="b"/>
            <a:pathLst>
              <a:path w="3125353" h="2312761">
                <a:moveTo>
                  <a:pt x="0" y="0"/>
                </a:moveTo>
                <a:lnTo>
                  <a:pt x="3125353" y="0"/>
                </a:lnTo>
                <a:lnTo>
                  <a:pt x="3125353" y="2312762"/>
                </a:lnTo>
                <a:lnTo>
                  <a:pt x="0" y="23127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3790482" y="2286792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waves crashed like thunder against the rugged cliffs.</a:t>
            </a:r>
          </a:p>
        </p:txBody>
      </p:sp>
      <p:sp>
        <p:nvSpPr>
          <p:cNvPr id="5" name="Freeform 5"/>
          <p:cNvSpPr/>
          <p:nvPr/>
        </p:nvSpPr>
        <p:spPr>
          <a:xfrm>
            <a:off x="271147" y="4162414"/>
            <a:ext cx="3125353" cy="2312761"/>
          </a:xfrm>
          <a:custGeom>
            <a:avLst/>
            <a:gdLst/>
            <a:ahLst/>
            <a:cxnLst/>
            <a:rect l="l" t="t" r="r" b="b"/>
            <a:pathLst>
              <a:path w="3125353" h="2312761">
                <a:moveTo>
                  <a:pt x="0" y="0"/>
                </a:moveTo>
                <a:lnTo>
                  <a:pt x="3125353" y="0"/>
                </a:lnTo>
                <a:lnTo>
                  <a:pt x="3125353" y="2312762"/>
                </a:lnTo>
                <a:lnTo>
                  <a:pt x="0" y="23127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71147" y="6945539"/>
            <a:ext cx="3125353" cy="2312761"/>
          </a:xfrm>
          <a:custGeom>
            <a:avLst/>
            <a:gdLst/>
            <a:ahLst/>
            <a:cxnLst/>
            <a:rect l="l" t="t" r="r" b="b"/>
            <a:pathLst>
              <a:path w="3125353" h="2312761">
                <a:moveTo>
                  <a:pt x="0" y="0"/>
                </a:moveTo>
                <a:lnTo>
                  <a:pt x="3125353" y="0"/>
                </a:lnTo>
                <a:lnTo>
                  <a:pt x="3125353" y="2312761"/>
                </a:lnTo>
                <a:lnTo>
                  <a:pt x="0" y="2312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790482" y="5095875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waves crashed like thunder against the rugged cliffs...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90482" y="8054294"/>
            <a:ext cx="1230373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A5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waves crashed like thunder against the rugged cliffs with their relentless roar echoing across the shore.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90482" y="2286792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sky is a vast canvas.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90482" y="5095875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sky is a vast canvas...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90482" y="8054294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this metaphor to give the reader extra detail. </a:t>
            </a:r>
          </a:p>
        </p:txBody>
      </p:sp>
      <p:sp>
        <p:nvSpPr>
          <p:cNvPr id="6" name="Freeform 6"/>
          <p:cNvSpPr/>
          <p:nvPr/>
        </p:nvSpPr>
        <p:spPr>
          <a:xfrm>
            <a:off x="497095" y="1418377"/>
            <a:ext cx="2899405" cy="2155162"/>
          </a:xfrm>
          <a:custGeom>
            <a:avLst/>
            <a:gdLst/>
            <a:ahLst/>
            <a:cxnLst/>
            <a:rect l="l" t="t" r="r" b="b"/>
            <a:pathLst>
              <a:path w="2899405" h="2155162">
                <a:moveTo>
                  <a:pt x="0" y="0"/>
                </a:moveTo>
                <a:lnTo>
                  <a:pt x="2899405" y="0"/>
                </a:lnTo>
                <a:lnTo>
                  <a:pt x="2899405" y="2155163"/>
                </a:lnTo>
                <a:lnTo>
                  <a:pt x="0" y="21551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266" b="-1726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497095" y="4320013"/>
            <a:ext cx="2899405" cy="2155162"/>
          </a:xfrm>
          <a:custGeom>
            <a:avLst/>
            <a:gdLst/>
            <a:ahLst/>
            <a:cxnLst/>
            <a:rect l="l" t="t" r="r" b="b"/>
            <a:pathLst>
              <a:path w="2899405" h="2155162">
                <a:moveTo>
                  <a:pt x="0" y="0"/>
                </a:moveTo>
                <a:lnTo>
                  <a:pt x="2899405" y="0"/>
                </a:lnTo>
                <a:lnTo>
                  <a:pt x="2899405" y="2155163"/>
                </a:lnTo>
                <a:lnTo>
                  <a:pt x="0" y="21551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266" b="-1726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497095" y="7218126"/>
            <a:ext cx="2899405" cy="2155162"/>
          </a:xfrm>
          <a:custGeom>
            <a:avLst/>
            <a:gdLst/>
            <a:ahLst/>
            <a:cxnLst/>
            <a:rect l="l" t="t" r="r" b="b"/>
            <a:pathLst>
              <a:path w="2899405" h="2155162">
                <a:moveTo>
                  <a:pt x="0" y="0"/>
                </a:moveTo>
                <a:lnTo>
                  <a:pt x="2899405" y="0"/>
                </a:lnTo>
                <a:lnTo>
                  <a:pt x="2899405" y="2155162"/>
                </a:lnTo>
                <a:lnTo>
                  <a:pt x="0" y="2155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266" b="-17266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90482" y="2286792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sky is a vast canvas.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90482" y="5095875"/>
            <a:ext cx="123037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sky is a vast canvas...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90482" y="8054294"/>
            <a:ext cx="1230373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A5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sky is a vast canvas painted with hues of pink and gold as if the universe itself were an artist at work.</a:t>
            </a:r>
          </a:p>
        </p:txBody>
      </p:sp>
      <p:sp>
        <p:nvSpPr>
          <p:cNvPr id="6" name="Freeform 6"/>
          <p:cNvSpPr/>
          <p:nvPr/>
        </p:nvSpPr>
        <p:spPr>
          <a:xfrm>
            <a:off x="497095" y="1418377"/>
            <a:ext cx="2899405" cy="2155162"/>
          </a:xfrm>
          <a:custGeom>
            <a:avLst/>
            <a:gdLst/>
            <a:ahLst/>
            <a:cxnLst/>
            <a:rect l="l" t="t" r="r" b="b"/>
            <a:pathLst>
              <a:path w="2899405" h="2155162">
                <a:moveTo>
                  <a:pt x="0" y="0"/>
                </a:moveTo>
                <a:lnTo>
                  <a:pt x="2899405" y="0"/>
                </a:lnTo>
                <a:lnTo>
                  <a:pt x="2899405" y="2155163"/>
                </a:lnTo>
                <a:lnTo>
                  <a:pt x="0" y="21551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266" b="-1726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497095" y="4320013"/>
            <a:ext cx="2899405" cy="2155162"/>
          </a:xfrm>
          <a:custGeom>
            <a:avLst/>
            <a:gdLst/>
            <a:ahLst/>
            <a:cxnLst/>
            <a:rect l="l" t="t" r="r" b="b"/>
            <a:pathLst>
              <a:path w="2899405" h="2155162">
                <a:moveTo>
                  <a:pt x="0" y="0"/>
                </a:moveTo>
                <a:lnTo>
                  <a:pt x="2899405" y="0"/>
                </a:lnTo>
                <a:lnTo>
                  <a:pt x="2899405" y="2155163"/>
                </a:lnTo>
                <a:lnTo>
                  <a:pt x="0" y="21551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266" b="-1726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497095" y="7218126"/>
            <a:ext cx="2899405" cy="2155162"/>
          </a:xfrm>
          <a:custGeom>
            <a:avLst/>
            <a:gdLst/>
            <a:ahLst/>
            <a:cxnLst/>
            <a:rect l="l" t="t" r="r" b="b"/>
            <a:pathLst>
              <a:path w="2899405" h="2155162">
                <a:moveTo>
                  <a:pt x="0" y="0"/>
                </a:moveTo>
                <a:lnTo>
                  <a:pt x="2899405" y="0"/>
                </a:lnTo>
                <a:lnTo>
                  <a:pt x="2899405" y="2155162"/>
                </a:lnTo>
                <a:lnTo>
                  <a:pt x="0" y="2155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266" b="-17266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0192" y="2338681"/>
            <a:ext cx="1709540" cy="1914964"/>
          </a:xfrm>
          <a:custGeom>
            <a:avLst/>
            <a:gdLst/>
            <a:ahLst/>
            <a:cxnLst/>
            <a:rect l="l" t="t" r="r" b="b"/>
            <a:pathLst>
              <a:path w="1709540" h="1914964">
                <a:moveTo>
                  <a:pt x="0" y="0"/>
                </a:moveTo>
                <a:lnTo>
                  <a:pt x="1709540" y="0"/>
                </a:lnTo>
                <a:lnTo>
                  <a:pt x="1709540" y="1914964"/>
                </a:lnTo>
                <a:lnTo>
                  <a:pt x="0" y="19149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sz="1600"/>
          </a:p>
        </p:txBody>
      </p:sp>
      <p:sp>
        <p:nvSpPr>
          <p:cNvPr id="3" name="Freeform 3"/>
          <p:cNvSpPr/>
          <p:nvPr/>
        </p:nvSpPr>
        <p:spPr>
          <a:xfrm>
            <a:off x="390192" y="5179073"/>
            <a:ext cx="1709540" cy="1847244"/>
          </a:xfrm>
          <a:custGeom>
            <a:avLst/>
            <a:gdLst/>
            <a:ahLst/>
            <a:cxnLst/>
            <a:rect l="l" t="t" r="r" b="b"/>
            <a:pathLst>
              <a:path w="1709540" h="1847244">
                <a:moveTo>
                  <a:pt x="0" y="0"/>
                </a:moveTo>
                <a:lnTo>
                  <a:pt x="1709540" y="0"/>
                </a:lnTo>
                <a:lnTo>
                  <a:pt x="1709540" y="1847244"/>
                </a:lnTo>
                <a:lnTo>
                  <a:pt x="0" y="18472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sz="1600"/>
          </a:p>
        </p:txBody>
      </p:sp>
      <p:sp>
        <p:nvSpPr>
          <p:cNvPr id="4" name="Freeform 4"/>
          <p:cNvSpPr/>
          <p:nvPr/>
        </p:nvSpPr>
        <p:spPr>
          <a:xfrm>
            <a:off x="390192" y="7951745"/>
            <a:ext cx="1709540" cy="1811652"/>
          </a:xfrm>
          <a:custGeom>
            <a:avLst/>
            <a:gdLst/>
            <a:ahLst/>
            <a:cxnLst/>
            <a:rect l="l" t="t" r="r" b="b"/>
            <a:pathLst>
              <a:path w="1709540" h="1811652">
                <a:moveTo>
                  <a:pt x="0" y="0"/>
                </a:moveTo>
                <a:lnTo>
                  <a:pt x="1709540" y="0"/>
                </a:lnTo>
                <a:lnTo>
                  <a:pt x="1709540" y="1811651"/>
                </a:lnTo>
                <a:lnTo>
                  <a:pt x="0" y="18116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sz="1600"/>
          </a:p>
        </p:txBody>
      </p:sp>
      <p:sp>
        <p:nvSpPr>
          <p:cNvPr id="5" name="TextBox 5"/>
          <p:cNvSpPr txBox="1"/>
          <p:nvPr/>
        </p:nvSpPr>
        <p:spPr>
          <a:xfrm>
            <a:off x="390192" y="1359823"/>
            <a:ext cx="17304232" cy="622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to write effective similes and metaphors?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466941" y="2508867"/>
            <a:ext cx="1557483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Describe the object / person to something that will help the reader visualise the object / person.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466941" y="5434040"/>
            <a:ext cx="1557483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Make the comparison specific. For example, instead of the waves crashed like thunder, say the waves crashed like loud thunder.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66941" y="8095379"/>
            <a:ext cx="15574832" cy="1243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additional detail to the simile or metaphor. For example, the waves crashed like thunder which echoed through the dark night sky.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11344" y="590083"/>
            <a:ext cx="1822041" cy="1311869"/>
          </a:xfrm>
          <a:custGeom>
            <a:avLst/>
            <a:gdLst/>
            <a:ahLst/>
            <a:cxnLst/>
            <a:rect l="l" t="t" r="r" b="b"/>
            <a:pathLst>
              <a:path w="1822041" h="1311869">
                <a:moveTo>
                  <a:pt x="0" y="0"/>
                </a:moveTo>
                <a:lnTo>
                  <a:pt x="1822041" y="0"/>
                </a:lnTo>
                <a:lnTo>
                  <a:pt x="1822041" y="1311869"/>
                </a:lnTo>
                <a:lnTo>
                  <a:pt x="0" y="13118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6111344" y="2000450"/>
            <a:ext cx="1822041" cy="1311869"/>
          </a:xfrm>
          <a:custGeom>
            <a:avLst/>
            <a:gdLst/>
            <a:ahLst/>
            <a:cxnLst/>
            <a:rect l="l" t="t" r="r" b="b"/>
            <a:pathLst>
              <a:path w="1822041" h="1311869">
                <a:moveTo>
                  <a:pt x="0" y="0"/>
                </a:moveTo>
                <a:lnTo>
                  <a:pt x="1822041" y="0"/>
                </a:lnTo>
                <a:lnTo>
                  <a:pt x="1822041" y="1311869"/>
                </a:lnTo>
                <a:lnTo>
                  <a:pt x="0" y="13118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243274" y="2991999"/>
            <a:ext cx="1570852" cy="1707448"/>
          </a:xfrm>
          <a:custGeom>
            <a:avLst/>
            <a:gdLst/>
            <a:ahLst/>
            <a:cxnLst/>
            <a:rect l="l" t="t" r="r" b="b"/>
            <a:pathLst>
              <a:path w="1570852" h="1707448">
                <a:moveTo>
                  <a:pt x="0" y="0"/>
                </a:moveTo>
                <a:lnTo>
                  <a:pt x="1570852" y="0"/>
                </a:lnTo>
                <a:lnTo>
                  <a:pt x="1570852" y="1707448"/>
                </a:lnTo>
                <a:lnTo>
                  <a:pt x="0" y="17074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243274" y="5143500"/>
            <a:ext cx="1643598" cy="1927974"/>
          </a:xfrm>
          <a:custGeom>
            <a:avLst/>
            <a:gdLst/>
            <a:ahLst/>
            <a:cxnLst/>
            <a:rect l="l" t="t" r="r" b="b"/>
            <a:pathLst>
              <a:path w="1643598" h="1927974">
                <a:moveTo>
                  <a:pt x="0" y="0"/>
                </a:moveTo>
                <a:lnTo>
                  <a:pt x="1643598" y="0"/>
                </a:lnTo>
                <a:lnTo>
                  <a:pt x="1643598" y="1927974"/>
                </a:lnTo>
                <a:lnTo>
                  <a:pt x="0" y="19279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20467" y="7739549"/>
            <a:ext cx="1889213" cy="1942181"/>
          </a:xfrm>
          <a:custGeom>
            <a:avLst/>
            <a:gdLst/>
            <a:ahLst/>
            <a:cxnLst/>
            <a:rect l="l" t="t" r="r" b="b"/>
            <a:pathLst>
              <a:path w="1889213" h="1942181">
                <a:moveTo>
                  <a:pt x="0" y="0"/>
                </a:moveTo>
                <a:lnTo>
                  <a:pt x="1889212" y="0"/>
                </a:lnTo>
                <a:lnTo>
                  <a:pt x="1889212" y="1942181"/>
                </a:lnTo>
                <a:lnTo>
                  <a:pt x="0" y="194218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90880" y="1311121"/>
            <a:ext cx="15574832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Explain whether the statements are true or false. Use examples to help prove your answer and explain why.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86872" y="3276777"/>
            <a:ext cx="1519520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are effective when we compare the object we are describing to something that isn’t similar to the object we are describing.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64100" y="5608296"/>
            <a:ext cx="14958265" cy="1117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13"/>
              </a:lnSpc>
              <a:spcBef>
                <a:spcPct val="0"/>
              </a:spcBef>
            </a:pPr>
            <a:r>
              <a:rPr lang="en-US" sz="3223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can be improved by using a range of powerful vocabulary and additional detail.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064100" y="8230499"/>
            <a:ext cx="1519520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are both as effective as each other in giving the reader a clear and detailed description.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C132B1-9F78-818A-940A-9A6B58E082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34"/>
          <a:stretch/>
        </p:blipFill>
        <p:spPr>
          <a:xfrm>
            <a:off x="20" y="10"/>
            <a:ext cx="18287980" cy="10286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994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62927" y="1404725"/>
            <a:ext cx="4858140" cy="2279624"/>
            <a:chOff x="0" y="0"/>
            <a:chExt cx="1279510" cy="6003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339556" y="1904457"/>
            <a:ext cx="3504882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simile?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470169" y="3988649"/>
            <a:ext cx="4858140" cy="2279624"/>
            <a:chOff x="0" y="0"/>
            <a:chExt cx="1279510" cy="6003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46798" y="4488381"/>
            <a:ext cx="3504882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metaphor?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104582" y="6268272"/>
            <a:ext cx="4858140" cy="2279624"/>
            <a:chOff x="0" y="0"/>
            <a:chExt cx="1279510" cy="6003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3254904" y="6558157"/>
            <a:ext cx="4557498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some examples of similes and metaphors.</a:t>
            </a:r>
          </a:p>
        </p:txBody>
      </p:sp>
      <p:sp>
        <p:nvSpPr>
          <p:cNvPr id="15" name="Freeform 15"/>
          <p:cNvSpPr/>
          <p:nvPr/>
        </p:nvSpPr>
        <p:spPr>
          <a:xfrm>
            <a:off x="8235862" y="8023681"/>
            <a:ext cx="1816276" cy="1552916"/>
          </a:xfrm>
          <a:custGeom>
            <a:avLst/>
            <a:gdLst/>
            <a:ahLst/>
            <a:cxnLst/>
            <a:rect l="l" t="t" r="r" b="b"/>
            <a:pathLst>
              <a:path w="1816276" h="1552916">
                <a:moveTo>
                  <a:pt x="0" y="0"/>
                </a:moveTo>
                <a:lnTo>
                  <a:pt x="1816276" y="0"/>
                </a:lnTo>
                <a:lnTo>
                  <a:pt x="1816276" y="1552915"/>
                </a:lnTo>
                <a:lnTo>
                  <a:pt x="0" y="15529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5521067" y="9509921"/>
            <a:ext cx="7805036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91884" y="1456637"/>
            <a:ext cx="17304232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simile is a literary technique that we use to compare something to something else. We  use the words ‘like’ and ‘as’ to form similes. </a:t>
            </a:r>
          </a:p>
        </p:txBody>
      </p:sp>
      <p:sp>
        <p:nvSpPr>
          <p:cNvPr id="4" name="Freeform 4"/>
          <p:cNvSpPr/>
          <p:nvPr/>
        </p:nvSpPr>
        <p:spPr>
          <a:xfrm>
            <a:off x="-1687749" y="3464649"/>
            <a:ext cx="3375497" cy="1135011"/>
          </a:xfrm>
          <a:custGeom>
            <a:avLst/>
            <a:gdLst/>
            <a:ahLst/>
            <a:cxnLst/>
            <a:rect l="l" t="t" r="r" b="b"/>
            <a:pathLst>
              <a:path w="3375497" h="1135011">
                <a:moveTo>
                  <a:pt x="0" y="0"/>
                </a:moveTo>
                <a:lnTo>
                  <a:pt x="3375498" y="0"/>
                </a:lnTo>
                <a:lnTo>
                  <a:pt x="3375498" y="1135011"/>
                </a:lnTo>
                <a:lnTo>
                  <a:pt x="0" y="11350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109321" y="3744189"/>
            <a:ext cx="135067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sharp claws were like weapons of mass desctruction. </a:t>
            </a:r>
          </a:p>
        </p:txBody>
      </p:sp>
      <p:sp>
        <p:nvSpPr>
          <p:cNvPr id="6" name="Freeform 6"/>
          <p:cNvSpPr/>
          <p:nvPr/>
        </p:nvSpPr>
        <p:spPr>
          <a:xfrm>
            <a:off x="22770" y="5328780"/>
            <a:ext cx="2011860" cy="1051197"/>
          </a:xfrm>
          <a:custGeom>
            <a:avLst/>
            <a:gdLst/>
            <a:ahLst/>
            <a:cxnLst/>
            <a:rect l="l" t="t" r="r" b="b"/>
            <a:pathLst>
              <a:path w="2011860" h="1051197">
                <a:moveTo>
                  <a:pt x="0" y="0"/>
                </a:moveTo>
                <a:lnTo>
                  <a:pt x="2011860" y="0"/>
                </a:lnTo>
                <a:lnTo>
                  <a:pt x="2011860" y="1051197"/>
                </a:lnTo>
                <a:lnTo>
                  <a:pt x="0" y="10511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109321" y="5566413"/>
            <a:ext cx="135067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eyes sparkled like the stars in a midnight sky.</a:t>
            </a:r>
          </a:p>
        </p:txBody>
      </p:sp>
      <p:sp>
        <p:nvSpPr>
          <p:cNvPr id="8" name="Freeform 8"/>
          <p:cNvSpPr/>
          <p:nvPr/>
        </p:nvSpPr>
        <p:spPr>
          <a:xfrm>
            <a:off x="197384" y="7109097"/>
            <a:ext cx="1662632" cy="1155529"/>
          </a:xfrm>
          <a:custGeom>
            <a:avLst/>
            <a:gdLst/>
            <a:ahLst/>
            <a:cxnLst/>
            <a:rect l="l" t="t" r="r" b="b"/>
            <a:pathLst>
              <a:path w="1662632" h="1155529">
                <a:moveTo>
                  <a:pt x="0" y="0"/>
                </a:moveTo>
                <a:lnTo>
                  <a:pt x="1662632" y="0"/>
                </a:lnTo>
                <a:lnTo>
                  <a:pt x="1662632" y="1155529"/>
                </a:lnTo>
                <a:lnTo>
                  <a:pt x="0" y="11555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2109321" y="7398895"/>
            <a:ext cx="135067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voice echoed like thunder rolling through a vast canyon.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10561" y="8970334"/>
            <a:ext cx="1730423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are all examples of similes.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91884" y="1456637"/>
            <a:ext cx="17304232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Metaphors compare something directly to something else without using the words ‘like’ or ‘as’. Instead of saying one thing is like another, a metaphor states that one thing is another.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109321" y="3744189"/>
            <a:ext cx="135067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laughter was a melody that danced through the air.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109321" y="5566413"/>
            <a:ext cx="135067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mind was a fortress: impenetrable and strong.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109321" y="7398895"/>
            <a:ext cx="15686795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countryside was a patchwork quilt that’s stitched together with fields of emerald green, golden meadows, and rolling hills.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10561" y="8970334"/>
            <a:ext cx="1730423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are all examples of metaphors. </a:t>
            </a:r>
          </a:p>
        </p:txBody>
      </p:sp>
      <p:sp>
        <p:nvSpPr>
          <p:cNvPr id="8" name="Freeform 8"/>
          <p:cNvSpPr/>
          <p:nvPr/>
        </p:nvSpPr>
        <p:spPr>
          <a:xfrm>
            <a:off x="22770" y="3508916"/>
            <a:ext cx="1727507" cy="1209255"/>
          </a:xfrm>
          <a:custGeom>
            <a:avLst/>
            <a:gdLst/>
            <a:ahLst/>
            <a:cxnLst/>
            <a:rect l="l" t="t" r="r" b="b"/>
            <a:pathLst>
              <a:path w="1727507" h="1209255">
                <a:moveTo>
                  <a:pt x="0" y="0"/>
                </a:moveTo>
                <a:lnTo>
                  <a:pt x="1727507" y="0"/>
                </a:lnTo>
                <a:lnTo>
                  <a:pt x="1727507" y="1209255"/>
                </a:lnTo>
                <a:lnTo>
                  <a:pt x="0" y="12092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-1096806" y="5143500"/>
            <a:ext cx="2847083" cy="1121039"/>
          </a:xfrm>
          <a:custGeom>
            <a:avLst/>
            <a:gdLst/>
            <a:ahLst/>
            <a:cxnLst/>
            <a:rect l="l" t="t" r="r" b="b"/>
            <a:pathLst>
              <a:path w="2847083" h="1121039">
                <a:moveTo>
                  <a:pt x="0" y="0"/>
                </a:moveTo>
                <a:lnTo>
                  <a:pt x="2847083" y="0"/>
                </a:lnTo>
                <a:lnTo>
                  <a:pt x="2847083" y="1121039"/>
                </a:lnTo>
                <a:lnTo>
                  <a:pt x="0" y="11210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-13147" y="7446520"/>
            <a:ext cx="1799341" cy="1079605"/>
          </a:xfrm>
          <a:custGeom>
            <a:avLst/>
            <a:gdLst/>
            <a:ahLst/>
            <a:cxnLst/>
            <a:rect l="l" t="t" r="r" b="b"/>
            <a:pathLst>
              <a:path w="1799341" h="1079605">
                <a:moveTo>
                  <a:pt x="0" y="0"/>
                </a:moveTo>
                <a:lnTo>
                  <a:pt x="1799341" y="0"/>
                </a:lnTo>
                <a:lnTo>
                  <a:pt x="1799341" y="1079605"/>
                </a:lnTo>
                <a:lnTo>
                  <a:pt x="0" y="10796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Freeform 3"/>
          <p:cNvSpPr/>
          <p:nvPr/>
        </p:nvSpPr>
        <p:spPr>
          <a:xfrm>
            <a:off x="545639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245556" y="3757310"/>
            <a:ext cx="4858140" cy="2279624"/>
            <a:chOff x="0" y="0"/>
            <a:chExt cx="1279510" cy="6003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22185" y="4228467"/>
            <a:ext cx="3504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sharp.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578043" y="3757310"/>
            <a:ext cx="4858140" cy="2279624"/>
            <a:chOff x="0" y="0"/>
            <a:chExt cx="1279510" cy="6003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708686" y="4228467"/>
            <a:ext cx="4598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sharp like daggers.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2912558" y="3757310"/>
            <a:ext cx="4858140" cy="2279624"/>
            <a:chOff x="0" y="0"/>
            <a:chExt cx="1279510" cy="60039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588833" y="4228467"/>
            <a:ext cx="3504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daggers.</a:t>
            </a:r>
          </a:p>
        </p:txBody>
      </p:sp>
      <p:sp>
        <p:nvSpPr>
          <p:cNvPr id="16" name="Freeform 16"/>
          <p:cNvSpPr/>
          <p:nvPr/>
        </p:nvSpPr>
        <p:spPr>
          <a:xfrm>
            <a:off x="6999620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3333781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TextBox 18"/>
          <p:cNvSpPr txBox="1"/>
          <p:nvPr/>
        </p:nvSpPr>
        <p:spPr>
          <a:xfrm>
            <a:off x="466466" y="6151130"/>
            <a:ext cx="17304232" cy="3501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2" lvl="1" indent="-345441" algn="l">
              <a:lnSpc>
                <a:spcPts val="7168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 is a simile? </a:t>
            </a:r>
          </a:p>
          <a:p>
            <a:pPr marL="690882" lvl="1" indent="-345441" algn="l">
              <a:lnSpc>
                <a:spcPts val="7168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 is a metaphor? </a:t>
            </a:r>
          </a:p>
          <a:p>
            <a:pPr marL="690882" lvl="1" indent="-345441" algn="l">
              <a:lnSpc>
                <a:spcPts val="7168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 just uses an adjective?</a:t>
            </a:r>
          </a:p>
          <a:p>
            <a:pPr marL="690882" lvl="1" indent="-345441" algn="l">
              <a:lnSpc>
                <a:spcPts val="7168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Why are similes and metaphors effective for description?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Freeform 3"/>
          <p:cNvSpPr/>
          <p:nvPr/>
        </p:nvSpPr>
        <p:spPr>
          <a:xfrm>
            <a:off x="545639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245556" y="3757310"/>
            <a:ext cx="4858140" cy="2279624"/>
            <a:chOff x="0" y="0"/>
            <a:chExt cx="1279510" cy="6003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22185" y="4228467"/>
            <a:ext cx="3504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sharp.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578043" y="3757310"/>
            <a:ext cx="4858140" cy="2279624"/>
            <a:chOff x="0" y="0"/>
            <a:chExt cx="1279510" cy="6003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708686" y="4228467"/>
            <a:ext cx="4598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sharp like daggers.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2912558" y="3757310"/>
            <a:ext cx="4858140" cy="2279624"/>
            <a:chOff x="0" y="0"/>
            <a:chExt cx="1279510" cy="60039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588833" y="4228467"/>
            <a:ext cx="3504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daggers.</a:t>
            </a:r>
          </a:p>
        </p:txBody>
      </p:sp>
      <p:sp>
        <p:nvSpPr>
          <p:cNvPr id="16" name="Freeform 16"/>
          <p:cNvSpPr/>
          <p:nvPr/>
        </p:nvSpPr>
        <p:spPr>
          <a:xfrm>
            <a:off x="6999620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3333781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TextBox 18"/>
          <p:cNvSpPr txBox="1"/>
          <p:nvPr/>
        </p:nvSpPr>
        <p:spPr>
          <a:xfrm>
            <a:off x="173990" y="6198859"/>
            <a:ext cx="6404053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Without any additional detail or description it’s hard for the reader to imagine how sharp the creatures teeth are.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45639" y="3229004"/>
            <a:ext cx="291825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adjective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578043" y="3229004"/>
            <a:ext cx="291825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159814" y="3256327"/>
            <a:ext cx="291825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metaphor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617036" y="6132184"/>
            <a:ext cx="10153662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By using a simile or metaphor, we can now picture just how sharp the creatures teeth are. The comparison to a dagger allows the reader to imagine just how sharp the teeth are.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Freeform 3"/>
          <p:cNvSpPr/>
          <p:nvPr/>
        </p:nvSpPr>
        <p:spPr>
          <a:xfrm>
            <a:off x="4755964" y="2236732"/>
            <a:ext cx="8052660" cy="4670543"/>
          </a:xfrm>
          <a:custGeom>
            <a:avLst/>
            <a:gdLst/>
            <a:ahLst/>
            <a:cxnLst/>
            <a:rect l="l" t="t" r="r" b="b"/>
            <a:pathLst>
              <a:path w="8052660" h="4670543">
                <a:moveTo>
                  <a:pt x="0" y="0"/>
                </a:moveTo>
                <a:lnTo>
                  <a:pt x="8052661" y="0"/>
                </a:lnTo>
                <a:lnTo>
                  <a:pt x="8052661" y="4670543"/>
                </a:lnTo>
                <a:lnTo>
                  <a:pt x="0" y="46705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5674712" y="4783260"/>
            <a:ext cx="5827416" cy="720480"/>
          </a:xfrm>
          <a:custGeom>
            <a:avLst/>
            <a:gdLst/>
            <a:ahLst/>
            <a:cxnLst/>
            <a:rect l="l" t="t" r="r" b="b"/>
            <a:pathLst>
              <a:path w="5827416" h="720480">
                <a:moveTo>
                  <a:pt x="0" y="0"/>
                </a:moveTo>
                <a:lnTo>
                  <a:pt x="5827416" y="0"/>
                </a:lnTo>
                <a:lnTo>
                  <a:pt x="5827416" y="720480"/>
                </a:lnTo>
                <a:lnTo>
                  <a:pt x="0" y="7204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5674712" y="5713290"/>
            <a:ext cx="5827416" cy="720480"/>
          </a:xfrm>
          <a:custGeom>
            <a:avLst/>
            <a:gdLst/>
            <a:ahLst/>
            <a:cxnLst/>
            <a:rect l="l" t="t" r="r" b="b"/>
            <a:pathLst>
              <a:path w="5827416" h="720480">
                <a:moveTo>
                  <a:pt x="0" y="0"/>
                </a:moveTo>
                <a:lnTo>
                  <a:pt x="5827416" y="0"/>
                </a:lnTo>
                <a:lnTo>
                  <a:pt x="5827416" y="720481"/>
                </a:lnTo>
                <a:lnTo>
                  <a:pt x="0" y="7204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370394" y="7069200"/>
            <a:ext cx="17304232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sentence using similes and metaphors to write an effective description.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Freeform 3"/>
          <p:cNvSpPr/>
          <p:nvPr/>
        </p:nvSpPr>
        <p:spPr>
          <a:xfrm>
            <a:off x="545639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245556" y="3757310"/>
            <a:ext cx="4858140" cy="2279624"/>
            <a:chOff x="0" y="0"/>
            <a:chExt cx="1279510" cy="6003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22185" y="4228467"/>
            <a:ext cx="3504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sharp.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578043" y="3757310"/>
            <a:ext cx="4858140" cy="2279624"/>
            <a:chOff x="0" y="0"/>
            <a:chExt cx="1279510" cy="6003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708686" y="4228467"/>
            <a:ext cx="4598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sharp like daggers.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2912558" y="3757310"/>
            <a:ext cx="4858140" cy="2279624"/>
            <a:chOff x="0" y="0"/>
            <a:chExt cx="1279510" cy="60039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79510" cy="600395"/>
            </a:xfrm>
            <a:custGeom>
              <a:avLst/>
              <a:gdLst/>
              <a:ahLst/>
              <a:cxnLst/>
              <a:rect l="l" t="t" r="r" b="b"/>
              <a:pathLst>
                <a:path w="1279510" h="600395">
                  <a:moveTo>
                    <a:pt x="81273" y="0"/>
                  </a:moveTo>
                  <a:lnTo>
                    <a:pt x="1198237" y="0"/>
                  </a:lnTo>
                  <a:cubicBezTo>
                    <a:pt x="1243123" y="0"/>
                    <a:pt x="1279510" y="36387"/>
                    <a:pt x="1279510" y="81273"/>
                  </a:cubicBezTo>
                  <a:lnTo>
                    <a:pt x="1279510" y="519121"/>
                  </a:lnTo>
                  <a:cubicBezTo>
                    <a:pt x="1279510" y="540676"/>
                    <a:pt x="1270947" y="561349"/>
                    <a:pt x="1255706" y="576590"/>
                  </a:cubicBezTo>
                  <a:cubicBezTo>
                    <a:pt x="1240464" y="591832"/>
                    <a:pt x="1219792" y="600395"/>
                    <a:pt x="1198237" y="600395"/>
                  </a:cubicBezTo>
                  <a:lnTo>
                    <a:pt x="81273" y="600395"/>
                  </a:lnTo>
                  <a:cubicBezTo>
                    <a:pt x="36387" y="600395"/>
                    <a:pt x="0" y="564007"/>
                    <a:pt x="0" y="519121"/>
                  </a:cubicBezTo>
                  <a:lnTo>
                    <a:pt x="0" y="81273"/>
                  </a:lnTo>
                  <a:cubicBezTo>
                    <a:pt x="0" y="36387"/>
                    <a:pt x="36387" y="0"/>
                    <a:pt x="81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279510" cy="648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588833" y="4228467"/>
            <a:ext cx="3504882" cy="1261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daggers.</a:t>
            </a:r>
          </a:p>
        </p:txBody>
      </p:sp>
      <p:sp>
        <p:nvSpPr>
          <p:cNvPr id="16" name="Freeform 16"/>
          <p:cNvSpPr/>
          <p:nvPr/>
        </p:nvSpPr>
        <p:spPr>
          <a:xfrm>
            <a:off x="6999620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3333781" y="1356126"/>
            <a:ext cx="4014986" cy="2188167"/>
          </a:xfrm>
          <a:custGeom>
            <a:avLst/>
            <a:gdLst/>
            <a:ahLst/>
            <a:cxnLst/>
            <a:rect l="l" t="t" r="r" b="b"/>
            <a:pathLst>
              <a:path w="4014986" h="2188167">
                <a:moveTo>
                  <a:pt x="0" y="0"/>
                </a:moveTo>
                <a:lnTo>
                  <a:pt x="4014986" y="0"/>
                </a:lnTo>
                <a:lnTo>
                  <a:pt x="4014986" y="2188167"/>
                </a:lnTo>
                <a:lnTo>
                  <a:pt x="0" y="21881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TextBox 18"/>
          <p:cNvSpPr txBox="1"/>
          <p:nvPr/>
        </p:nvSpPr>
        <p:spPr>
          <a:xfrm>
            <a:off x="545639" y="3229004"/>
            <a:ext cx="291825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adjective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578043" y="3229004"/>
            <a:ext cx="291825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159814" y="3256327"/>
            <a:ext cx="291825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metaphor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28700" y="6475084"/>
            <a:ext cx="16230600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Although similes and metaphors aid description and make the description more vivid to the reader, we can improve our sentences by adding further description and details.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7883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Similes and Metaphors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35394" y="1839870"/>
            <a:ext cx="16617212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ED1B28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daggers.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2387" y="3101602"/>
            <a:ext cx="1542039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2" lvl="1" indent="-345441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daggers, which gleamed dangerously in the moonlight.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58888" y="4001383"/>
            <a:ext cx="1697022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ED1B28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we have used a relative clause to add more detail to our metaphor.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5638" y="5095875"/>
            <a:ext cx="15420398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2" lvl="1" indent="-345441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Its teeth were like gleaming daggers forged from the darkest depths of the underworld; their razor-sharp edges glistening with malevolent intent.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55638" y="7119579"/>
            <a:ext cx="16970223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ED1B28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we have added more detail by adding additional detail to the simile and added another independent clause to add further detail about the object we are describing. </a:t>
            </a:r>
          </a:p>
        </p:txBody>
      </p:sp>
      <p:sp>
        <p:nvSpPr>
          <p:cNvPr id="8" name="Freeform 8"/>
          <p:cNvSpPr/>
          <p:nvPr/>
        </p:nvSpPr>
        <p:spPr>
          <a:xfrm>
            <a:off x="11707547" y="1536085"/>
            <a:ext cx="2171562" cy="1183501"/>
          </a:xfrm>
          <a:custGeom>
            <a:avLst/>
            <a:gdLst/>
            <a:ahLst/>
            <a:cxnLst/>
            <a:rect l="l" t="t" r="r" b="b"/>
            <a:pathLst>
              <a:path w="2171562" h="1183501">
                <a:moveTo>
                  <a:pt x="0" y="0"/>
                </a:moveTo>
                <a:lnTo>
                  <a:pt x="2171561" y="0"/>
                </a:lnTo>
                <a:lnTo>
                  <a:pt x="2171561" y="1183502"/>
                </a:lnTo>
                <a:lnTo>
                  <a:pt x="0" y="11835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787</Words>
  <Application>Microsoft Macintosh PowerPoint</Application>
  <PresentationFormat>Custom</PresentationFormat>
  <Paragraphs>78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</vt:lpstr>
      <vt:lpstr>Playwrite US Modern</vt:lpstr>
      <vt:lpstr>Arial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Similes and Metaphors</dc:title>
  <cp:lastModifiedBy>ALICES</cp:lastModifiedBy>
  <cp:revision>5</cp:revision>
  <dcterms:created xsi:type="dcterms:W3CDTF">2006-08-16T00:00:00Z</dcterms:created>
  <dcterms:modified xsi:type="dcterms:W3CDTF">2025-09-15T09:15:20Z</dcterms:modified>
  <dc:identifier>DAGFl_mnTlk</dc:identifier>
</cp:coreProperties>
</file>