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73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18288000" cy="10287000"/>
  <p:notesSz cx="6858000" cy="9144000"/>
  <p:embeddedFontLst>
    <p:embeddedFont>
      <p:font typeface="Playwrite US Modern" pitchFamily="2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48" autoAdjust="0"/>
  </p:normalViewPr>
  <p:slideViewPr>
    <p:cSldViewPr>
      <p:cViewPr varScale="1">
        <p:scale>
          <a:sx n="71" d="100"/>
          <a:sy n="71" d="100"/>
        </p:scale>
        <p:origin x="760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545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88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114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0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997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573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77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266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79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771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9/15/25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0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002000" y="10096500"/>
            <a:ext cx="226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88475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openxmlformats.org/officeDocument/2006/relationships/image" Target="../media/image16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7B97F92C-B323-265F-C786-3C8F8DE9124F}"/>
              </a:ext>
            </a:extLst>
          </p:cNvPr>
          <p:cNvSpPr txBox="1"/>
          <p:nvPr/>
        </p:nvSpPr>
        <p:spPr>
          <a:xfrm>
            <a:off x="-13447" y="2933700"/>
            <a:ext cx="18288000" cy="25110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000"/>
              </a:lnSpc>
            </a:pPr>
            <a:r>
              <a:rPr lang="en-US" sz="13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25C94DA-42AF-ADAB-B378-578F3E45DEA7}"/>
              </a:ext>
            </a:extLst>
          </p:cNvPr>
          <p:cNvSpPr txBox="1"/>
          <p:nvPr/>
        </p:nvSpPr>
        <p:spPr>
          <a:xfrm>
            <a:off x="1290351" y="6524418"/>
            <a:ext cx="15707296" cy="659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200" u="sng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hyperbole. </a:t>
            </a:r>
          </a:p>
        </p:txBody>
      </p:sp>
    </p:spTree>
    <p:extLst>
      <p:ext uri="{BB962C8B-B14F-4D97-AF65-F5344CB8AC3E}">
        <p14:creationId xmlns:p14="http://schemas.microsoft.com/office/powerpoint/2010/main" val="1822875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865" y="2161732"/>
            <a:ext cx="2051885" cy="1723583"/>
          </a:xfrm>
          <a:custGeom>
            <a:avLst/>
            <a:gdLst/>
            <a:ahLst/>
            <a:cxnLst/>
            <a:rect l="l" t="t" r="r" b="b"/>
            <a:pathLst>
              <a:path w="2051885" h="1723583">
                <a:moveTo>
                  <a:pt x="0" y="0"/>
                </a:moveTo>
                <a:lnTo>
                  <a:pt x="2051885" y="0"/>
                </a:lnTo>
                <a:lnTo>
                  <a:pt x="2051885" y="1723583"/>
                </a:lnTo>
                <a:lnTo>
                  <a:pt x="0" y="17235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74465" y="7419180"/>
            <a:ext cx="2030539" cy="1538288"/>
          </a:xfrm>
          <a:custGeom>
            <a:avLst/>
            <a:gdLst/>
            <a:ahLst/>
            <a:cxnLst/>
            <a:rect l="l" t="t" r="r" b="b"/>
            <a:pathLst>
              <a:path w="2030539" h="1538288">
                <a:moveTo>
                  <a:pt x="0" y="0"/>
                </a:moveTo>
                <a:lnTo>
                  <a:pt x="2030540" y="0"/>
                </a:lnTo>
                <a:lnTo>
                  <a:pt x="2030540" y="1538287"/>
                </a:lnTo>
                <a:lnTo>
                  <a:pt x="0" y="15382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>
            <a:off x="246719" y="4748760"/>
            <a:ext cx="1886031" cy="1622670"/>
          </a:xfrm>
          <a:custGeom>
            <a:avLst/>
            <a:gdLst/>
            <a:ahLst/>
            <a:cxnLst/>
            <a:rect l="l" t="t" r="r" b="b"/>
            <a:pathLst>
              <a:path w="1886031" h="1622670">
                <a:moveTo>
                  <a:pt x="1886031" y="0"/>
                </a:moveTo>
                <a:lnTo>
                  <a:pt x="0" y="0"/>
                </a:lnTo>
                <a:lnTo>
                  <a:pt x="0" y="1622670"/>
                </a:lnTo>
                <a:lnTo>
                  <a:pt x="1886031" y="1622670"/>
                </a:lnTo>
                <a:lnTo>
                  <a:pt x="1886031" y="0"/>
                </a:lnTo>
                <a:close/>
              </a:path>
            </a:pathLst>
          </a:custGeom>
          <a:blipFill>
            <a:blip r:embed="rId6"/>
            <a:stretch>
              <a:fillRect b="-57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6719" y="1371192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following statements so that they contain hyperbole.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410135" y="2735558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so tired.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410135" y="7900358"/>
            <a:ext cx="62681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book was interesting.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10135" y="5272129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very clever.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410135" y="3521039"/>
            <a:ext cx="10256573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0B43C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could sleep for a year!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439029" y="6057611"/>
            <a:ext cx="13072767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dirty="0">
                <a:solidFill>
                  <a:srgbClr val="30B43C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so clever that she knows everything about everything.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439029" y="8669502"/>
            <a:ext cx="10256573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30B43C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was the most fascinating thing I have ever read!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76600" y="3381511"/>
            <a:ext cx="11353800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‘I felt like I could run as fast as a lightning bolt!’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028700" y="3019576"/>
            <a:ext cx="16230600" cy="1299800"/>
            <a:chOff x="0" y="0"/>
            <a:chExt cx="4274726" cy="34233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342334"/>
            </a:xfrm>
            <a:custGeom>
              <a:avLst/>
              <a:gdLst/>
              <a:ahLst/>
              <a:cxnLst/>
              <a:rect l="l" t="t" r="r" b="b"/>
              <a:pathLst>
                <a:path w="4274726" h="34233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318008"/>
                  </a:lnTo>
                  <a:cubicBezTo>
                    <a:pt x="4274726" y="331443"/>
                    <a:pt x="4263834" y="342334"/>
                    <a:pt x="4250399" y="342334"/>
                  </a:cubicBezTo>
                  <a:lnTo>
                    <a:pt x="24327" y="342334"/>
                  </a:lnTo>
                  <a:cubicBezTo>
                    <a:pt x="17875" y="342334"/>
                    <a:pt x="11687" y="339771"/>
                    <a:pt x="7125" y="335209"/>
                  </a:cubicBezTo>
                  <a:cubicBezTo>
                    <a:pt x="2563" y="330647"/>
                    <a:pt x="0" y="324459"/>
                    <a:pt x="0" y="31800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7625"/>
              <a:ext cx="4274726" cy="3899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2627273"/>
            <a:ext cx="1544045" cy="1692104"/>
          </a:xfrm>
          <a:custGeom>
            <a:avLst/>
            <a:gdLst/>
            <a:ahLst/>
            <a:cxnLst/>
            <a:rect l="l" t="t" r="r" b="b"/>
            <a:pathLst>
              <a:path w="1544045" h="1692104">
                <a:moveTo>
                  <a:pt x="0" y="0"/>
                </a:moveTo>
                <a:lnTo>
                  <a:pt x="1544045" y="0"/>
                </a:lnTo>
                <a:lnTo>
                  <a:pt x="1544045" y="1692104"/>
                </a:lnTo>
                <a:lnTo>
                  <a:pt x="0" y="169210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87899" y="1378727"/>
            <a:ext cx="16912202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use hyperbole with other literary techniques such as alliteration and similes to further exaggerate our points.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61052" y="4529077"/>
            <a:ext cx="16939049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sentence uses hyperbole and a simile to exaggerate how fast the person could run.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280331" y="6240383"/>
            <a:ext cx="11010898" cy="5537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gigantic, gleaming gem glowed like the sun!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028700" y="5695845"/>
            <a:ext cx="16230600" cy="1482405"/>
            <a:chOff x="0" y="-47625"/>
            <a:chExt cx="4274726" cy="39042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274726" cy="342803"/>
            </a:xfrm>
            <a:custGeom>
              <a:avLst/>
              <a:gdLst/>
              <a:ahLst/>
              <a:cxnLst/>
              <a:rect l="l" t="t" r="r" b="b"/>
              <a:pathLst>
                <a:path w="4274726" h="342803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318476"/>
                  </a:lnTo>
                  <a:cubicBezTo>
                    <a:pt x="4274726" y="331911"/>
                    <a:pt x="4263834" y="342803"/>
                    <a:pt x="4250399" y="342803"/>
                  </a:cubicBezTo>
                  <a:lnTo>
                    <a:pt x="24327" y="342803"/>
                  </a:lnTo>
                  <a:cubicBezTo>
                    <a:pt x="10891" y="342803"/>
                    <a:pt x="0" y="331911"/>
                    <a:pt x="0" y="318476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4274726" cy="3904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4" name="TextBox 14"/>
          <p:cNvSpPr txBox="1"/>
          <p:nvPr/>
        </p:nvSpPr>
        <p:spPr>
          <a:xfrm>
            <a:off x="444825" y="7679427"/>
            <a:ext cx="17371501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GB" sz="3200" dirty="0">
                <a:latin typeface="Playwrite US Modern" pitchFamily="2" charset="0"/>
              </a:rPr>
              <a:t>This sentence uses alliteration, and the repetition of the ‘g’ makes it more memorable for the reader. It also draws attention to the description, making it easier to imagine.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703139" y="9313186"/>
            <a:ext cx="1657769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sentences that use hyperbole and a simile or alliteration.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00283" y="1474083"/>
            <a:ext cx="1708743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work out what each hyperbolic phrase is telling us?</a:t>
            </a:r>
          </a:p>
        </p:txBody>
      </p:sp>
      <p:sp>
        <p:nvSpPr>
          <p:cNvPr id="4" name="Freeform 4"/>
          <p:cNvSpPr/>
          <p:nvPr/>
        </p:nvSpPr>
        <p:spPr>
          <a:xfrm>
            <a:off x="225928" y="2678664"/>
            <a:ext cx="2716376" cy="1558135"/>
          </a:xfrm>
          <a:custGeom>
            <a:avLst/>
            <a:gdLst/>
            <a:ahLst/>
            <a:cxnLst/>
            <a:rect l="l" t="t" r="r" b="b"/>
            <a:pathLst>
              <a:path w="2716376" h="1558135">
                <a:moveTo>
                  <a:pt x="0" y="0"/>
                </a:moveTo>
                <a:lnTo>
                  <a:pt x="2716377" y="0"/>
                </a:lnTo>
                <a:lnTo>
                  <a:pt x="2716377" y="1558135"/>
                </a:lnTo>
                <a:lnTo>
                  <a:pt x="0" y="15581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919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600283" y="4646374"/>
            <a:ext cx="1788517" cy="2545932"/>
          </a:xfrm>
          <a:custGeom>
            <a:avLst/>
            <a:gdLst/>
            <a:ahLst/>
            <a:cxnLst/>
            <a:rect l="l" t="t" r="r" b="b"/>
            <a:pathLst>
              <a:path w="1788517" h="2545932">
                <a:moveTo>
                  <a:pt x="0" y="0"/>
                </a:moveTo>
                <a:lnTo>
                  <a:pt x="1788517" y="0"/>
                </a:lnTo>
                <a:lnTo>
                  <a:pt x="1788517" y="2545932"/>
                </a:lnTo>
                <a:lnTo>
                  <a:pt x="0" y="25459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600283" y="7868581"/>
            <a:ext cx="2342022" cy="2145878"/>
          </a:xfrm>
          <a:custGeom>
            <a:avLst/>
            <a:gdLst/>
            <a:ahLst/>
            <a:cxnLst/>
            <a:rect l="l" t="t" r="r" b="b"/>
            <a:pathLst>
              <a:path w="2342022" h="2145878">
                <a:moveTo>
                  <a:pt x="0" y="0"/>
                </a:moveTo>
                <a:lnTo>
                  <a:pt x="2342022" y="0"/>
                </a:lnTo>
                <a:lnTo>
                  <a:pt x="2342022" y="2145878"/>
                </a:lnTo>
                <a:lnTo>
                  <a:pt x="0" y="21458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164098" y="2929425"/>
            <a:ext cx="515850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sea could dry up!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164098" y="5391033"/>
            <a:ext cx="393337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cried a river.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64098" y="8195153"/>
            <a:ext cx="759265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It’s raining cats and dogs.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00283" y="1474083"/>
            <a:ext cx="1708743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work out what each hyperbolic phrase is telling us?</a:t>
            </a:r>
          </a:p>
        </p:txBody>
      </p:sp>
      <p:sp>
        <p:nvSpPr>
          <p:cNvPr id="4" name="Freeform 4"/>
          <p:cNvSpPr/>
          <p:nvPr/>
        </p:nvSpPr>
        <p:spPr>
          <a:xfrm>
            <a:off x="225928" y="2678664"/>
            <a:ext cx="2716376" cy="1558135"/>
          </a:xfrm>
          <a:custGeom>
            <a:avLst/>
            <a:gdLst/>
            <a:ahLst/>
            <a:cxnLst/>
            <a:rect l="l" t="t" r="r" b="b"/>
            <a:pathLst>
              <a:path w="2716376" h="1558135">
                <a:moveTo>
                  <a:pt x="0" y="0"/>
                </a:moveTo>
                <a:lnTo>
                  <a:pt x="2716377" y="0"/>
                </a:lnTo>
                <a:lnTo>
                  <a:pt x="2716377" y="1558135"/>
                </a:lnTo>
                <a:lnTo>
                  <a:pt x="0" y="15581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919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600283" y="4646374"/>
            <a:ext cx="1788517" cy="2545932"/>
          </a:xfrm>
          <a:custGeom>
            <a:avLst/>
            <a:gdLst/>
            <a:ahLst/>
            <a:cxnLst/>
            <a:rect l="l" t="t" r="r" b="b"/>
            <a:pathLst>
              <a:path w="1788517" h="2545932">
                <a:moveTo>
                  <a:pt x="0" y="0"/>
                </a:moveTo>
                <a:lnTo>
                  <a:pt x="1788517" y="0"/>
                </a:lnTo>
                <a:lnTo>
                  <a:pt x="1788517" y="2545932"/>
                </a:lnTo>
                <a:lnTo>
                  <a:pt x="0" y="25459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Freeform 6"/>
          <p:cNvSpPr/>
          <p:nvPr/>
        </p:nvSpPr>
        <p:spPr>
          <a:xfrm>
            <a:off x="600283" y="7868581"/>
            <a:ext cx="2342022" cy="2145878"/>
          </a:xfrm>
          <a:custGeom>
            <a:avLst/>
            <a:gdLst/>
            <a:ahLst/>
            <a:cxnLst/>
            <a:rect l="l" t="t" r="r" b="b"/>
            <a:pathLst>
              <a:path w="2342022" h="2145878">
                <a:moveTo>
                  <a:pt x="0" y="0"/>
                </a:moveTo>
                <a:lnTo>
                  <a:pt x="2342022" y="0"/>
                </a:lnTo>
                <a:lnTo>
                  <a:pt x="2342022" y="2145878"/>
                </a:lnTo>
                <a:lnTo>
                  <a:pt x="0" y="214587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3164098" y="2929425"/>
            <a:ext cx="515850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sea could dry up!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164098" y="5391033"/>
            <a:ext cx="393337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cried a river.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164098" y="8195153"/>
            <a:ext cx="7592654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It’s raining cats and dogs.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164098" y="3596719"/>
            <a:ext cx="14095202" cy="5507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GB" sz="3200" dirty="0">
                <a:solidFill>
                  <a:srgbClr val="FF0000"/>
                </a:solidFill>
                <a:latin typeface="Playwrite US Modern" pitchFamily="2" charset="0"/>
              </a:rPr>
              <a:t>It’s so hot that the sea could dry up!</a:t>
            </a:r>
            <a:endParaRPr lang="en-US" sz="3200" dirty="0">
              <a:solidFill>
                <a:srgbClr val="FF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164098" y="6102038"/>
            <a:ext cx="14095202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phrase means that the girl cried lots and lots.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164098" y="8937307"/>
            <a:ext cx="1240673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FF3131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phrase means that the rain was very, very heavy.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7E31A7F-D97B-708C-EE29-CF65EDC339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22" y="0"/>
            <a:ext cx="18305721" cy="729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8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47126" y="1028700"/>
            <a:ext cx="3626367" cy="2904585"/>
          </a:xfrm>
          <a:custGeom>
            <a:avLst/>
            <a:gdLst/>
            <a:ahLst/>
            <a:cxnLst/>
            <a:rect l="l" t="t" r="r" b="b"/>
            <a:pathLst>
              <a:path w="3626367" h="2904585">
                <a:moveTo>
                  <a:pt x="0" y="0"/>
                </a:moveTo>
                <a:lnTo>
                  <a:pt x="3626367" y="0"/>
                </a:lnTo>
                <a:lnTo>
                  <a:pt x="3626367" y="2904585"/>
                </a:lnTo>
                <a:lnTo>
                  <a:pt x="0" y="290458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8599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5826412" y="2965985"/>
            <a:ext cx="2160575" cy="2259425"/>
          </a:xfrm>
          <a:custGeom>
            <a:avLst/>
            <a:gdLst/>
            <a:ahLst/>
            <a:cxnLst/>
            <a:rect l="l" t="t" r="r" b="b"/>
            <a:pathLst>
              <a:path w="2160575" h="2259425">
                <a:moveTo>
                  <a:pt x="0" y="0"/>
                </a:moveTo>
                <a:lnTo>
                  <a:pt x="2160575" y="0"/>
                </a:lnTo>
                <a:lnTo>
                  <a:pt x="2160575" y="2259425"/>
                </a:lnTo>
                <a:lnTo>
                  <a:pt x="0" y="22594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349970" y="4421614"/>
            <a:ext cx="2531908" cy="2247068"/>
          </a:xfrm>
          <a:custGeom>
            <a:avLst/>
            <a:gdLst/>
            <a:ahLst/>
            <a:cxnLst/>
            <a:rect l="l" t="t" r="r" b="b"/>
            <a:pathLst>
              <a:path w="2531908" h="2247068">
                <a:moveTo>
                  <a:pt x="0" y="0"/>
                </a:moveTo>
                <a:lnTo>
                  <a:pt x="2531908" y="0"/>
                </a:lnTo>
                <a:lnTo>
                  <a:pt x="2531908" y="2247069"/>
                </a:lnTo>
                <a:lnTo>
                  <a:pt x="0" y="22470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506683" y="2063051"/>
            <a:ext cx="9125277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I’m so hungry! I could eat a horse.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954413" y="3754418"/>
            <a:ext cx="1169107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is the most beautiful view I have ever seen!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50010" y="5445785"/>
            <a:ext cx="1211262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teacher gave us a tonne of homework.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56292" y="7395381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These sentences are all examples of hyperbole. Can you work out what hyperbole is?</a:t>
            </a:r>
          </a:p>
        </p:txBody>
      </p:sp>
      <p:sp>
        <p:nvSpPr>
          <p:cNvPr id="10" name="Freeform 10"/>
          <p:cNvSpPr/>
          <p:nvPr/>
        </p:nvSpPr>
        <p:spPr>
          <a:xfrm>
            <a:off x="6397497" y="8698010"/>
            <a:ext cx="1858468" cy="1588990"/>
          </a:xfrm>
          <a:custGeom>
            <a:avLst/>
            <a:gdLst/>
            <a:ahLst/>
            <a:cxnLst/>
            <a:rect l="l" t="t" r="r" b="b"/>
            <a:pathLst>
              <a:path w="1858468" h="1588990">
                <a:moveTo>
                  <a:pt x="0" y="0"/>
                </a:moveTo>
                <a:lnTo>
                  <a:pt x="1858468" y="0"/>
                </a:lnTo>
                <a:lnTo>
                  <a:pt x="1858468" y="1588990"/>
                </a:lnTo>
                <a:lnTo>
                  <a:pt x="0" y="158899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8657380" y="9210675"/>
            <a:ext cx="670525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574409" y="2045727"/>
            <a:ext cx="15988072" cy="63245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word ‘hyperbole’ refers to exaggeration. We use hyperbole to exaggerate a point.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write hyperbolic statements, they are written to make a point rather than to be taken seriously.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For example, the hyperbolic phrase ‘I could eat a horse’ doesn’t mean the reader wants to eat a horse but rather that they are very hungry. 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you think of your own examples of hyperbole?</a:t>
            </a:r>
          </a:p>
          <a:p>
            <a:pPr algn="l">
              <a:lnSpc>
                <a:spcPts val="4480"/>
              </a:lnSpc>
            </a:pPr>
            <a:endParaRPr lang="en-US" sz="3200" dirty="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6397497" y="8698010"/>
            <a:ext cx="1858468" cy="1588990"/>
          </a:xfrm>
          <a:custGeom>
            <a:avLst/>
            <a:gdLst/>
            <a:ahLst/>
            <a:cxnLst/>
            <a:rect l="l" t="t" r="r" b="b"/>
            <a:pathLst>
              <a:path w="1858468" h="1588990">
                <a:moveTo>
                  <a:pt x="0" y="0"/>
                </a:moveTo>
                <a:lnTo>
                  <a:pt x="1858468" y="0"/>
                </a:lnTo>
                <a:lnTo>
                  <a:pt x="1858468" y="1588990"/>
                </a:lnTo>
                <a:lnTo>
                  <a:pt x="0" y="158899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8657380" y="9210675"/>
            <a:ext cx="670525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0045" y="1446809"/>
            <a:ext cx="1706791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has been used lots in literature. It can be used to help the reader create a clear image of a character or scene in their mind.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79334" y="3506899"/>
            <a:ext cx="16933035" cy="1635245"/>
            <a:chOff x="0" y="0"/>
            <a:chExt cx="4459729" cy="43068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59729" cy="430682"/>
            </a:xfrm>
            <a:custGeom>
              <a:avLst/>
              <a:gdLst/>
              <a:ahLst/>
              <a:cxnLst/>
              <a:rect l="l" t="t" r="r" b="b"/>
              <a:pathLst>
                <a:path w="4459729" h="430682">
                  <a:moveTo>
                    <a:pt x="23318" y="0"/>
                  </a:moveTo>
                  <a:lnTo>
                    <a:pt x="4436412" y="0"/>
                  </a:lnTo>
                  <a:cubicBezTo>
                    <a:pt x="4442596" y="0"/>
                    <a:pt x="4448527" y="2457"/>
                    <a:pt x="4452900" y="6830"/>
                  </a:cubicBezTo>
                  <a:cubicBezTo>
                    <a:pt x="4457273" y="11202"/>
                    <a:pt x="4459729" y="17133"/>
                    <a:pt x="4459729" y="23318"/>
                  </a:cubicBezTo>
                  <a:lnTo>
                    <a:pt x="4459729" y="407364"/>
                  </a:lnTo>
                  <a:cubicBezTo>
                    <a:pt x="4459729" y="413549"/>
                    <a:pt x="4457273" y="419479"/>
                    <a:pt x="4452900" y="423852"/>
                  </a:cubicBezTo>
                  <a:cubicBezTo>
                    <a:pt x="4448527" y="428225"/>
                    <a:pt x="4442596" y="430682"/>
                    <a:pt x="4436412" y="430682"/>
                  </a:cubicBezTo>
                  <a:lnTo>
                    <a:pt x="23318" y="430682"/>
                  </a:lnTo>
                  <a:cubicBezTo>
                    <a:pt x="17133" y="430682"/>
                    <a:pt x="11202" y="428225"/>
                    <a:pt x="6830" y="423852"/>
                  </a:cubicBezTo>
                  <a:cubicBezTo>
                    <a:pt x="2457" y="419479"/>
                    <a:pt x="0" y="413549"/>
                    <a:pt x="0" y="407364"/>
                  </a:cubicBezTo>
                  <a:lnTo>
                    <a:pt x="0" y="23318"/>
                  </a:lnTo>
                  <a:cubicBezTo>
                    <a:pt x="0" y="17133"/>
                    <a:pt x="2457" y="11202"/>
                    <a:pt x="6830" y="6830"/>
                  </a:cubicBezTo>
                  <a:cubicBezTo>
                    <a:pt x="11202" y="2457"/>
                    <a:pt x="17133" y="0"/>
                    <a:pt x="2331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459729" cy="4783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472936" y="3684442"/>
            <a:ext cx="1559690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Roald Dahl used hyperbole to describe Matilda’s parents.  “Matilda’s parents were so mean they were the meanest parents in the world.”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79334" y="6199420"/>
            <a:ext cx="16933035" cy="1635245"/>
            <a:chOff x="0" y="0"/>
            <a:chExt cx="4459729" cy="43068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59729" cy="430682"/>
            </a:xfrm>
            <a:custGeom>
              <a:avLst/>
              <a:gdLst/>
              <a:ahLst/>
              <a:cxnLst/>
              <a:rect l="l" t="t" r="r" b="b"/>
              <a:pathLst>
                <a:path w="4459729" h="430682">
                  <a:moveTo>
                    <a:pt x="23318" y="0"/>
                  </a:moveTo>
                  <a:lnTo>
                    <a:pt x="4436412" y="0"/>
                  </a:lnTo>
                  <a:cubicBezTo>
                    <a:pt x="4442596" y="0"/>
                    <a:pt x="4448527" y="2457"/>
                    <a:pt x="4452900" y="6830"/>
                  </a:cubicBezTo>
                  <a:cubicBezTo>
                    <a:pt x="4457273" y="11202"/>
                    <a:pt x="4459729" y="17133"/>
                    <a:pt x="4459729" y="23318"/>
                  </a:cubicBezTo>
                  <a:lnTo>
                    <a:pt x="4459729" y="407364"/>
                  </a:lnTo>
                  <a:cubicBezTo>
                    <a:pt x="4459729" y="413549"/>
                    <a:pt x="4457273" y="419479"/>
                    <a:pt x="4452900" y="423852"/>
                  </a:cubicBezTo>
                  <a:cubicBezTo>
                    <a:pt x="4448527" y="428225"/>
                    <a:pt x="4442596" y="430682"/>
                    <a:pt x="4436412" y="430682"/>
                  </a:cubicBezTo>
                  <a:lnTo>
                    <a:pt x="23318" y="430682"/>
                  </a:lnTo>
                  <a:cubicBezTo>
                    <a:pt x="17133" y="430682"/>
                    <a:pt x="11202" y="428225"/>
                    <a:pt x="6830" y="423852"/>
                  </a:cubicBezTo>
                  <a:cubicBezTo>
                    <a:pt x="2457" y="419479"/>
                    <a:pt x="0" y="413549"/>
                    <a:pt x="0" y="407364"/>
                  </a:cubicBezTo>
                  <a:lnTo>
                    <a:pt x="0" y="23318"/>
                  </a:lnTo>
                  <a:cubicBezTo>
                    <a:pt x="0" y="17133"/>
                    <a:pt x="2457" y="11202"/>
                    <a:pt x="6830" y="6830"/>
                  </a:cubicBezTo>
                  <a:cubicBezTo>
                    <a:pt x="11202" y="2457"/>
                    <a:pt x="17133" y="0"/>
                    <a:pt x="2331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4459729" cy="4783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347401" y="6376962"/>
            <a:ext cx="1559690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Carlo Collodi also used hyperbole to describe Pinnochio’s nose. </a:t>
            </a:r>
          </a:p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"His nose grew until it was as long as an elephant’s trunk."</a:t>
            </a:r>
          </a:p>
        </p:txBody>
      </p:sp>
      <p:sp>
        <p:nvSpPr>
          <p:cNvPr id="12" name="Freeform 12"/>
          <p:cNvSpPr/>
          <p:nvPr/>
        </p:nvSpPr>
        <p:spPr>
          <a:xfrm>
            <a:off x="258196" y="2918077"/>
            <a:ext cx="1547670" cy="1406445"/>
          </a:xfrm>
          <a:custGeom>
            <a:avLst/>
            <a:gdLst/>
            <a:ahLst/>
            <a:cxnLst/>
            <a:rect l="l" t="t" r="r" b="b"/>
            <a:pathLst>
              <a:path w="1547670" h="1406445">
                <a:moveTo>
                  <a:pt x="0" y="0"/>
                </a:moveTo>
                <a:lnTo>
                  <a:pt x="1547670" y="0"/>
                </a:lnTo>
                <a:lnTo>
                  <a:pt x="1547670" y="1406445"/>
                </a:lnTo>
                <a:lnTo>
                  <a:pt x="0" y="14064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16740330" y="6203052"/>
            <a:ext cx="1547670" cy="1406445"/>
          </a:xfrm>
          <a:custGeom>
            <a:avLst/>
            <a:gdLst/>
            <a:ahLst/>
            <a:cxnLst/>
            <a:rect l="l" t="t" r="r" b="b"/>
            <a:pathLst>
              <a:path w="1547670" h="1406445">
                <a:moveTo>
                  <a:pt x="0" y="0"/>
                </a:moveTo>
                <a:lnTo>
                  <a:pt x="1547670" y="0"/>
                </a:lnTo>
                <a:lnTo>
                  <a:pt x="1547670" y="1406445"/>
                </a:lnTo>
                <a:lnTo>
                  <a:pt x="0" y="140644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>
            <a:off x="6397497" y="8698010"/>
            <a:ext cx="1858468" cy="1588990"/>
          </a:xfrm>
          <a:custGeom>
            <a:avLst/>
            <a:gdLst/>
            <a:ahLst/>
            <a:cxnLst/>
            <a:rect l="l" t="t" r="r" b="b"/>
            <a:pathLst>
              <a:path w="1858468" h="1588990">
                <a:moveTo>
                  <a:pt x="0" y="0"/>
                </a:moveTo>
                <a:lnTo>
                  <a:pt x="1858468" y="0"/>
                </a:lnTo>
                <a:lnTo>
                  <a:pt x="1858468" y="1588990"/>
                </a:lnTo>
                <a:lnTo>
                  <a:pt x="0" y="15889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8657380" y="9210675"/>
            <a:ext cx="670525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610045" y="1446809"/>
            <a:ext cx="17067910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is also used in adverts and persuasive writing. It can show how great a product is or why someone should do something.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79334" y="3506899"/>
            <a:ext cx="16933035" cy="1635245"/>
            <a:chOff x="0" y="0"/>
            <a:chExt cx="4459729" cy="43068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459729" cy="430682"/>
            </a:xfrm>
            <a:custGeom>
              <a:avLst/>
              <a:gdLst/>
              <a:ahLst/>
              <a:cxnLst/>
              <a:rect l="l" t="t" r="r" b="b"/>
              <a:pathLst>
                <a:path w="4459729" h="430682">
                  <a:moveTo>
                    <a:pt x="23318" y="0"/>
                  </a:moveTo>
                  <a:lnTo>
                    <a:pt x="4436412" y="0"/>
                  </a:lnTo>
                  <a:cubicBezTo>
                    <a:pt x="4442596" y="0"/>
                    <a:pt x="4448527" y="2457"/>
                    <a:pt x="4452900" y="6830"/>
                  </a:cubicBezTo>
                  <a:cubicBezTo>
                    <a:pt x="4457273" y="11202"/>
                    <a:pt x="4459729" y="17133"/>
                    <a:pt x="4459729" y="23318"/>
                  </a:cubicBezTo>
                  <a:lnTo>
                    <a:pt x="4459729" y="407364"/>
                  </a:lnTo>
                  <a:cubicBezTo>
                    <a:pt x="4459729" y="413549"/>
                    <a:pt x="4457273" y="419479"/>
                    <a:pt x="4452900" y="423852"/>
                  </a:cubicBezTo>
                  <a:cubicBezTo>
                    <a:pt x="4448527" y="428225"/>
                    <a:pt x="4442596" y="430682"/>
                    <a:pt x="4436412" y="430682"/>
                  </a:cubicBezTo>
                  <a:lnTo>
                    <a:pt x="23318" y="430682"/>
                  </a:lnTo>
                  <a:cubicBezTo>
                    <a:pt x="17133" y="430682"/>
                    <a:pt x="11202" y="428225"/>
                    <a:pt x="6830" y="423852"/>
                  </a:cubicBezTo>
                  <a:cubicBezTo>
                    <a:pt x="2457" y="419479"/>
                    <a:pt x="0" y="413549"/>
                    <a:pt x="0" y="407364"/>
                  </a:cubicBezTo>
                  <a:lnTo>
                    <a:pt x="0" y="23318"/>
                  </a:lnTo>
                  <a:cubicBezTo>
                    <a:pt x="0" y="17133"/>
                    <a:pt x="2457" y="11202"/>
                    <a:pt x="6830" y="6830"/>
                  </a:cubicBezTo>
                  <a:cubicBezTo>
                    <a:pt x="11202" y="2457"/>
                    <a:pt x="17133" y="0"/>
                    <a:pt x="2331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47625"/>
              <a:ext cx="4459729" cy="4783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472936" y="3684442"/>
            <a:ext cx="15596901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GB" sz="3200" dirty="0">
                <a:latin typeface="Playwrite US Modern" pitchFamily="2" charset="0"/>
              </a:rPr>
              <a:t>A pizza company may use hyperbole to make their pizza seem more appealing. “The tastiest pizza on the planet!” </a:t>
            </a:r>
            <a:endParaRPr lang="en-US" sz="3200" dirty="0">
              <a:solidFill>
                <a:srgbClr val="000000"/>
              </a:solidFill>
              <a:latin typeface="Playwrite US Modern" pitchFamily="2" charset="0"/>
              <a:ea typeface="Playwrite US Modern"/>
              <a:cs typeface="Playwrite US Modern"/>
              <a:sym typeface="Playwrite US Modern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679334" y="6199420"/>
            <a:ext cx="16933035" cy="1635245"/>
            <a:chOff x="0" y="0"/>
            <a:chExt cx="4459729" cy="43068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59729" cy="430682"/>
            </a:xfrm>
            <a:custGeom>
              <a:avLst/>
              <a:gdLst/>
              <a:ahLst/>
              <a:cxnLst/>
              <a:rect l="l" t="t" r="r" b="b"/>
              <a:pathLst>
                <a:path w="4459729" h="430682">
                  <a:moveTo>
                    <a:pt x="23318" y="0"/>
                  </a:moveTo>
                  <a:lnTo>
                    <a:pt x="4436412" y="0"/>
                  </a:lnTo>
                  <a:cubicBezTo>
                    <a:pt x="4442596" y="0"/>
                    <a:pt x="4448527" y="2457"/>
                    <a:pt x="4452900" y="6830"/>
                  </a:cubicBezTo>
                  <a:cubicBezTo>
                    <a:pt x="4457273" y="11202"/>
                    <a:pt x="4459729" y="17133"/>
                    <a:pt x="4459729" y="23318"/>
                  </a:cubicBezTo>
                  <a:lnTo>
                    <a:pt x="4459729" y="407364"/>
                  </a:lnTo>
                  <a:cubicBezTo>
                    <a:pt x="4459729" y="413549"/>
                    <a:pt x="4457273" y="419479"/>
                    <a:pt x="4452900" y="423852"/>
                  </a:cubicBezTo>
                  <a:cubicBezTo>
                    <a:pt x="4448527" y="428225"/>
                    <a:pt x="4442596" y="430682"/>
                    <a:pt x="4436412" y="430682"/>
                  </a:cubicBezTo>
                  <a:lnTo>
                    <a:pt x="23318" y="430682"/>
                  </a:lnTo>
                  <a:cubicBezTo>
                    <a:pt x="17133" y="430682"/>
                    <a:pt x="11202" y="428225"/>
                    <a:pt x="6830" y="423852"/>
                  </a:cubicBezTo>
                  <a:cubicBezTo>
                    <a:pt x="2457" y="419479"/>
                    <a:pt x="0" y="413549"/>
                    <a:pt x="0" y="407364"/>
                  </a:cubicBezTo>
                  <a:lnTo>
                    <a:pt x="0" y="23318"/>
                  </a:lnTo>
                  <a:cubicBezTo>
                    <a:pt x="0" y="17133"/>
                    <a:pt x="2457" y="11202"/>
                    <a:pt x="6830" y="6830"/>
                  </a:cubicBezTo>
                  <a:cubicBezTo>
                    <a:pt x="11202" y="2457"/>
                    <a:pt x="17133" y="0"/>
                    <a:pt x="23318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47625"/>
              <a:ext cx="4459729" cy="4783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80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347401" y="6448096"/>
            <a:ext cx="15596901" cy="10902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You can also use hyperbole to make the reader feel a certain way. For example, “How could you ever sleep again if you didn’t let us go on this trip?” </a:t>
            </a:r>
          </a:p>
        </p:txBody>
      </p:sp>
      <p:sp>
        <p:nvSpPr>
          <p:cNvPr id="12" name="Freeform 12"/>
          <p:cNvSpPr/>
          <p:nvPr/>
        </p:nvSpPr>
        <p:spPr>
          <a:xfrm>
            <a:off x="0" y="2537077"/>
            <a:ext cx="1506149" cy="1613011"/>
          </a:xfrm>
          <a:custGeom>
            <a:avLst/>
            <a:gdLst/>
            <a:ahLst/>
            <a:cxnLst/>
            <a:rect l="l" t="t" r="r" b="b"/>
            <a:pathLst>
              <a:path w="1506149" h="1613011">
                <a:moveTo>
                  <a:pt x="0" y="0"/>
                </a:moveTo>
                <a:lnTo>
                  <a:pt x="1506149" y="0"/>
                </a:lnTo>
                <a:lnTo>
                  <a:pt x="1506149" y="1613011"/>
                </a:lnTo>
                <a:lnTo>
                  <a:pt x="0" y="161301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6397497" y="8698010"/>
            <a:ext cx="1858468" cy="1588990"/>
          </a:xfrm>
          <a:custGeom>
            <a:avLst/>
            <a:gdLst/>
            <a:ahLst/>
            <a:cxnLst/>
            <a:rect l="l" t="t" r="r" b="b"/>
            <a:pathLst>
              <a:path w="1858468" h="1588990">
                <a:moveTo>
                  <a:pt x="0" y="0"/>
                </a:moveTo>
                <a:lnTo>
                  <a:pt x="1858468" y="0"/>
                </a:lnTo>
                <a:lnTo>
                  <a:pt x="1858468" y="1588990"/>
                </a:lnTo>
                <a:lnTo>
                  <a:pt x="0" y="15889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8657380" y="9210675"/>
            <a:ext cx="670525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Talk to your partner.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679334" y="8103650"/>
            <a:ext cx="1657769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persuasive sentences which use hyperbole.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6719" y="1371192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below use hyperbole?</a:t>
            </a:r>
          </a:p>
        </p:txBody>
      </p:sp>
      <p:sp>
        <p:nvSpPr>
          <p:cNvPr id="4" name="Freeform 4"/>
          <p:cNvSpPr/>
          <p:nvPr/>
        </p:nvSpPr>
        <p:spPr>
          <a:xfrm>
            <a:off x="246719" y="2204298"/>
            <a:ext cx="2173835" cy="1695592"/>
          </a:xfrm>
          <a:custGeom>
            <a:avLst/>
            <a:gdLst/>
            <a:ahLst/>
            <a:cxnLst/>
            <a:rect l="l" t="t" r="r" b="b"/>
            <a:pathLst>
              <a:path w="2173835" h="1695592">
                <a:moveTo>
                  <a:pt x="0" y="0"/>
                </a:moveTo>
                <a:lnTo>
                  <a:pt x="2173836" y="0"/>
                </a:lnTo>
                <a:lnTo>
                  <a:pt x="2173836" y="1695592"/>
                </a:lnTo>
                <a:lnTo>
                  <a:pt x="0" y="1695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515312" y="2764128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house is very nice! </a:t>
            </a:r>
          </a:p>
        </p:txBody>
      </p:sp>
      <p:sp>
        <p:nvSpPr>
          <p:cNvPr id="6" name="Freeform 6"/>
          <p:cNvSpPr/>
          <p:nvPr/>
        </p:nvSpPr>
        <p:spPr>
          <a:xfrm>
            <a:off x="246719" y="4204690"/>
            <a:ext cx="2173835" cy="1858629"/>
          </a:xfrm>
          <a:custGeom>
            <a:avLst/>
            <a:gdLst/>
            <a:ahLst/>
            <a:cxnLst/>
            <a:rect l="l" t="t" r="r" b="b"/>
            <a:pathLst>
              <a:path w="2173835" h="1858629">
                <a:moveTo>
                  <a:pt x="0" y="0"/>
                </a:moveTo>
                <a:lnTo>
                  <a:pt x="2173836" y="0"/>
                </a:lnTo>
                <a:lnTo>
                  <a:pt x="2173836" y="1858629"/>
                </a:lnTo>
                <a:lnTo>
                  <a:pt x="0" y="18586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515312" y="4822507"/>
            <a:ext cx="975308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you miss this sale, you will regret it forever!</a:t>
            </a:r>
          </a:p>
        </p:txBody>
      </p:sp>
      <p:sp>
        <p:nvSpPr>
          <p:cNvPr id="8" name="Freeform 8"/>
          <p:cNvSpPr/>
          <p:nvPr/>
        </p:nvSpPr>
        <p:spPr>
          <a:xfrm>
            <a:off x="690220" y="6368119"/>
            <a:ext cx="1286834" cy="2116132"/>
          </a:xfrm>
          <a:custGeom>
            <a:avLst/>
            <a:gdLst/>
            <a:ahLst/>
            <a:cxnLst/>
            <a:rect l="l" t="t" r="r" b="b"/>
            <a:pathLst>
              <a:path w="1286834" h="2116132">
                <a:moveTo>
                  <a:pt x="0" y="0"/>
                </a:moveTo>
                <a:lnTo>
                  <a:pt x="1286834" y="0"/>
                </a:lnTo>
                <a:lnTo>
                  <a:pt x="1286834" y="2116131"/>
                </a:lnTo>
                <a:lnTo>
                  <a:pt x="0" y="21161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885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2515312" y="7016591"/>
            <a:ext cx="106556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must be the tallest tree in the entire world! </a:t>
            </a:r>
          </a:p>
        </p:txBody>
      </p:sp>
      <p:sp>
        <p:nvSpPr>
          <p:cNvPr id="10" name="Freeform 10"/>
          <p:cNvSpPr/>
          <p:nvPr/>
        </p:nvSpPr>
        <p:spPr>
          <a:xfrm>
            <a:off x="-994235" y="8789050"/>
            <a:ext cx="3414789" cy="1412869"/>
          </a:xfrm>
          <a:custGeom>
            <a:avLst/>
            <a:gdLst/>
            <a:ahLst/>
            <a:cxnLst/>
            <a:rect l="l" t="t" r="r" b="b"/>
            <a:pathLst>
              <a:path w="3414789" h="1412869">
                <a:moveTo>
                  <a:pt x="0" y="0"/>
                </a:moveTo>
                <a:lnTo>
                  <a:pt x="3414790" y="0"/>
                </a:lnTo>
                <a:lnTo>
                  <a:pt x="3414790" y="1412870"/>
                </a:lnTo>
                <a:lnTo>
                  <a:pt x="0" y="14128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2515312" y="9210675"/>
            <a:ext cx="106556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 is barking very loudly!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46719" y="1371192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below use hyperbole?</a:t>
            </a:r>
          </a:p>
        </p:txBody>
      </p:sp>
      <p:sp>
        <p:nvSpPr>
          <p:cNvPr id="4" name="Freeform 4"/>
          <p:cNvSpPr/>
          <p:nvPr/>
        </p:nvSpPr>
        <p:spPr>
          <a:xfrm>
            <a:off x="246719" y="2204298"/>
            <a:ext cx="2173835" cy="1695592"/>
          </a:xfrm>
          <a:custGeom>
            <a:avLst/>
            <a:gdLst/>
            <a:ahLst/>
            <a:cxnLst/>
            <a:rect l="l" t="t" r="r" b="b"/>
            <a:pathLst>
              <a:path w="2173835" h="1695592">
                <a:moveTo>
                  <a:pt x="0" y="0"/>
                </a:moveTo>
                <a:lnTo>
                  <a:pt x="2173836" y="0"/>
                </a:lnTo>
                <a:lnTo>
                  <a:pt x="2173836" y="1695592"/>
                </a:lnTo>
                <a:lnTo>
                  <a:pt x="0" y="169559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515312" y="2764128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house is very nice! </a:t>
            </a:r>
          </a:p>
        </p:txBody>
      </p:sp>
      <p:sp>
        <p:nvSpPr>
          <p:cNvPr id="6" name="Freeform 6"/>
          <p:cNvSpPr/>
          <p:nvPr/>
        </p:nvSpPr>
        <p:spPr>
          <a:xfrm>
            <a:off x="246719" y="4204690"/>
            <a:ext cx="2173835" cy="1858629"/>
          </a:xfrm>
          <a:custGeom>
            <a:avLst/>
            <a:gdLst/>
            <a:ahLst/>
            <a:cxnLst/>
            <a:rect l="l" t="t" r="r" b="b"/>
            <a:pathLst>
              <a:path w="2173835" h="1858629">
                <a:moveTo>
                  <a:pt x="0" y="0"/>
                </a:moveTo>
                <a:lnTo>
                  <a:pt x="2173836" y="0"/>
                </a:lnTo>
                <a:lnTo>
                  <a:pt x="2173836" y="1858629"/>
                </a:lnTo>
                <a:lnTo>
                  <a:pt x="0" y="18586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2515312" y="4822507"/>
            <a:ext cx="975308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If you miss this sale, you will regret it forever!</a:t>
            </a:r>
          </a:p>
        </p:txBody>
      </p:sp>
      <p:sp>
        <p:nvSpPr>
          <p:cNvPr id="8" name="Freeform 8"/>
          <p:cNvSpPr/>
          <p:nvPr/>
        </p:nvSpPr>
        <p:spPr>
          <a:xfrm>
            <a:off x="690220" y="6368119"/>
            <a:ext cx="1286834" cy="2116132"/>
          </a:xfrm>
          <a:custGeom>
            <a:avLst/>
            <a:gdLst/>
            <a:ahLst/>
            <a:cxnLst/>
            <a:rect l="l" t="t" r="r" b="b"/>
            <a:pathLst>
              <a:path w="1286834" h="2116132">
                <a:moveTo>
                  <a:pt x="0" y="0"/>
                </a:moveTo>
                <a:lnTo>
                  <a:pt x="1286834" y="0"/>
                </a:lnTo>
                <a:lnTo>
                  <a:pt x="1286834" y="2116131"/>
                </a:lnTo>
                <a:lnTo>
                  <a:pt x="0" y="21161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885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2515312" y="7016591"/>
            <a:ext cx="106556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must be the tallest tree in the entire world! </a:t>
            </a:r>
          </a:p>
        </p:txBody>
      </p:sp>
      <p:sp>
        <p:nvSpPr>
          <p:cNvPr id="10" name="Freeform 10"/>
          <p:cNvSpPr/>
          <p:nvPr/>
        </p:nvSpPr>
        <p:spPr>
          <a:xfrm>
            <a:off x="-994235" y="8789050"/>
            <a:ext cx="3414789" cy="1412869"/>
          </a:xfrm>
          <a:custGeom>
            <a:avLst/>
            <a:gdLst/>
            <a:ahLst/>
            <a:cxnLst/>
            <a:rect l="l" t="t" r="r" b="b"/>
            <a:pathLst>
              <a:path w="3414789" h="1412869">
                <a:moveTo>
                  <a:pt x="0" y="0"/>
                </a:moveTo>
                <a:lnTo>
                  <a:pt x="3414790" y="0"/>
                </a:lnTo>
                <a:lnTo>
                  <a:pt x="3414790" y="1412870"/>
                </a:lnTo>
                <a:lnTo>
                  <a:pt x="0" y="14128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2515312" y="9210675"/>
            <a:ext cx="10655618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dog is barking very loudly! </a:t>
            </a:r>
          </a:p>
        </p:txBody>
      </p:sp>
      <p:sp>
        <p:nvSpPr>
          <p:cNvPr id="12" name="Freeform 12"/>
          <p:cNvSpPr/>
          <p:nvPr/>
        </p:nvSpPr>
        <p:spPr>
          <a:xfrm>
            <a:off x="12057036" y="4486154"/>
            <a:ext cx="1113894" cy="1248639"/>
          </a:xfrm>
          <a:custGeom>
            <a:avLst/>
            <a:gdLst/>
            <a:ahLst/>
            <a:cxnLst/>
            <a:rect l="l" t="t" r="r" b="b"/>
            <a:pathLst>
              <a:path w="1113894" h="1248639">
                <a:moveTo>
                  <a:pt x="0" y="0"/>
                </a:moveTo>
                <a:lnTo>
                  <a:pt x="1113894" y="0"/>
                </a:lnTo>
                <a:lnTo>
                  <a:pt x="1113894" y="1248639"/>
                </a:lnTo>
                <a:lnTo>
                  <a:pt x="0" y="124863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Freeform 13"/>
          <p:cNvSpPr/>
          <p:nvPr/>
        </p:nvSpPr>
        <p:spPr>
          <a:xfrm>
            <a:off x="12726735" y="6441545"/>
            <a:ext cx="1113894" cy="1248639"/>
          </a:xfrm>
          <a:custGeom>
            <a:avLst/>
            <a:gdLst/>
            <a:ahLst/>
            <a:cxnLst/>
            <a:rect l="l" t="t" r="r" b="b"/>
            <a:pathLst>
              <a:path w="1113894" h="1248639">
                <a:moveTo>
                  <a:pt x="0" y="0"/>
                </a:moveTo>
                <a:lnTo>
                  <a:pt x="1113894" y="0"/>
                </a:lnTo>
                <a:lnTo>
                  <a:pt x="1113894" y="1248640"/>
                </a:lnTo>
                <a:lnTo>
                  <a:pt x="0" y="124864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2165577"/>
            <a:ext cx="2813811" cy="2194773"/>
          </a:xfrm>
          <a:custGeom>
            <a:avLst/>
            <a:gdLst/>
            <a:ahLst/>
            <a:cxnLst/>
            <a:rect l="l" t="t" r="r" b="b"/>
            <a:pathLst>
              <a:path w="2813811" h="2194773">
                <a:moveTo>
                  <a:pt x="0" y="0"/>
                </a:moveTo>
                <a:lnTo>
                  <a:pt x="2813811" y="0"/>
                </a:lnTo>
                <a:lnTo>
                  <a:pt x="2813811" y="2194772"/>
                </a:lnTo>
                <a:lnTo>
                  <a:pt x="0" y="219477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5168901" y="3536330"/>
            <a:ext cx="3007212" cy="2571167"/>
          </a:xfrm>
          <a:custGeom>
            <a:avLst/>
            <a:gdLst/>
            <a:ahLst/>
            <a:cxnLst/>
            <a:rect l="l" t="t" r="r" b="b"/>
            <a:pathLst>
              <a:path w="3007212" h="2571167">
                <a:moveTo>
                  <a:pt x="0" y="0"/>
                </a:moveTo>
                <a:lnTo>
                  <a:pt x="3007212" y="0"/>
                </a:lnTo>
                <a:lnTo>
                  <a:pt x="3007212" y="2571167"/>
                </a:lnTo>
                <a:lnTo>
                  <a:pt x="0" y="257116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 sz="3200">
              <a:latin typeface="Playwrite US Modern" pitchFamily="2" charset="0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246719" y="4921659"/>
            <a:ext cx="2166436" cy="3562592"/>
          </a:xfrm>
          <a:custGeom>
            <a:avLst/>
            <a:gdLst/>
            <a:ahLst/>
            <a:cxnLst/>
            <a:rect l="l" t="t" r="r" b="b"/>
            <a:pathLst>
              <a:path w="2166436" h="3562592">
                <a:moveTo>
                  <a:pt x="0" y="0"/>
                </a:moveTo>
                <a:lnTo>
                  <a:pt x="2166437" y="0"/>
                </a:lnTo>
                <a:lnTo>
                  <a:pt x="2166437" y="3562591"/>
                </a:lnTo>
                <a:lnTo>
                  <a:pt x="0" y="356259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78854"/>
            </a:stretch>
          </a:blipFill>
        </p:spPr>
        <p:txBody>
          <a:bodyPr/>
          <a:lstStyle/>
          <a:p>
            <a:endParaRPr lang="en-GB" sz="3200">
              <a:latin typeface="Playwrite US Modern" pitchFamily="2" charset="0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2388911" y="7435264"/>
            <a:ext cx="5559979" cy="2300441"/>
          </a:xfrm>
          <a:custGeom>
            <a:avLst/>
            <a:gdLst/>
            <a:ahLst/>
            <a:cxnLst/>
            <a:rect l="l" t="t" r="r" b="b"/>
            <a:pathLst>
              <a:path w="5559979" h="2300441">
                <a:moveTo>
                  <a:pt x="0" y="0"/>
                </a:moveTo>
                <a:lnTo>
                  <a:pt x="5559979" y="0"/>
                </a:lnTo>
                <a:lnTo>
                  <a:pt x="5559979" y="2300442"/>
                </a:lnTo>
                <a:lnTo>
                  <a:pt x="0" y="230044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 sz="3200">
              <a:latin typeface="Playwrite US Modern" pitchFamily="2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685940" y="2932445"/>
            <a:ext cx="5157180" cy="601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200">
                <a:solidFill>
                  <a:srgbClr val="000000"/>
                </a:solidFill>
                <a:latin typeface="Playwrite US Modern" pitchFamily="2" charset="0"/>
                <a:ea typeface="Quicksand Medium"/>
                <a:cs typeface="Quicksand Medium"/>
                <a:sym typeface="Quicksand Medium"/>
              </a:rPr>
              <a:t>That house is very nice!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264531" y="4546211"/>
            <a:ext cx="9753085" cy="601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200">
                <a:solidFill>
                  <a:srgbClr val="000000"/>
                </a:solidFill>
                <a:latin typeface="Playwrite US Modern" pitchFamily="2" charset="0"/>
                <a:ea typeface="Quicksand Medium"/>
                <a:cs typeface="Quicksand Medium"/>
                <a:sym typeface="Quicksand Medium"/>
              </a:rPr>
              <a:t>If you miss this sale, you will regret it forever!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85940" y="6372437"/>
            <a:ext cx="10655618" cy="601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040"/>
              </a:lnSpc>
            </a:pPr>
            <a:r>
              <a:rPr lang="en-US" sz="3200">
                <a:solidFill>
                  <a:srgbClr val="000000"/>
                </a:solidFill>
                <a:latin typeface="Playwrite US Modern" pitchFamily="2" charset="0"/>
                <a:ea typeface="Quicksand Medium"/>
                <a:cs typeface="Quicksand Medium"/>
                <a:sym typeface="Quicksand Medium"/>
              </a:rPr>
              <a:t>That must be the tallest tree in the entire world!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2071117" y="8528335"/>
            <a:ext cx="10655618" cy="61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en-US" sz="3200">
                <a:solidFill>
                  <a:srgbClr val="000000"/>
                </a:solidFill>
                <a:latin typeface="Playwrite US Modern" pitchFamily="2" charset="0"/>
                <a:ea typeface="Quicksand Medium"/>
                <a:cs typeface="Quicksand Medium"/>
                <a:sym typeface="Quicksand Medium"/>
              </a:rPr>
              <a:t>The dog is barking very loudly!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46719" y="1371192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30B43C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middle two sentences use hyperbole as they use exaggeration to make a point.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02EF28F2-B2A9-5B80-F925-B69F36FD644B}"/>
              </a:ext>
            </a:extLst>
          </p:cNvPr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865" y="2161732"/>
            <a:ext cx="2051885" cy="1723583"/>
          </a:xfrm>
          <a:custGeom>
            <a:avLst/>
            <a:gdLst/>
            <a:ahLst/>
            <a:cxnLst/>
            <a:rect l="l" t="t" r="r" b="b"/>
            <a:pathLst>
              <a:path w="2051885" h="1723583">
                <a:moveTo>
                  <a:pt x="0" y="0"/>
                </a:moveTo>
                <a:lnTo>
                  <a:pt x="2051885" y="0"/>
                </a:lnTo>
                <a:lnTo>
                  <a:pt x="2051885" y="1723583"/>
                </a:lnTo>
                <a:lnTo>
                  <a:pt x="0" y="17235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74465" y="7419180"/>
            <a:ext cx="2030539" cy="1538288"/>
          </a:xfrm>
          <a:custGeom>
            <a:avLst/>
            <a:gdLst/>
            <a:ahLst/>
            <a:cxnLst/>
            <a:rect l="l" t="t" r="r" b="b"/>
            <a:pathLst>
              <a:path w="2030539" h="1538288">
                <a:moveTo>
                  <a:pt x="0" y="0"/>
                </a:moveTo>
                <a:lnTo>
                  <a:pt x="2030540" y="0"/>
                </a:lnTo>
                <a:lnTo>
                  <a:pt x="2030540" y="1538287"/>
                </a:lnTo>
                <a:lnTo>
                  <a:pt x="0" y="15382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>
            <a:off x="246719" y="4748760"/>
            <a:ext cx="1886031" cy="1622670"/>
          </a:xfrm>
          <a:custGeom>
            <a:avLst/>
            <a:gdLst/>
            <a:ahLst/>
            <a:cxnLst/>
            <a:rect l="l" t="t" r="r" b="b"/>
            <a:pathLst>
              <a:path w="1886031" h="1622670">
                <a:moveTo>
                  <a:pt x="1886031" y="0"/>
                </a:moveTo>
                <a:lnTo>
                  <a:pt x="0" y="0"/>
                </a:lnTo>
                <a:lnTo>
                  <a:pt x="0" y="1622670"/>
                </a:lnTo>
                <a:lnTo>
                  <a:pt x="1886031" y="1622670"/>
                </a:lnTo>
                <a:lnTo>
                  <a:pt x="1886031" y="0"/>
                </a:lnTo>
                <a:close/>
              </a:path>
            </a:pathLst>
          </a:custGeom>
          <a:blipFill>
            <a:blip r:embed="rId6"/>
            <a:stretch>
              <a:fillRect b="-57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246719" y="1371192"/>
            <a:ext cx="17530695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following statements so that they contain hyperbole.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410135" y="2735558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am so tired.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410135" y="7900358"/>
            <a:ext cx="6268119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That book was interesting.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10135" y="5272129"/>
            <a:ext cx="5157180" cy="528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 very clever.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0" y="81824"/>
            <a:ext cx="18288000" cy="1028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400"/>
              </a:lnSpc>
              <a:spcBef>
                <a:spcPct val="0"/>
              </a:spcBef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Hyperbole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Words>739</Words>
  <Application>Microsoft Macintosh PowerPoint</Application>
  <PresentationFormat>Custom</PresentationFormat>
  <Paragraphs>80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Calibri</vt:lpstr>
      <vt:lpstr>Playwrite US Modern</vt:lpstr>
      <vt:lpstr>Arial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Hyperbole</dc:title>
  <cp:lastModifiedBy>ALICES</cp:lastModifiedBy>
  <cp:revision>7</cp:revision>
  <dcterms:created xsi:type="dcterms:W3CDTF">2006-08-16T00:00:00Z</dcterms:created>
  <dcterms:modified xsi:type="dcterms:W3CDTF">2025-09-15T09:35:26Z</dcterms:modified>
  <dc:identifier>DAGFlTGukNU</dc:identifier>
</cp:coreProperties>
</file>