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3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6" r:id="rId16"/>
    <p:sldId id="269" r:id="rId17"/>
    <p:sldId id="270" r:id="rId18"/>
    <p:sldId id="271" r:id="rId19"/>
    <p:sldId id="272" r:id="rId20"/>
    <p:sldId id="273" r:id="rId21"/>
    <p:sldId id="274" r:id="rId22"/>
    <p:sldId id="275" r:id="rId23"/>
  </p:sldIdLst>
  <p:sldSz cx="18288000" cy="10287000"/>
  <p:notesSz cx="6858000" cy="9144000"/>
  <p:embeddedFontLst>
    <p:embeddedFont>
      <p:font typeface="Playwrite US Modern" pitchFamily="2" charset="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43" autoAdjust="0"/>
    <p:restoredTop sz="94648" autoAdjust="0"/>
  </p:normalViewPr>
  <p:slideViewPr>
    <p:cSldViewPr>
      <p:cViewPr varScale="1">
        <p:scale>
          <a:sx n="71" d="100"/>
          <a:sy n="71" d="100"/>
        </p:scale>
        <p:origin x="952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858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970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119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214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450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00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875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4355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9185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9214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263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1988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04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986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2072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4019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19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19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77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99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99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050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858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519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group of colorful objects&#10;&#10;Description automatically generated">
            <a:extLst>
              <a:ext uri="{FF2B5EF4-FFF2-40B4-BE49-F238E27FC236}">
                <a16:creationId xmlns:a16="http://schemas.microsoft.com/office/drawing/2014/main" id="{39DAE95B-DBCE-6393-2A8F-07803811ACD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"/>
            <a:ext cx="2247900" cy="926615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2143324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3816469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731239"/>
            <a:ext cx="17770010" cy="4518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  <a:spcBef>
                <a:spcPct val="0"/>
              </a:spcBef>
            </a:pPr>
            <a:r>
              <a:rPr lang="en-US" sz="12999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7048500"/>
            <a:ext cx="182880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use apstrophes to show possession.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581097" y="6899867"/>
            <a:ext cx="1827314" cy="1562353"/>
          </a:xfrm>
          <a:custGeom>
            <a:avLst/>
            <a:gdLst/>
            <a:ahLst/>
            <a:cxnLst/>
            <a:rect l="l" t="t" r="r" b="b"/>
            <a:pathLst>
              <a:path w="1827314" h="1562353">
                <a:moveTo>
                  <a:pt x="0" y="0"/>
                </a:moveTo>
                <a:lnTo>
                  <a:pt x="1827314" y="0"/>
                </a:lnTo>
                <a:lnTo>
                  <a:pt x="1827314" y="1562353"/>
                </a:lnTo>
                <a:lnTo>
                  <a:pt x="0" y="1562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687745" y="2941742"/>
            <a:ext cx="5317020" cy="55859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boys coat. 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red dogs collar. 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girls coat. 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boys changing room.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1581258"/>
            <a:ext cx="1696453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Add the apostrophes to the sentences to show possession.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000450" y="8729994"/>
            <a:ext cx="728755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87745" y="2941742"/>
            <a:ext cx="5406046" cy="55859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boy’s coat. 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red dog’s collar. 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girl’s coat. 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boy’s changing room.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1581258"/>
            <a:ext cx="1696453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Add the apostrophes to the sentences to show possession.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1581258"/>
            <a:ext cx="1696453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these sentences as phrases which use an apostrophe to show possession.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87745" y="2941742"/>
            <a:ext cx="7222967" cy="5023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cage belonging to the tiger. </a:t>
            </a: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73737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tiger’s cage.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73737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doll belonging to the girl.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spots belonging to the leopard.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car belonging to the man.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3581097" y="6899867"/>
            <a:ext cx="1827314" cy="1562353"/>
          </a:xfrm>
          <a:custGeom>
            <a:avLst/>
            <a:gdLst/>
            <a:ahLst/>
            <a:cxnLst/>
            <a:rect l="l" t="t" r="r" b="b"/>
            <a:pathLst>
              <a:path w="1827314" h="1562353">
                <a:moveTo>
                  <a:pt x="0" y="0"/>
                </a:moveTo>
                <a:lnTo>
                  <a:pt x="1827314" y="0"/>
                </a:lnTo>
                <a:lnTo>
                  <a:pt x="1827314" y="1562353"/>
                </a:lnTo>
                <a:lnTo>
                  <a:pt x="0" y="15623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11000450" y="8729994"/>
            <a:ext cx="728755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1581258"/>
            <a:ext cx="1696453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these sentences as phrases which use an apostrophe to show possession.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87744" y="2941742"/>
            <a:ext cx="9065855" cy="69016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cage belonging to the tiger. </a:t>
            </a: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73737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tiger’s cage.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73737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doll belonging to the girl. </a:t>
            </a: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girl’s doll.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spots belonging to the leopard.</a:t>
            </a: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leopard’s spots.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car belonging to the man.</a:t>
            </a: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man’s car.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 dirty="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28654" y="2046578"/>
            <a:ext cx="1687840" cy="2891938"/>
          </a:xfrm>
          <a:custGeom>
            <a:avLst/>
            <a:gdLst/>
            <a:ahLst/>
            <a:cxnLst/>
            <a:rect l="l" t="t" r="r" b="b"/>
            <a:pathLst>
              <a:path w="1687840" h="2891938">
                <a:moveTo>
                  <a:pt x="0" y="0"/>
                </a:moveTo>
                <a:lnTo>
                  <a:pt x="1687840" y="0"/>
                </a:lnTo>
                <a:lnTo>
                  <a:pt x="1687840" y="2891937"/>
                </a:lnTo>
                <a:lnTo>
                  <a:pt x="0" y="28919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3924431" y="2508726"/>
            <a:ext cx="10177274" cy="1462819"/>
            <a:chOff x="0" y="0"/>
            <a:chExt cx="2680434" cy="38526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3924431" y="5166963"/>
            <a:ext cx="10177274" cy="1462819"/>
            <a:chOff x="0" y="0"/>
            <a:chExt cx="2680434" cy="38526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3470206" y="5143500"/>
            <a:ext cx="1977884" cy="2118216"/>
          </a:xfrm>
          <a:custGeom>
            <a:avLst/>
            <a:gdLst/>
            <a:ahLst/>
            <a:cxnLst/>
            <a:rect l="l" t="t" r="r" b="b"/>
            <a:pathLst>
              <a:path w="1977884" h="2118216">
                <a:moveTo>
                  <a:pt x="0" y="0"/>
                </a:moveTo>
                <a:lnTo>
                  <a:pt x="1977884" y="0"/>
                </a:lnTo>
                <a:lnTo>
                  <a:pt x="1977884" y="2118216"/>
                </a:lnTo>
                <a:lnTo>
                  <a:pt x="0" y="211821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0" name="Group 10"/>
          <p:cNvGrpSpPr/>
          <p:nvPr/>
        </p:nvGrpSpPr>
        <p:grpSpPr>
          <a:xfrm>
            <a:off x="3924431" y="8064440"/>
            <a:ext cx="10177274" cy="1462819"/>
            <a:chOff x="0" y="0"/>
            <a:chExt cx="2680434" cy="38526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2634531" y="7261716"/>
            <a:ext cx="2076087" cy="2531814"/>
          </a:xfrm>
          <a:custGeom>
            <a:avLst/>
            <a:gdLst/>
            <a:ahLst/>
            <a:cxnLst/>
            <a:rect l="l" t="t" r="r" b="b"/>
            <a:pathLst>
              <a:path w="2076087" h="2531814">
                <a:moveTo>
                  <a:pt x="0" y="0"/>
                </a:moveTo>
                <a:lnTo>
                  <a:pt x="2076088" y="0"/>
                </a:lnTo>
                <a:lnTo>
                  <a:pt x="2076088" y="2531813"/>
                </a:lnTo>
                <a:lnTo>
                  <a:pt x="0" y="253181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TextBox 14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8700" y="1407596"/>
            <a:ext cx="1696453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your own sentences which use an apostrophe for possession.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409388" y="2671190"/>
            <a:ext cx="8060818" cy="1090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pirate’s hat was black with a white skull.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025766" y="5610407"/>
            <a:ext cx="806081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Anna’s backpack was pink and blue.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924431" y="8507884"/>
            <a:ext cx="1017727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Kate’s grandma turned 100 yesterday.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924431" y="2258175"/>
            <a:ext cx="10177274" cy="1462819"/>
            <a:chOff x="0" y="0"/>
            <a:chExt cx="2680434" cy="38526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3283977" y="1863554"/>
            <a:ext cx="1970553" cy="2252061"/>
          </a:xfrm>
          <a:custGeom>
            <a:avLst/>
            <a:gdLst/>
            <a:ahLst/>
            <a:cxnLst/>
            <a:rect l="l" t="t" r="r" b="b"/>
            <a:pathLst>
              <a:path w="1970553" h="2252061">
                <a:moveTo>
                  <a:pt x="0" y="0"/>
                </a:moveTo>
                <a:lnTo>
                  <a:pt x="1970554" y="0"/>
                </a:lnTo>
                <a:lnTo>
                  <a:pt x="1970554" y="2252061"/>
                </a:lnTo>
                <a:lnTo>
                  <a:pt x="0" y="225206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446487" y="2701619"/>
            <a:ext cx="5785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leopard’s spot’s.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7165" y="5095875"/>
            <a:ext cx="1696453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sentence above uses apostrophes incorrectly. What is the mistake?</a:t>
            </a:r>
          </a:p>
        </p:txBody>
      </p:sp>
      <p:sp>
        <p:nvSpPr>
          <p:cNvPr id="9" name="Freeform 9"/>
          <p:cNvSpPr/>
          <p:nvPr/>
        </p:nvSpPr>
        <p:spPr>
          <a:xfrm>
            <a:off x="7835178" y="7243431"/>
            <a:ext cx="1827314" cy="1562353"/>
          </a:xfrm>
          <a:custGeom>
            <a:avLst/>
            <a:gdLst/>
            <a:ahLst/>
            <a:cxnLst/>
            <a:rect l="l" t="t" r="r" b="b"/>
            <a:pathLst>
              <a:path w="1827314" h="1562353">
                <a:moveTo>
                  <a:pt x="0" y="0"/>
                </a:moveTo>
                <a:lnTo>
                  <a:pt x="1827314" y="0"/>
                </a:lnTo>
                <a:lnTo>
                  <a:pt x="1827314" y="1562354"/>
                </a:lnTo>
                <a:lnTo>
                  <a:pt x="0" y="15623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5254531" y="9073558"/>
            <a:ext cx="728755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924431" y="2258175"/>
            <a:ext cx="10177274" cy="1462819"/>
            <a:chOff x="0" y="0"/>
            <a:chExt cx="2680434" cy="38526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3201018" y="1400926"/>
            <a:ext cx="1970553" cy="2252061"/>
          </a:xfrm>
          <a:custGeom>
            <a:avLst/>
            <a:gdLst/>
            <a:ahLst/>
            <a:cxnLst/>
            <a:rect l="l" t="t" r="r" b="b"/>
            <a:pathLst>
              <a:path w="1970553" h="2252061">
                <a:moveTo>
                  <a:pt x="0" y="0"/>
                </a:moveTo>
                <a:lnTo>
                  <a:pt x="1970554" y="0"/>
                </a:lnTo>
                <a:lnTo>
                  <a:pt x="1970554" y="2252061"/>
                </a:lnTo>
                <a:lnTo>
                  <a:pt x="0" y="225206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446487" y="2701619"/>
            <a:ext cx="5785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leopard’s spot’s.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61733" y="4031264"/>
            <a:ext cx="16964534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sentence is incorrect because although the word spots ends in an ‘s’, it doesn’t need an apostrophe.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7165" y="5831658"/>
            <a:ext cx="1696453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show that something belongs to someone or something.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45168" y="7275728"/>
            <a:ext cx="16964534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Here, the spots belong to the leopard so the word 'leopard's' needs an apostrophe.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438A377D-389B-AED6-ECFA-0DB146D01B92}"/>
              </a:ext>
            </a:extLst>
          </p:cNvPr>
          <p:cNvSpPr/>
          <p:nvPr/>
        </p:nvSpPr>
        <p:spPr>
          <a:xfrm>
            <a:off x="12670866" y="7947479"/>
            <a:ext cx="1970553" cy="2252061"/>
          </a:xfrm>
          <a:custGeom>
            <a:avLst/>
            <a:gdLst/>
            <a:ahLst/>
            <a:cxnLst/>
            <a:rect l="l" t="t" r="r" b="b"/>
            <a:pathLst>
              <a:path w="1970553" h="2252061">
                <a:moveTo>
                  <a:pt x="0" y="0"/>
                </a:moveTo>
                <a:lnTo>
                  <a:pt x="1970554" y="0"/>
                </a:lnTo>
                <a:lnTo>
                  <a:pt x="1970554" y="2252061"/>
                </a:lnTo>
                <a:lnTo>
                  <a:pt x="0" y="225206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3" name="Group 2">
            <a:extLst>
              <a:ext uri="{FF2B5EF4-FFF2-40B4-BE49-F238E27FC236}">
                <a16:creationId xmlns:a16="http://schemas.microsoft.com/office/drawing/2014/main" id="{BBDEDF78-8FC8-1E5A-1DBA-5E65B3399DCC}"/>
              </a:ext>
            </a:extLst>
          </p:cNvPr>
          <p:cNvGrpSpPr/>
          <p:nvPr/>
        </p:nvGrpSpPr>
        <p:grpSpPr>
          <a:xfrm>
            <a:off x="3635117" y="8524151"/>
            <a:ext cx="10177274" cy="1462819"/>
            <a:chOff x="0" y="0"/>
            <a:chExt cx="2680434" cy="385269"/>
          </a:xfrm>
        </p:grpSpPr>
        <p:sp>
          <p:nvSpPr>
            <p:cNvPr id="14" name="Freeform 3">
              <a:extLst>
                <a:ext uri="{FF2B5EF4-FFF2-40B4-BE49-F238E27FC236}">
                  <a16:creationId xmlns:a16="http://schemas.microsoft.com/office/drawing/2014/main" id="{1942AB18-05C9-4BC5-155B-FBD3C85CCCD1}"/>
                </a:ext>
              </a:extLst>
            </p:cNvPr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8BCA75B1-521A-B00D-CE81-8C850BCEE18A}"/>
                </a:ext>
              </a:extLst>
            </p:cNvPr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TextBox 7">
            <a:extLst>
              <a:ext uri="{FF2B5EF4-FFF2-40B4-BE49-F238E27FC236}">
                <a16:creationId xmlns:a16="http://schemas.microsoft.com/office/drawing/2014/main" id="{C833A1D3-D357-C20D-BF8C-49504136DC18}"/>
              </a:ext>
            </a:extLst>
          </p:cNvPr>
          <p:cNvSpPr txBox="1"/>
          <p:nvPr/>
        </p:nvSpPr>
        <p:spPr>
          <a:xfrm>
            <a:off x="3646581" y="9038722"/>
            <a:ext cx="1016581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B05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leopard’s spots.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46505" y="3287907"/>
            <a:ext cx="5187848" cy="3711186"/>
          </a:xfrm>
          <a:custGeom>
            <a:avLst/>
            <a:gdLst/>
            <a:ahLst/>
            <a:cxnLst/>
            <a:rect l="l" t="t" r="r" b="b"/>
            <a:pathLst>
              <a:path w="5187848" h="3711186">
                <a:moveTo>
                  <a:pt x="0" y="0"/>
                </a:moveTo>
                <a:lnTo>
                  <a:pt x="5187847" y="0"/>
                </a:lnTo>
                <a:lnTo>
                  <a:pt x="5187847" y="3711186"/>
                </a:lnTo>
                <a:lnTo>
                  <a:pt x="0" y="37111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1703110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Do these sentences use the possessive apostrophe correctly? Explain why.</a:t>
            </a:r>
          </a:p>
        </p:txBody>
      </p:sp>
      <p:sp>
        <p:nvSpPr>
          <p:cNvPr id="5" name="Freeform 5"/>
          <p:cNvSpPr/>
          <p:nvPr/>
        </p:nvSpPr>
        <p:spPr>
          <a:xfrm>
            <a:off x="6551375" y="3287907"/>
            <a:ext cx="5187848" cy="3711186"/>
          </a:xfrm>
          <a:custGeom>
            <a:avLst/>
            <a:gdLst/>
            <a:ahLst/>
            <a:cxnLst/>
            <a:rect l="l" t="t" r="r" b="b"/>
            <a:pathLst>
              <a:path w="5187848" h="3711186">
                <a:moveTo>
                  <a:pt x="0" y="0"/>
                </a:moveTo>
                <a:lnTo>
                  <a:pt x="5187848" y="0"/>
                </a:lnTo>
                <a:lnTo>
                  <a:pt x="5187848" y="3711186"/>
                </a:lnTo>
                <a:lnTo>
                  <a:pt x="0" y="37111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2853648" y="3287907"/>
            <a:ext cx="5187848" cy="3711186"/>
          </a:xfrm>
          <a:custGeom>
            <a:avLst/>
            <a:gdLst/>
            <a:ahLst/>
            <a:cxnLst/>
            <a:rect l="l" t="t" r="r" b="b"/>
            <a:pathLst>
              <a:path w="5187848" h="3711186">
                <a:moveTo>
                  <a:pt x="0" y="0"/>
                </a:moveTo>
                <a:lnTo>
                  <a:pt x="5187847" y="0"/>
                </a:lnTo>
                <a:lnTo>
                  <a:pt x="5187847" y="3711186"/>
                </a:lnTo>
                <a:lnTo>
                  <a:pt x="0" y="37111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433560" y="4794250"/>
            <a:ext cx="500079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the girls gla’ss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738431" y="4794250"/>
            <a:ext cx="500079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girls glas’s.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040704" y="4794250"/>
            <a:ext cx="500079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girls gla’ss</a:t>
            </a:r>
          </a:p>
        </p:txBody>
      </p:sp>
      <p:sp>
        <p:nvSpPr>
          <p:cNvPr id="10" name="Freeform 10"/>
          <p:cNvSpPr/>
          <p:nvPr/>
        </p:nvSpPr>
        <p:spPr>
          <a:xfrm>
            <a:off x="8014999" y="7618218"/>
            <a:ext cx="1827314" cy="1562353"/>
          </a:xfrm>
          <a:custGeom>
            <a:avLst/>
            <a:gdLst/>
            <a:ahLst/>
            <a:cxnLst/>
            <a:rect l="l" t="t" r="r" b="b"/>
            <a:pathLst>
              <a:path w="1827314" h="1562353">
                <a:moveTo>
                  <a:pt x="0" y="0"/>
                </a:moveTo>
                <a:lnTo>
                  <a:pt x="1827314" y="0"/>
                </a:lnTo>
                <a:lnTo>
                  <a:pt x="1827314" y="1562353"/>
                </a:lnTo>
                <a:lnTo>
                  <a:pt x="0" y="156235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5434352" y="9448345"/>
            <a:ext cx="728755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703110"/>
            <a:ext cx="18288000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apostrophe should go between the ‘l’ and ‘s’ in ‘girl’s’ to show that the glass belongs to the girl.</a:t>
            </a:r>
          </a:p>
        </p:txBody>
      </p:sp>
      <p:sp>
        <p:nvSpPr>
          <p:cNvPr id="4" name="Freeform 4"/>
          <p:cNvSpPr/>
          <p:nvPr/>
        </p:nvSpPr>
        <p:spPr>
          <a:xfrm>
            <a:off x="246505" y="3287907"/>
            <a:ext cx="5187848" cy="3711186"/>
          </a:xfrm>
          <a:custGeom>
            <a:avLst/>
            <a:gdLst/>
            <a:ahLst/>
            <a:cxnLst/>
            <a:rect l="l" t="t" r="r" b="b"/>
            <a:pathLst>
              <a:path w="5187848" h="3711186">
                <a:moveTo>
                  <a:pt x="0" y="0"/>
                </a:moveTo>
                <a:lnTo>
                  <a:pt x="5187847" y="0"/>
                </a:lnTo>
                <a:lnTo>
                  <a:pt x="5187847" y="3711186"/>
                </a:lnTo>
                <a:lnTo>
                  <a:pt x="0" y="37111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6551375" y="3287907"/>
            <a:ext cx="5187848" cy="3711186"/>
          </a:xfrm>
          <a:custGeom>
            <a:avLst/>
            <a:gdLst/>
            <a:ahLst/>
            <a:cxnLst/>
            <a:rect l="l" t="t" r="r" b="b"/>
            <a:pathLst>
              <a:path w="5187848" h="3711186">
                <a:moveTo>
                  <a:pt x="0" y="0"/>
                </a:moveTo>
                <a:lnTo>
                  <a:pt x="5187848" y="0"/>
                </a:lnTo>
                <a:lnTo>
                  <a:pt x="5187848" y="3711186"/>
                </a:lnTo>
                <a:lnTo>
                  <a:pt x="0" y="37111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2853648" y="3287907"/>
            <a:ext cx="5187848" cy="3711186"/>
          </a:xfrm>
          <a:custGeom>
            <a:avLst/>
            <a:gdLst/>
            <a:ahLst/>
            <a:cxnLst/>
            <a:rect l="l" t="t" r="r" b="b"/>
            <a:pathLst>
              <a:path w="5187848" h="3711186">
                <a:moveTo>
                  <a:pt x="0" y="0"/>
                </a:moveTo>
                <a:lnTo>
                  <a:pt x="5187847" y="0"/>
                </a:lnTo>
                <a:lnTo>
                  <a:pt x="5187847" y="3711186"/>
                </a:lnTo>
                <a:lnTo>
                  <a:pt x="0" y="37111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433560" y="4794250"/>
            <a:ext cx="500079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the girls gla’ss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738431" y="4794250"/>
            <a:ext cx="500079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girls glas’s.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040704" y="4794250"/>
            <a:ext cx="500079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girls gla’ss</a:t>
            </a:r>
          </a:p>
        </p:txBody>
      </p:sp>
      <p:sp>
        <p:nvSpPr>
          <p:cNvPr id="10" name="Freeform 10"/>
          <p:cNvSpPr/>
          <p:nvPr/>
        </p:nvSpPr>
        <p:spPr>
          <a:xfrm>
            <a:off x="4172003" y="6046593"/>
            <a:ext cx="1262349" cy="952500"/>
          </a:xfrm>
          <a:custGeom>
            <a:avLst/>
            <a:gdLst/>
            <a:ahLst/>
            <a:cxnLst/>
            <a:rect l="l" t="t" r="r" b="b"/>
            <a:pathLst>
              <a:path w="1262349" h="952500">
                <a:moveTo>
                  <a:pt x="0" y="0"/>
                </a:moveTo>
                <a:lnTo>
                  <a:pt x="1262349" y="0"/>
                </a:lnTo>
                <a:lnTo>
                  <a:pt x="1262349" y="952500"/>
                </a:lnTo>
                <a:lnTo>
                  <a:pt x="0" y="9525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10773891" y="6046593"/>
            <a:ext cx="1262349" cy="952500"/>
          </a:xfrm>
          <a:custGeom>
            <a:avLst/>
            <a:gdLst/>
            <a:ahLst/>
            <a:cxnLst/>
            <a:rect l="l" t="t" r="r" b="b"/>
            <a:pathLst>
              <a:path w="1262349" h="952500">
                <a:moveTo>
                  <a:pt x="0" y="0"/>
                </a:moveTo>
                <a:lnTo>
                  <a:pt x="1262349" y="0"/>
                </a:lnTo>
                <a:lnTo>
                  <a:pt x="1262349" y="952500"/>
                </a:lnTo>
                <a:lnTo>
                  <a:pt x="0" y="9525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12"/>
          <p:cNvSpPr/>
          <p:nvPr/>
        </p:nvSpPr>
        <p:spPr>
          <a:xfrm>
            <a:off x="16628125" y="6046593"/>
            <a:ext cx="1262349" cy="952500"/>
          </a:xfrm>
          <a:custGeom>
            <a:avLst/>
            <a:gdLst/>
            <a:ahLst/>
            <a:cxnLst/>
            <a:rect l="l" t="t" r="r" b="b"/>
            <a:pathLst>
              <a:path w="1262349" h="952500">
                <a:moveTo>
                  <a:pt x="0" y="0"/>
                </a:moveTo>
                <a:lnTo>
                  <a:pt x="1262350" y="0"/>
                </a:lnTo>
                <a:lnTo>
                  <a:pt x="1262350" y="952500"/>
                </a:lnTo>
                <a:lnTo>
                  <a:pt x="0" y="9525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TextBox 13"/>
          <p:cNvSpPr txBox="1"/>
          <p:nvPr/>
        </p:nvSpPr>
        <p:spPr>
          <a:xfrm>
            <a:off x="433560" y="7570593"/>
            <a:ext cx="1716207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girl's glass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703110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Explain why the apostrophes are in the wrong place in the sentences below.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4055363" y="2947411"/>
            <a:ext cx="10177274" cy="1462819"/>
            <a:chOff x="0" y="0"/>
            <a:chExt cx="2680434" cy="38526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055363" y="3390855"/>
            <a:ext cx="1017727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d’ogs bowls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055363" y="5370636"/>
            <a:ext cx="10177274" cy="1462819"/>
            <a:chOff x="0" y="0"/>
            <a:chExt cx="2680434" cy="38526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055363" y="5814081"/>
            <a:ext cx="1017727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elephants ear’s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055363" y="7795481"/>
            <a:ext cx="10177274" cy="1462819"/>
            <a:chOff x="0" y="0"/>
            <a:chExt cx="2680434" cy="38526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4055363" y="8238925"/>
            <a:ext cx="10177274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giraffes legs’ </a:t>
            </a:r>
          </a:p>
        </p:txBody>
      </p:sp>
      <p:sp>
        <p:nvSpPr>
          <p:cNvPr id="16" name="Freeform 16"/>
          <p:cNvSpPr/>
          <p:nvPr/>
        </p:nvSpPr>
        <p:spPr>
          <a:xfrm>
            <a:off x="3284710" y="2947411"/>
            <a:ext cx="1960363" cy="1291389"/>
          </a:xfrm>
          <a:custGeom>
            <a:avLst/>
            <a:gdLst/>
            <a:ahLst/>
            <a:cxnLst/>
            <a:rect l="l" t="t" r="r" b="b"/>
            <a:pathLst>
              <a:path w="1960363" h="1291389">
                <a:moveTo>
                  <a:pt x="0" y="0"/>
                </a:moveTo>
                <a:lnTo>
                  <a:pt x="1960363" y="0"/>
                </a:lnTo>
                <a:lnTo>
                  <a:pt x="1960363" y="1291389"/>
                </a:lnTo>
                <a:lnTo>
                  <a:pt x="0" y="12913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/>
          <p:cNvSpPr/>
          <p:nvPr/>
        </p:nvSpPr>
        <p:spPr>
          <a:xfrm>
            <a:off x="12738745" y="5053701"/>
            <a:ext cx="1493892" cy="2096690"/>
          </a:xfrm>
          <a:custGeom>
            <a:avLst/>
            <a:gdLst/>
            <a:ahLst/>
            <a:cxnLst/>
            <a:rect l="l" t="t" r="r" b="b"/>
            <a:pathLst>
              <a:path w="1493892" h="2096690">
                <a:moveTo>
                  <a:pt x="0" y="0"/>
                </a:moveTo>
                <a:lnTo>
                  <a:pt x="1493892" y="0"/>
                </a:lnTo>
                <a:lnTo>
                  <a:pt x="1493892" y="2096690"/>
                </a:lnTo>
                <a:lnTo>
                  <a:pt x="0" y="20966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8" name="Freeform 18"/>
          <p:cNvSpPr/>
          <p:nvPr/>
        </p:nvSpPr>
        <p:spPr>
          <a:xfrm>
            <a:off x="3484582" y="7451275"/>
            <a:ext cx="1560620" cy="2151230"/>
          </a:xfrm>
          <a:custGeom>
            <a:avLst/>
            <a:gdLst/>
            <a:ahLst/>
            <a:cxnLst/>
            <a:rect l="l" t="t" r="r" b="b"/>
            <a:pathLst>
              <a:path w="1560620" h="2151230">
                <a:moveTo>
                  <a:pt x="0" y="0"/>
                </a:moveTo>
                <a:lnTo>
                  <a:pt x="1560619" y="0"/>
                </a:lnTo>
                <a:lnTo>
                  <a:pt x="1560619" y="2151230"/>
                </a:lnTo>
                <a:lnTo>
                  <a:pt x="0" y="21512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48648" y="2586800"/>
            <a:ext cx="16260275" cy="6147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72" lvl="1" indent="-345436" algn="l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are going to be learning about apostrophes.</a:t>
            </a:r>
          </a:p>
          <a:p>
            <a:pPr algn="l">
              <a:lnSpc>
                <a:spcPts val="4479"/>
              </a:lnSpc>
            </a:pPr>
            <a:endParaRPr lang="en-US" sz="3199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</a:pPr>
            <a:endParaRPr lang="en-US" sz="3199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</a:pPr>
            <a:endParaRPr lang="en-US" sz="3199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</a:pPr>
            <a:endParaRPr lang="en-US" sz="3199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72" lvl="1" indent="-345436" algn="l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Do you know what an apostrophe looks like?</a:t>
            </a:r>
          </a:p>
          <a:p>
            <a:pPr algn="l">
              <a:lnSpc>
                <a:spcPts val="4479"/>
              </a:lnSpc>
            </a:pPr>
            <a:endParaRPr lang="en-US" sz="3199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</a:pPr>
            <a:endParaRPr lang="en-US" sz="3199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</a:pPr>
            <a:endParaRPr lang="en-US" sz="3199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</a:pPr>
            <a:endParaRPr lang="en-US" sz="3199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72" lvl="1" indent="-345436" algn="l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do we use apostrophes for?</a:t>
            </a:r>
          </a:p>
        </p:txBody>
      </p:sp>
      <p:sp>
        <p:nvSpPr>
          <p:cNvPr id="4" name="Freeform 4"/>
          <p:cNvSpPr/>
          <p:nvPr/>
        </p:nvSpPr>
        <p:spPr>
          <a:xfrm>
            <a:off x="14032660" y="3500653"/>
            <a:ext cx="2901972" cy="3618043"/>
          </a:xfrm>
          <a:custGeom>
            <a:avLst/>
            <a:gdLst/>
            <a:ahLst/>
            <a:cxnLst/>
            <a:rect l="l" t="t" r="r" b="b"/>
            <a:pathLst>
              <a:path w="2901972" h="3618043">
                <a:moveTo>
                  <a:pt x="0" y="0"/>
                </a:moveTo>
                <a:lnTo>
                  <a:pt x="2901972" y="0"/>
                </a:lnTo>
                <a:lnTo>
                  <a:pt x="2901972" y="3618042"/>
                </a:lnTo>
                <a:lnTo>
                  <a:pt x="0" y="361804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33400" y="1471234"/>
            <a:ext cx="17373600" cy="11308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These are wrong because the apostrophe needs to go before the ‘s’ in the word that shows who owns the object.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4055363" y="2947411"/>
            <a:ext cx="10177274" cy="1462819"/>
            <a:chOff x="0" y="0"/>
            <a:chExt cx="2680434" cy="38526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055363" y="3390855"/>
            <a:ext cx="1017727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d’ogs bowls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055363" y="5370636"/>
            <a:ext cx="10177274" cy="1462819"/>
            <a:chOff x="0" y="0"/>
            <a:chExt cx="2680434" cy="38526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4055363" y="5814081"/>
            <a:ext cx="1017727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elephants ear’s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055363" y="7795481"/>
            <a:ext cx="10177274" cy="1462819"/>
            <a:chOff x="0" y="0"/>
            <a:chExt cx="2680434" cy="38526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4055363" y="8238925"/>
            <a:ext cx="10177274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giraffes legs’ </a:t>
            </a:r>
          </a:p>
        </p:txBody>
      </p:sp>
      <p:sp>
        <p:nvSpPr>
          <p:cNvPr id="16" name="Freeform 16"/>
          <p:cNvSpPr/>
          <p:nvPr/>
        </p:nvSpPr>
        <p:spPr>
          <a:xfrm>
            <a:off x="3284710" y="2947411"/>
            <a:ext cx="1960363" cy="1291389"/>
          </a:xfrm>
          <a:custGeom>
            <a:avLst/>
            <a:gdLst/>
            <a:ahLst/>
            <a:cxnLst/>
            <a:rect l="l" t="t" r="r" b="b"/>
            <a:pathLst>
              <a:path w="1960363" h="1291389">
                <a:moveTo>
                  <a:pt x="0" y="0"/>
                </a:moveTo>
                <a:lnTo>
                  <a:pt x="1960363" y="0"/>
                </a:lnTo>
                <a:lnTo>
                  <a:pt x="1960363" y="1291389"/>
                </a:lnTo>
                <a:lnTo>
                  <a:pt x="0" y="12913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/>
          <p:cNvSpPr/>
          <p:nvPr/>
        </p:nvSpPr>
        <p:spPr>
          <a:xfrm>
            <a:off x="12738745" y="5053701"/>
            <a:ext cx="1493892" cy="2096690"/>
          </a:xfrm>
          <a:custGeom>
            <a:avLst/>
            <a:gdLst/>
            <a:ahLst/>
            <a:cxnLst/>
            <a:rect l="l" t="t" r="r" b="b"/>
            <a:pathLst>
              <a:path w="1493892" h="2096690">
                <a:moveTo>
                  <a:pt x="0" y="0"/>
                </a:moveTo>
                <a:lnTo>
                  <a:pt x="1493892" y="0"/>
                </a:lnTo>
                <a:lnTo>
                  <a:pt x="1493892" y="2096690"/>
                </a:lnTo>
                <a:lnTo>
                  <a:pt x="0" y="20966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8" name="Freeform 18"/>
          <p:cNvSpPr/>
          <p:nvPr/>
        </p:nvSpPr>
        <p:spPr>
          <a:xfrm>
            <a:off x="3484582" y="7451275"/>
            <a:ext cx="1560620" cy="2151230"/>
          </a:xfrm>
          <a:custGeom>
            <a:avLst/>
            <a:gdLst/>
            <a:ahLst/>
            <a:cxnLst/>
            <a:rect l="l" t="t" r="r" b="b"/>
            <a:pathLst>
              <a:path w="1560620" h="2151230">
                <a:moveTo>
                  <a:pt x="0" y="0"/>
                </a:moveTo>
                <a:lnTo>
                  <a:pt x="1560619" y="0"/>
                </a:lnTo>
                <a:lnTo>
                  <a:pt x="1560619" y="2151230"/>
                </a:lnTo>
                <a:lnTo>
                  <a:pt x="0" y="215123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9" name="TextBox 19"/>
          <p:cNvSpPr txBox="1"/>
          <p:nvPr/>
        </p:nvSpPr>
        <p:spPr>
          <a:xfrm>
            <a:off x="4055363" y="4541183"/>
            <a:ext cx="1017727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dog’s bowl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4055363" y="6966806"/>
            <a:ext cx="1017727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elephant’s ears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055363" y="9515475"/>
            <a:ext cx="1017727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giraffe’s legs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18283428" cy="10287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 descr="A group of text boxes&#10;&#10;Description automatically generated">
            <a:extLst>
              <a:ext uri="{FF2B5EF4-FFF2-40B4-BE49-F238E27FC236}">
                <a16:creationId xmlns:a16="http://schemas.microsoft.com/office/drawing/2014/main" id="{9B692763-2063-5963-1FEE-64D849AED37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65" b="4116"/>
          <a:stretch/>
        </p:blipFill>
        <p:spPr>
          <a:xfrm>
            <a:off x="20" y="1923"/>
            <a:ext cx="18287980" cy="1028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20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48648" y="2586800"/>
            <a:ext cx="17116804" cy="63244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72" lvl="1" indent="-345436" algn="l">
              <a:lnSpc>
                <a:spcPts val="4479"/>
              </a:lnSpc>
              <a:buFont typeface="Arial"/>
              <a:buChar char="•"/>
            </a:pPr>
            <a:r>
              <a:rPr lang="en-US" sz="3199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An apostrophe is a piece of punctuation that looks like this. </a:t>
            </a:r>
          </a:p>
          <a:p>
            <a:pPr algn="l">
              <a:lnSpc>
                <a:spcPts val="4479"/>
              </a:lnSpc>
            </a:pPr>
            <a:endParaRPr lang="en-US" sz="3199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</a:pPr>
            <a:endParaRPr lang="en-US" sz="3199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72" lvl="1" indent="-345436" algn="l">
              <a:lnSpc>
                <a:spcPts val="4479"/>
              </a:lnSpc>
              <a:buFont typeface="Arial"/>
              <a:buChar char="•"/>
            </a:pPr>
            <a:r>
              <a:rPr lang="en-US" sz="3199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Unlike full stops or commas, apostrophes go in the air, not on the line.</a:t>
            </a:r>
          </a:p>
          <a:p>
            <a:pPr algn="l">
              <a:lnSpc>
                <a:spcPts val="4479"/>
              </a:lnSpc>
            </a:pPr>
            <a:endParaRPr lang="en-US" sz="3199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</a:pPr>
            <a:endParaRPr lang="en-US" sz="3199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72" lvl="1" indent="-345436" algn="l">
              <a:lnSpc>
                <a:spcPts val="4479"/>
              </a:lnSpc>
              <a:buFont typeface="Arial"/>
              <a:buChar char="•"/>
            </a:pPr>
            <a:r>
              <a:rPr lang="en-US" sz="3199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can use apostrophes to join words together. For example, </a:t>
            </a:r>
            <a:r>
              <a:rPr lang="en-US" sz="3199" u="sng" dirty="0">
                <a:solidFill>
                  <a:schemeClr val="accent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 is</a:t>
            </a:r>
            <a:r>
              <a:rPr lang="en-US" sz="3199" dirty="0">
                <a:solidFill>
                  <a:schemeClr val="accent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</a:t>
            </a:r>
            <a:r>
              <a:rPr lang="en-US" sz="3199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become </a:t>
            </a:r>
            <a:r>
              <a:rPr lang="en-US" sz="3199" u="sng" dirty="0">
                <a:solidFill>
                  <a:schemeClr val="accent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it’s</a:t>
            </a:r>
            <a:r>
              <a:rPr lang="en-US" sz="3199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  <a:p>
            <a:pPr algn="l">
              <a:lnSpc>
                <a:spcPts val="4479"/>
              </a:lnSpc>
            </a:pPr>
            <a:endParaRPr lang="en-US" sz="3199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79"/>
              </a:lnSpc>
            </a:pPr>
            <a:endParaRPr lang="en-US" sz="3199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72" lvl="1" indent="-345436" algn="l">
              <a:lnSpc>
                <a:spcPts val="4479"/>
              </a:lnSpc>
              <a:buFont typeface="Arial"/>
              <a:buChar char="•"/>
            </a:pPr>
            <a:r>
              <a:rPr lang="en-US" sz="3199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can also use apostrophes to show possession. What does possession mean?</a:t>
            </a: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1B7D5BDC-ED13-546F-1EA6-2D85AA6C2856}"/>
              </a:ext>
            </a:extLst>
          </p:cNvPr>
          <p:cNvSpPr/>
          <p:nvPr/>
        </p:nvSpPr>
        <p:spPr>
          <a:xfrm>
            <a:off x="13030200" y="2142783"/>
            <a:ext cx="606083" cy="888033"/>
          </a:xfrm>
          <a:custGeom>
            <a:avLst/>
            <a:gdLst/>
            <a:ahLst/>
            <a:cxnLst/>
            <a:rect l="l" t="t" r="r" b="b"/>
            <a:pathLst>
              <a:path w="606083" h="888033">
                <a:moveTo>
                  <a:pt x="0" y="0"/>
                </a:moveTo>
                <a:lnTo>
                  <a:pt x="606083" y="0"/>
                </a:lnTo>
                <a:lnTo>
                  <a:pt x="606083" y="888034"/>
                </a:lnTo>
                <a:lnTo>
                  <a:pt x="0" y="8880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728999" y="3039904"/>
            <a:ext cx="10177274" cy="1462819"/>
            <a:chOff x="0" y="0"/>
            <a:chExt cx="2680434" cy="38526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839951" y="2790694"/>
            <a:ext cx="1605764" cy="1961239"/>
          </a:xfrm>
          <a:custGeom>
            <a:avLst/>
            <a:gdLst/>
            <a:ahLst/>
            <a:cxnLst/>
            <a:rect l="l" t="t" r="r" b="b"/>
            <a:pathLst>
              <a:path w="1605764" h="1961239">
                <a:moveTo>
                  <a:pt x="0" y="0"/>
                </a:moveTo>
                <a:lnTo>
                  <a:pt x="1605765" y="0"/>
                </a:lnTo>
                <a:lnTo>
                  <a:pt x="1605765" y="1961239"/>
                </a:lnTo>
                <a:lnTo>
                  <a:pt x="0" y="19612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6" name="Group 6"/>
          <p:cNvGrpSpPr/>
          <p:nvPr/>
        </p:nvGrpSpPr>
        <p:grpSpPr>
          <a:xfrm>
            <a:off x="3728999" y="6910574"/>
            <a:ext cx="10177274" cy="1462819"/>
            <a:chOff x="0" y="0"/>
            <a:chExt cx="2680434" cy="38526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2876189" y="6703540"/>
            <a:ext cx="1705621" cy="1876887"/>
          </a:xfrm>
          <a:custGeom>
            <a:avLst/>
            <a:gdLst/>
            <a:ahLst/>
            <a:cxnLst/>
            <a:rect l="l" t="t" r="r" b="b"/>
            <a:pathLst>
              <a:path w="1705621" h="1876887">
                <a:moveTo>
                  <a:pt x="0" y="0"/>
                </a:moveTo>
                <a:lnTo>
                  <a:pt x="1705620" y="0"/>
                </a:lnTo>
                <a:lnTo>
                  <a:pt x="1705620" y="1876887"/>
                </a:lnTo>
                <a:lnTo>
                  <a:pt x="0" y="18768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0" y="1797223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Possession means you own something or something is yours.  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251055" y="3483348"/>
            <a:ext cx="5785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Kate’s doll.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5418683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‘Kate’s doll’ is an example of possession because the doll belongs to Kate.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51055" y="7354018"/>
            <a:ext cx="5785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dog’s lead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0" y="9210675"/>
            <a:ext cx="18288000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‘The dog’s lead’ is also an example of possession because the lead belongs to the dog.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3728999" y="3039904"/>
            <a:ext cx="10177274" cy="1462819"/>
            <a:chOff x="0" y="0"/>
            <a:chExt cx="2680434" cy="38526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2839951" y="2790694"/>
            <a:ext cx="1605764" cy="1961239"/>
          </a:xfrm>
          <a:custGeom>
            <a:avLst/>
            <a:gdLst/>
            <a:ahLst/>
            <a:cxnLst/>
            <a:rect l="l" t="t" r="r" b="b"/>
            <a:pathLst>
              <a:path w="1605764" h="1961239">
                <a:moveTo>
                  <a:pt x="0" y="0"/>
                </a:moveTo>
                <a:lnTo>
                  <a:pt x="1605765" y="0"/>
                </a:lnTo>
                <a:lnTo>
                  <a:pt x="1605765" y="1961239"/>
                </a:lnTo>
                <a:lnTo>
                  <a:pt x="0" y="19612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6251055" y="3483348"/>
            <a:ext cx="5785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Kate’s doll.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0" y="1797223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can use an apostrophe to show that something belongs to someone.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3728999" y="6910574"/>
            <a:ext cx="10177274" cy="1462819"/>
            <a:chOff x="0" y="0"/>
            <a:chExt cx="2680434" cy="38526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2876189" y="6703540"/>
            <a:ext cx="1705621" cy="1876887"/>
          </a:xfrm>
          <a:custGeom>
            <a:avLst/>
            <a:gdLst/>
            <a:ahLst/>
            <a:cxnLst/>
            <a:rect l="l" t="t" r="r" b="b"/>
            <a:pathLst>
              <a:path w="1705621" h="1876887">
                <a:moveTo>
                  <a:pt x="0" y="0"/>
                </a:moveTo>
                <a:lnTo>
                  <a:pt x="1705620" y="0"/>
                </a:lnTo>
                <a:lnTo>
                  <a:pt x="1705620" y="1876887"/>
                </a:lnTo>
                <a:lnTo>
                  <a:pt x="0" y="18768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TextBox 13"/>
          <p:cNvSpPr txBox="1"/>
          <p:nvPr/>
        </p:nvSpPr>
        <p:spPr>
          <a:xfrm>
            <a:off x="6251055" y="7354018"/>
            <a:ext cx="5785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dog’s lead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3728999" y="4996327"/>
            <a:ext cx="10177274" cy="1462819"/>
            <a:chOff x="0" y="0"/>
            <a:chExt cx="2680434" cy="38526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6251055" y="5439771"/>
            <a:ext cx="5785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Ally’s house.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0" y="9028102"/>
            <a:ext cx="18288000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find the apostrophes in the sentences above?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3924431" y="2258175"/>
            <a:ext cx="10177274" cy="1462819"/>
            <a:chOff x="0" y="0"/>
            <a:chExt cx="2680434" cy="38526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446487" y="2701619"/>
            <a:ext cx="5785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ball belongs to the boy.</a:t>
            </a:r>
          </a:p>
        </p:txBody>
      </p:sp>
      <p:sp>
        <p:nvSpPr>
          <p:cNvPr id="7" name="Freeform 7"/>
          <p:cNvSpPr/>
          <p:nvPr/>
        </p:nvSpPr>
        <p:spPr>
          <a:xfrm>
            <a:off x="3413792" y="2259975"/>
            <a:ext cx="1427953" cy="2128728"/>
          </a:xfrm>
          <a:custGeom>
            <a:avLst/>
            <a:gdLst/>
            <a:ahLst/>
            <a:cxnLst/>
            <a:rect l="l" t="t" r="r" b="b"/>
            <a:pathLst>
              <a:path w="1427953" h="2128728">
                <a:moveTo>
                  <a:pt x="0" y="0"/>
                </a:moveTo>
                <a:lnTo>
                  <a:pt x="1427953" y="0"/>
                </a:lnTo>
                <a:lnTo>
                  <a:pt x="1427953" y="2128728"/>
                </a:lnTo>
                <a:lnTo>
                  <a:pt x="0" y="21287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4588697" y="1590466"/>
            <a:ext cx="1451900" cy="1459257"/>
          </a:xfrm>
          <a:custGeom>
            <a:avLst/>
            <a:gdLst/>
            <a:ahLst/>
            <a:cxnLst/>
            <a:rect l="l" t="t" r="r" b="b"/>
            <a:pathLst>
              <a:path w="1451900" h="1459257">
                <a:moveTo>
                  <a:pt x="0" y="0"/>
                </a:moveTo>
                <a:lnTo>
                  <a:pt x="1451900" y="0"/>
                </a:lnTo>
                <a:lnTo>
                  <a:pt x="1451900" y="1459258"/>
                </a:lnTo>
                <a:lnTo>
                  <a:pt x="0" y="14592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128959" y="4855534"/>
            <a:ext cx="1803008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How else could we write the words above?</a:t>
            </a:r>
          </a:p>
        </p:txBody>
      </p:sp>
      <p:sp>
        <p:nvSpPr>
          <p:cNvPr id="10" name="Freeform 10"/>
          <p:cNvSpPr/>
          <p:nvPr/>
        </p:nvSpPr>
        <p:spPr>
          <a:xfrm>
            <a:off x="8535127" y="7657438"/>
            <a:ext cx="1838252" cy="1571706"/>
          </a:xfrm>
          <a:custGeom>
            <a:avLst/>
            <a:gdLst/>
            <a:ahLst/>
            <a:cxnLst/>
            <a:rect l="l" t="t" r="r" b="b"/>
            <a:pathLst>
              <a:path w="1838252" h="1571706">
                <a:moveTo>
                  <a:pt x="0" y="0"/>
                </a:moveTo>
                <a:lnTo>
                  <a:pt x="1838252" y="0"/>
                </a:lnTo>
                <a:lnTo>
                  <a:pt x="1838252" y="1571705"/>
                </a:lnTo>
                <a:lnTo>
                  <a:pt x="0" y="157170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5827355" y="9619668"/>
            <a:ext cx="725379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3924431" y="2258175"/>
            <a:ext cx="10177274" cy="1462819"/>
            <a:chOff x="0" y="0"/>
            <a:chExt cx="2680434" cy="38526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446487" y="2701619"/>
            <a:ext cx="5785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ball belongs to the boy.</a:t>
            </a:r>
          </a:p>
        </p:txBody>
      </p:sp>
      <p:sp>
        <p:nvSpPr>
          <p:cNvPr id="7" name="Freeform 7"/>
          <p:cNvSpPr/>
          <p:nvPr/>
        </p:nvSpPr>
        <p:spPr>
          <a:xfrm>
            <a:off x="3413792" y="2259975"/>
            <a:ext cx="1427953" cy="2128728"/>
          </a:xfrm>
          <a:custGeom>
            <a:avLst/>
            <a:gdLst/>
            <a:ahLst/>
            <a:cxnLst/>
            <a:rect l="l" t="t" r="r" b="b"/>
            <a:pathLst>
              <a:path w="1427953" h="2128728">
                <a:moveTo>
                  <a:pt x="0" y="0"/>
                </a:moveTo>
                <a:lnTo>
                  <a:pt x="1427953" y="0"/>
                </a:lnTo>
                <a:lnTo>
                  <a:pt x="1427953" y="2128728"/>
                </a:lnTo>
                <a:lnTo>
                  <a:pt x="0" y="21287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4588697" y="1590466"/>
            <a:ext cx="1451900" cy="1459257"/>
          </a:xfrm>
          <a:custGeom>
            <a:avLst/>
            <a:gdLst/>
            <a:ahLst/>
            <a:cxnLst/>
            <a:rect l="l" t="t" r="r" b="b"/>
            <a:pathLst>
              <a:path w="1451900" h="1459257">
                <a:moveTo>
                  <a:pt x="0" y="0"/>
                </a:moveTo>
                <a:lnTo>
                  <a:pt x="1451900" y="0"/>
                </a:lnTo>
                <a:lnTo>
                  <a:pt x="1451900" y="1459258"/>
                </a:lnTo>
                <a:lnTo>
                  <a:pt x="0" y="14592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578829" y="7041968"/>
            <a:ext cx="17130341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As the ball belongs to the boy, we need to use a piece of punctuation to show this.  What piece of punctuation should we use?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8959" y="4015687"/>
            <a:ext cx="18030082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could change this to ‘the boys ball’. 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3924431" y="5007649"/>
            <a:ext cx="10177274" cy="1462819"/>
            <a:chOff x="0" y="0"/>
            <a:chExt cx="2680434" cy="38526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6446487" y="5451093"/>
            <a:ext cx="5785891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boys ball.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3924431" y="2258175"/>
            <a:ext cx="10177274" cy="1462819"/>
            <a:chOff x="0" y="0"/>
            <a:chExt cx="2680434" cy="38526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446487" y="2701619"/>
            <a:ext cx="5785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ball belongs to the boy.</a:t>
            </a:r>
          </a:p>
        </p:txBody>
      </p:sp>
      <p:sp>
        <p:nvSpPr>
          <p:cNvPr id="7" name="Freeform 7"/>
          <p:cNvSpPr/>
          <p:nvPr/>
        </p:nvSpPr>
        <p:spPr>
          <a:xfrm>
            <a:off x="3413792" y="2259975"/>
            <a:ext cx="1427953" cy="2128728"/>
          </a:xfrm>
          <a:custGeom>
            <a:avLst/>
            <a:gdLst/>
            <a:ahLst/>
            <a:cxnLst/>
            <a:rect l="l" t="t" r="r" b="b"/>
            <a:pathLst>
              <a:path w="1427953" h="2128728">
                <a:moveTo>
                  <a:pt x="0" y="0"/>
                </a:moveTo>
                <a:lnTo>
                  <a:pt x="1427953" y="0"/>
                </a:lnTo>
                <a:lnTo>
                  <a:pt x="1427953" y="2128728"/>
                </a:lnTo>
                <a:lnTo>
                  <a:pt x="0" y="21287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4588697" y="1590466"/>
            <a:ext cx="1451900" cy="1459257"/>
          </a:xfrm>
          <a:custGeom>
            <a:avLst/>
            <a:gdLst/>
            <a:ahLst/>
            <a:cxnLst/>
            <a:rect l="l" t="t" r="r" b="b"/>
            <a:pathLst>
              <a:path w="1451900" h="1459257">
                <a:moveTo>
                  <a:pt x="0" y="0"/>
                </a:moveTo>
                <a:lnTo>
                  <a:pt x="1451900" y="0"/>
                </a:lnTo>
                <a:lnTo>
                  <a:pt x="1451900" y="1459258"/>
                </a:lnTo>
                <a:lnTo>
                  <a:pt x="0" y="14592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128959" y="4015687"/>
            <a:ext cx="18030082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could change this to ‘the boys ball’. 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3924431" y="5007649"/>
            <a:ext cx="10177274" cy="1462819"/>
            <a:chOff x="0" y="0"/>
            <a:chExt cx="2680434" cy="38526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446487" y="5451093"/>
            <a:ext cx="5785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boys ball.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3924431" y="7760774"/>
            <a:ext cx="10177274" cy="1462819"/>
            <a:chOff x="0" y="0"/>
            <a:chExt cx="2680434" cy="38526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6446487" y="8204219"/>
            <a:ext cx="5785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boy’s ball.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-1973" y="6765743"/>
            <a:ext cx="18289973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need to use an apostrophe to show that the ball belongs to the boy.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-1973" y="9477504"/>
            <a:ext cx="1803008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apostrophe goes in the noun (boy) to show ownership.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924431" y="2258175"/>
            <a:ext cx="10177274" cy="1462819"/>
            <a:chOff x="0" y="0"/>
            <a:chExt cx="2680434" cy="38526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4400760" y="2701619"/>
            <a:ext cx="925742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eyes that belong to the cat.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28959" y="4015687"/>
            <a:ext cx="18030082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could change this to ‘the cats eyes’. 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3924431" y="5007649"/>
            <a:ext cx="10177274" cy="1462819"/>
            <a:chOff x="0" y="0"/>
            <a:chExt cx="2680434" cy="385269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3924431" y="5451093"/>
            <a:ext cx="10177274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cats eyes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3924431" y="7760774"/>
            <a:ext cx="10177274" cy="1462819"/>
            <a:chOff x="0" y="0"/>
            <a:chExt cx="2680434" cy="38526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680434" cy="385269"/>
            </a:xfrm>
            <a:custGeom>
              <a:avLst/>
              <a:gdLst/>
              <a:ahLst/>
              <a:cxnLst/>
              <a:rect l="l" t="t" r="r" b="b"/>
              <a:pathLst>
                <a:path w="2680434" h="385269">
                  <a:moveTo>
                    <a:pt x="38796" y="0"/>
                  </a:moveTo>
                  <a:lnTo>
                    <a:pt x="2641638" y="0"/>
                  </a:lnTo>
                  <a:cubicBezTo>
                    <a:pt x="2663065" y="0"/>
                    <a:pt x="2680434" y="17370"/>
                    <a:pt x="2680434" y="38796"/>
                  </a:cubicBezTo>
                  <a:lnTo>
                    <a:pt x="2680434" y="346473"/>
                  </a:lnTo>
                  <a:cubicBezTo>
                    <a:pt x="2680434" y="367900"/>
                    <a:pt x="2663065" y="385269"/>
                    <a:pt x="2641638" y="385269"/>
                  </a:cubicBezTo>
                  <a:lnTo>
                    <a:pt x="38796" y="385269"/>
                  </a:lnTo>
                  <a:cubicBezTo>
                    <a:pt x="17370" y="385269"/>
                    <a:pt x="0" y="367900"/>
                    <a:pt x="0" y="346473"/>
                  </a:cubicBezTo>
                  <a:lnTo>
                    <a:pt x="0" y="38796"/>
                  </a:lnTo>
                  <a:cubicBezTo>
                    <a:pt x="0" y="17370"/>
                    <a:pt x="17370" y="0"/>
                    <a:pt x="3879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2680434" cy="423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6446487" y="8204219"/>
            <a:ext cx="5785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cat’s eyes.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-1973" y="6765743"/>
            <a:ext cx="1828997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need to use an apostrophe to show that the eyes belong to the cat.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Apostrophes for Possession</a:t>
            </a:r>
          </a:p>
        </p:txBody>
      </p:sp>
      <p:sp>
        <p:nvSpPr>
          <p:cNvPr id="17" name="Freeform 17"/>
          <p:cNvSpPr/>
          <p:nvPr/>
        </p:nvSpPr>
        <p:spPr>
          <a:xfrm>
            <a:off x="2795464" y="2121605"/>
            <a:ext cx="1789527" cy="1599389"/>
          </a:xfrm>
          <a:custGeom>
            <a:avLst/>
            <a:gdLst/>
            <a:ahLst/>
            <a:cxnLst/>
            <a:rect l="l" t="t" r="r" b="b"/>
            <a:pathLst>
              <a:path w="1789527" h="1599389">
                <a:moveTo>
                  <a:pt x="0" y="0"/>
                </a:moveTo>
                <a:lnTo>
                  <a:pt x="1789527" y="0"/>
                </a:lnTo>
                <a:lnTo>
                  <a:pt x="1789527" y="1599389"/>
                </a:lnTo>
                <a:lnTo>
                  <a:pt x="0" y="15993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816</Words>
  <Application>Microsoft Macintosh PowerPoint</Application>
  <PresentationFormat>Custom</PresentationFormat>
  <Paragraphs>148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Playwrite US Modern</vt:lpstr>
      <vt:lpstr>Calibri</vt:lpstr>
      <vt:lpstr>3_Office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Possession Apostrophes</dc:title>
  <cp:lastModifiedBy>Alice Sewell</cp:lastModifiedBy>
  <cp:revision>9</cp:revision>
  <dcterms:created xsi:type="dcterms:W3CDTF">2006-08-16T00:00:00Z</dcterms:created>
  <dcterms:modified xsi:type="dcterms:W3CDTF">2025-01-06T13:28:07Z</dcterms:modified>
  <dc:identifier>DAFbyqYLgbY</dc:identifier>
</cp:coreProperties>
</file>