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Playwrite US Modern" pitchFamily="2"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4640" autoAdjust="0"/>
  </p:normalViewPr>
  <p:slideViewPr>
    <p:cSldViewPr>
      <p:cViewPr varScale="1">
        <p:scale>
          <a:sx n="71" d="100"/>
          <a:sy n="71" d="100"/>
        </p:scale>
        <p:origin x="76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53617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59236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51747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6575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55706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57384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93047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6762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Picture 4" descr="A group of colorful objects&#10;&#10;Description automatically generated">
            <a:extLst>
              <a:ext uri="{FF2B5EF4-FFF2-40B4-BE49-F238E27FC236}">
                <a16:creationId xmlns:a16="http://schemas.microsoft.com/office/drawing/2014/main" id="{AFB8496F-73AB-0D5D-D5D9-5B170B8D4D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824067" cy="750888"/>
          </a:xfrm>
          <a:prstGeom prst="rect">
            <a:avLst/>
          </a:prstGeom>
        </p:spPr>
      </p:pic>
      <p:sp>
        <p:nvSpPr>
          <p:cNvPr id="6" name="Text Placeholder 2">
            <a:extLst>
              <a:ext uri="{FF2B5EF4-FFF2-40B4-BE49-F238E27FC236}">
                <a16:creationId xmlns:a16="http://schemas.microsoft.com/office/drawing/2014/main" id="{AF83193C-2250-6443-1927-63CA0814EF21}"/>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4047639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4228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321470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7" name="Picture 6" descr="A group of colorful objects&#10;&#10;Description automatically generated">
            <a:extLst>
              <a:ext uri="{FF2B5EF4-FFF2-40B4-BE49-F238E27FC236}">
                <a16:creationId xmlns:a16="http://schemas.microsoft.com/office/drawing/2014/main" id="{A8461F3F-E211-E51D-0CBD-3AE094BACA0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1824067" cy="750888"/>
          </a:xfrm>
          <a:prstGeom prst="rect">
            <a:avLst/>
          </a:prstGeom>
        </p:spPr>
      </p:pic>
      <p:sp>
        <p:nvSpPr>
          <p:cNvPr id="8" name="Text Placeholder 2">
            <a:extLst>
              <a:ext uri="{FF2B5EF4-FFF2-40B4-BE49-F238E27FC236}">
                <a16:creationId xmlns:a16="http://schemas.microsoft.com/office/drawing/2014/main" id="{F521830E-82B6-3BC3-3D1A-88F8C440F878}"/>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703007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svg"/></Relationships>
</file>

<file path=ppt/slides/_rels/slide1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sv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1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41734" y="2279119"/>
            <a:ext cx="13270666" cy="2213003"/>
          </a:xfrm>
          <a:prstGeom prst="rect">
            <a:avLst/>
          </a:prstGeom>
        </p:spPr>
        <p:txBody>
          <a:bodyPr lIns="0" tIns="0" rIns="0" bIns="0" rtlCol="0" anchor="t">
            <a:spAutoFit/>
          </a:bodyPr>
          <a:lstStyle/>
          <a:p>
            <a:pPr marL="0" lvl="0" indent="0" algn="ctr">
              <a:lnSpc>
                <a:spcPts val="18199"/>
              </a:lnSpc>
              <a:spcBef>
                <a:spcPct val="0"/>
              </a:spcBef>
            </a:pPr>
            <a:r>
              <a:rPr lang="en-US" sz="12999">
                <a:solidFill>
                  <a:srgbClr val="000000"/>
                </a:solidFill>
                <a:latin typeface="Playwrite US Modern"/>
                <a:ea typeface="Playwrite US Modern"/>
                <a:cs typeface="Playwrite US Modern"/>
                <a:sym typeface="Playwrite US Modern"/>
              </a:rPr>
              <a:t>Powerful Verbs </a:t>
            </a:r>
          </a:p>
        </p:txBody>
      </p:sp>
      <p:sp>
        <p:nvSpPr>
          <p:cNvPr id="3" name="TextBox 3"/>
          <p:cNvSpPr txBox="1"/>
          <p:nvPr/>
        </p:nvSpPr>
        <p:spPr>
          <a:xfrm>
            <a:off x="2644071" y="6136685"/>
            <a:ext cx="13470778" cy="528306"/>
          </a:xfrm>
          <a:prstGeom prst="rect">
            <a:avLst/>
          </a:prstGeom>
        </p:spPr>
        <p:txBody>
          <a:bodyPr lIns="0" tIns="0" rIns="0" bIns="0" rtlCol="0" anchor="t">
            <a:spAutoFit/>
          </a:bodyPr>
          <a:lstStyle/>
          <a:p>
            <a:pPr algn="ctr">
              <a:lnSpc>
                <a:spcPts val="4480"/>
              </a:lnSpc>
            </a:pPr>
            <a:r>
              <a:rPr lang="en-US" sz="3200" u="sng">
                <a:solidFill>
                  <a:srgbClr val="000000"/>
                </a:solidFill>
                <a:latin typeface="Playwrite US Modern"/>
                <a:ea typeface="Playwrite US Modern"/>
                <a:cs typeface="Playwrite US Modern"/>
                <a:sym typeface="Playwrite US Modern"/>
              </a:rPr>
              <a:t>To use powerful verbs to improve my writing.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69585" y="2751892"/>
            <a:ext cx="2683798" cy="1858530"/>
          </a:xfrm>
          <a:custGeom>
            <a:avLst/>
            <a:gdLst/>
            <a:ahLst/>
            <a:cxnLst/>
            <a:rect l="l" t="t" r="r" b="b"/>
            <a:pathLst>
              <a:path w="2683798" h="1858530">
                <a:moveTo>
                  <a:pt x="0" y="0"/>
                </a:moveTo>
                <a:lnTo>
                  <a:pt x="2683798" y="0"/>
                </a:lnTo>
                <a:lnTo>
                  <a:pt x="2683798" y="1858530"/>
                </a:lnTo>
                <a:lnTo>
                  <a:pt x="0" y="1858530"/>
                </a:lnTo>
                <a:lnTo>
                  <a:pt x="0" y="0"/>
                </a:lnTo>
                <a:close/>
              </a:path>
            </a:pathLst>
          </a:custGeom>
          <a:blipFill>
            <a:blip r:embed="rId2"/>
            <a:stretch>
              <a:fillRect/>
            </a:stretch>
          </a:blipFill>
        </p:spPr>
        <p:txBody>
          <a:bodyPr/>
          <a:lstStyle/>
          <a:p>
            <a:endParaRPr lang="en-GB"/>
          </a:p>
        </p:txBody>
      </p:sp>
      <p:sp>
        <p:nvSpPr>
          <p:cNvPr id="3" name="Freeform 3"/>
          <p:cNvSpPr/>
          <p:nvPr/>
        </p:nvSpPr>
        <p:spPr>
          <a:xfrm>
            <a:off x="913261" y="5143500"/>
            <a:ext cx="1796446" cy="2214417"/>
          </a:xfrm>
          <a:custGeom>
            <a:avLst/>
            <a:gdLst/>
            <a:ahLst/>
            <a:cxnLst/>
            <a:rect l="l" t="t" r="r" b="b"/>
            <a:pathLst>
              <a:path w="1796446" h="2214417">
                <a:moveTo>
                  <a:pt x="0" y="0"/>
                </a:moveTo>
                <a:lnTo>
                  <a:pt x="1796445" y="0"/>
                </a:lnTo>
                <a:lnTo>
                  <a:pt x="1796445" y="2214417"/>
                </a:lnTo>
                <a:lnTo>
                  <a:pt x="0" y="221441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352678" y="8103046"/>
            <a:ext cx="2917612" cy="1867272"/>
          </a:xfrm>
          <a:custGeom>
            <a:avLst/>
            <a:gdLst/>
            <a:ahLst/>
            <a:cxnLst/>
            <a:rect l="l" t="t" r="r" b="b"/>
            <a:pathLst>
              <a:path w="2917612" h="1867272">
                <a:moveTo>
                  <a:pt x="0" y="0"/>
                </a:moveTo>
                <a:lnTo>
                  <a:pt x="2917612" y="0"/>
                </a:lnTo>
                <a:lnTo>
                  <a:pt x="2917612" y="1867272"/>
                </a:lnTo>
                <a:lnTo>
                  <a:pt x="0" y="18672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TextBox 5"/>
          <p:cNvSpPr txBox="1"/>
          <p:nvPr/>
        </p:nvSpPr>
        <p:spPr>
          <a:xfrm>
            <a:off x="469585" y="1297392"/>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Identify the verb in each sentence and replace it with a powerful verb. Explain how the powerful verb improves the sentence.</a:t>
            </a:r>
          </a:p>
        </p:txBody>
      </p:sp>
      <p:sp>
        <p:nvSpPr>
          <p:cNvPr id="6" name="TextBox 6"/>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7" name="TextBox 7"/>
          <p:cNvSpPr txBox="1"/>
          <p:nvPr/>
        </p:nvSpPr>
        <p:spPr>
          <a:xfrm>
            <a:off x="3469305" y="2947635"/>
            <a:ext cx="7654195"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rain </a:t>
            </a:r>
            <a:r>
              <a:rPr lang="en-US" sz="3200">
                <a:solidFill>
                  <a:srgbClr val="00BF63"/>
                </a:solidFill>
                <a:latin typeface="Playwrite US Modern"/>
                <a:ea typeface="Playwrite US Modern"/>
                <a:cs typeface="Playwrite US Modern"/>
                <a:sym typeface="Playwrite US Modern"/>
              </a:rPr>
              <a:t>cascaded</a:t>
            </a:r>
            <a:r>
              <a:rPr lang="en-US" sz="3200">
                <a:solidFill>
                  <a:srgbClr val="000000"/>
                </a:solidFill>
                <a:latin typeface="Playwrite US Modern"/>
                <a:ea typeface="Playwrite US Modern"/>
                <a:cs typeface="Playwrite US Modern"/>
                <a:sym typeface="Playwrite US Modern"/>
              </a:rPr>
              <a:t> from the sky.</a:t>
            </a:r>
          </a:p>
        </p:txBody>
      </p:sp>
      <p:sp>
        <p:nvSpPr>
          <p:cNvPr id="8" name="TextBox 8"/>
          <p:cNvSpPr txBox="1"/>
          <p:nvPr/>
        </p:nvSpPr>
        <p:spPr>
          <a:xfrm>
            <a:off x="3469305" y="5290115"/>
            <a:ext cx="12479037"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woman </a:t>
            </a:r>
            <a:r>
              <a:rPr lang="en-US" sz="3200">
                <a:solidFill>
                  <a:srgbClr val="00BF63"/>
                </a:solidFill>
                <a:latin typeface="Playwrite US Modern"/>
                <a:ea typeface="Playwrite US Modern"/>
                <a:cs typeface="Playwrite US Modern"/>
                <a:sym typeface="Playwrite US Modern"/>
              </a:rPr>
              <a:t>fled</a:t>
            </a:r>
            <a:r>
              <a:rPr lang="en-US" sz="3200">
                <a:solidFill>
                  <a:srgbClr val="000000"/>
                </a:solidFill>
                <a:latin typeface="Playwrite US Modern"/>
                <a:ea typeface="Playwrite US Modern"/>
                <a:cs typeface="Playwrite US Modern"/>
                <a:sym typeface="Playwrite US Modern"/>
              </a:rPr>
              <a:t> from the mysterious creature. </a:t>
            </a:r>
          </a:p>
        </p:txBody>
      </p:sp>
      <p:sp>
        <p:nvSpPr>
          <p:cNvPr id="9" name="TextBox 9"/>
          <p:cNvSpPr txBox="1"/>
          <p:nvPr/>
        </p:nvSpPr>
        <p:spPr>
          <a:xfrm>
            <a:off x="3469305" y="8055422"/>
            <a:ext cx="11749806"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man </a:t>
            </a:r>
            <a:r>
              <a:rPr lang="en-US" sz="3200">
                <a:solidFill>
                  <a:srgbClr val="00BF63"/>
                </a:solidFill>
                <a:latin typeface="Playwrite US Modern"/>
                <a:ea typeface="Playwrite US Modern"/>
                <a:cs typeface="Playwrite US Modern"/>
                <a:sym typeface="Playwrite US Modern"/>
              </a:rPr>
              <a:t>marvelled</a:t>
            </a:r>
            <a:r>
              <a:rPr lang="en-US" sz="3200">
                <a:solidFill>
                  <a:srgbClr val="000000"/>
                </a:solidFill>
                <a:latin typeface="Playwrite US Modern"/>
                <a:ea typeface="Playwrite US Modern"/>
                <a:cs typeface="Playwrite US Modern"/>
                <a:sym typeface="Playwrite US Modern"/>
              </a:rPr>
              <a:t> at the beautiful sunset. </a:t>
            </a:r>
          </a:p>
        </p:txBody>
      </p:sp>
      <p:sp>
        <p:nvSpPr>
          <p:cNvPr id="10" name="TextBox 10"/>
          <p:cNvSpPr txBox="1"/>
          <p:nvPr/>
        </p:nvSpPr>
        <p:spPr>
          <a:xfrm>
            <a:off x="3469305" y="3633532"/>
            <a:ext cx="14818695" cy="1090267"/>
          </a:xfrm>
          <a:prstGeom prst="rect">
            <a:avLst/>
          </a:prstGeom>
        </p:spPr>
        <p:txBody>
          <a:bodyPr lIns="0" tIns="0" rIns="0" bIns="0" rtlCol="0" anchor="t">
            <a:spAutoFit/>
          </a:bodyPr>
          <a:lstStyle/>
          <a:p>
            <a:pPr algn="l">
              <a:lnSpc>
                <a:spcPts val="4480"/>
              </a:lnSpc>
            </a:pPr>
            <a:r>
              <a:rPr lang="en-US" sz="3200">
                <a:solidFill>
                  <a:srgbClr val="FF3131"/>
                </a:solidFill>
                <a:latin typeface="Playwrite US Modern"/>
                <a:ea typeface="Playwrite US Modern"/>
                <a:cs typeface="Playwrite US Modern"/>
                <a:sym typeface="Playwrite US Modern"/>
              </a:rPr>
              <a:t>Using the word cascaded suggests to the reader that it is heavy rain whilst fell doesn’t provide this information. </a:t>
            </a:r>
          </a:p>
        </p:txBody>
      </p:sp>
      <p:sp>
        <p:nvSpPr>
          <p:cNvPr id="11" name="TextBox 11"/>
          <p:cNvSpPr txBox="1"/>
          <p:nvPr/>
        </p:nvSpPr>
        <p:spPr>
          <a:xfrm>
            <a:off x="3469305" y="6104171"/>
            <a:ext cx="14818695" cy="1090267"/>
          </a:xfrm>
          <a:prstGeom prst="rect">
            <a:avLst/>
          </a:prstGeom>
        </p:spPr>
        <p:txBody>
          <a:bodyPr lIns="0" tIns="0" rIns="0" bIns="0" rtlCol="0" anchor="t">
            <a:spAutoFit/>
          </a:bodyPr>
          <a:lstStyle/>
          <a:p>
            <a:pPr algn="l">
              <a:lnSpc>
                <a:spcPts val="4480"/>
              </a:lnSpc>
            </a:pPr>
            <a:r>
              <a:rPr lang="en-US" sz="3200">
                <a:solidFill>
                  <a:srgbClr val="FF3131"/>
                </a:solidFill>
                <a:latin typeface="Playwrite US Modern"/>
                <a:ea typeface="Playwrite US Modern"/>
                <a:cs typeface="Playwrite US Modern"/>
                <a:sym typeface="Playwrite US Modern"/>
              </a:rPr>
              <a:t>By using the verb fled, we can show how there is a sense of fear and panic to the reader. </a:t>
            </a:r>
          </a:p>
        </p:txBody>
      </p:sp>
      <p:sp>
        <p:nvSpPr>
          <p:cNvPr id="12" name="TextBox 12"/>
          <p:cNvSpPr txBox="1"/>
          <p:nvPr/>
        </p:nvSpPr>
        <p:spPr>
          <a:xfrm>
            <a:off x="3469305" y="8600440"/>
            <a:ext cx="14818695" cy="1090267"/>
          </a:xfrm>
          <a:prstGeom prst="rect">
            <a:avLst/>
          </a:prstGeom>
        </p:spPr>
        <p:txBody>
          <a:bodyPr lIns="0" tIns="0" rIns="0" bIns="0" rtlCol="0" anchor="t">
            <a:spAutoFit/>
          </a:bodyPr>
          <a:lstStyle/>
          <a:p>
            <a:pPr algn="l">
              <a:lnSpc>
                <a:spcPts val="4480"/>
              </a:lnSpc>
            </a:pPr>
            <a:r>
              <a:rPr lang="en-US" sz="3200">
                <a:solidFill>
                  <a:srgbClr val="FF3131"/>
                </a:solidFill>
                <a:latin typeface="Playwrite US Modern"/>
                <a:ea typeface="Playwrite US Modern"/>
                <a:cs typeface="Playwrite US Modern"/>
                <a:sym typeface="Playwrite US Modern"/>
              </a:rPr>
              <a:t>Using the verb marvelled shows that the man is impressed and mesmerised by the sunset.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3" name="Freeform 3"/>
          <p:cNvSpPr/>
          <p:nvPr/>
        </p:nvSpPr>
        <p:spPr>
          <a:xfrm>
            <a:off x="322271" y="1594424"/>
            <a:ext cx="2683798" cy="1858530"/>
          </a:xfrm>
          <a:custGeom>
            <a:avLst/>
            <a:gdLst/>
            <a:ahLst/>
            <a:cxnLst/>
            <a:rect l="l" t="t" r="r" b="b"/>
            <a:pathLst>
              <a:path w="2683798" h="1858530">
                <a:moveTo>
                  <a:pt x="0" y="0"/>
                </a:moveTo>
                <a:lnTo>
                  <a:pt x="2683798" y="0"/>
                </a:lnTo>
                <a:lnTo>
                  <a:pt x="2683798" y="1858530"/>
                </a:lnTo>
                <a:lnTo>
                  <a:pt x="0" y="1858530"/>
                </a:lnTo>
                <a:lnTo>
                  <a:pt x="0" y="0"/>
                </a:lnTo>
                <a:close/>
              </a:path>
            </a:pathLst>
          </a:custGeom>
          <a:blipFill>
            <a:blip r:embed="rId2"/>
            <a:stretch>
              <a:fillRect/>
            </a:stretch>
          </a:blipFill>
        </p:spPr>
        <p:txBody>
          <a:bodyPr/>
          <a:lstStyle/>
          <a:p>
            <a:endParaRPr lang="en-GB"/>
          </a:p>
        </p:txBody>
      </p:sp>
      <p:sp>
        <p:nvSpPr>
          <p:cNvPr id="4" name="TextBox 4"/>
          <p:cNvSpPr txBox="1"/>
          <p:nvPr/>
        </p:nvSpPr>
        <p:spPr>
          <a:xfrm>
            <a:off x="3321991" y="1790166"/>
            <a:ext cx="10295136"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rain </a:t>
            </a:r>
            <a:r>
              <a:rPr lang="en-US" sz="3200">
                <a:solidFill>
                  <a:srgbClr val="00BF63"/>
                </a:solidFill>
                <a:latin typeface="Playwrite US Modern"/>
                <a:ea typeface="Playwrite US Modern"/>
                <a:cs typeface="Playwrite US Modern"/>
                <a:sym typeface="Playwrite US Modern"/>
              </a:rPr>
              <a:t>cascaded</a:t>
            </a:r>
            <a:r>
              <a:rPr lang="en-US" sz="3200">
                <a:solidFill>
                  <a:srgbClr val="000000"/>
                </a:solidFill>
                <a:latin typeface="Playwrite US Modern"/>
                <a:ea typeface="Playwrite US Modern"/>
                <a:cs typeface="Playwrite US Modern"/>
                <a:sym typeface="Playwrite US Modern"/>
              </a:rPr>
              <a:t> from the sky.</a:t>
            </a:r>
          </a:p>
        </p:txBody>
      </p:sp>
      <p:sp>
        <p:nvSpPr>
          <p:cNvPr id="5" name="TextBox 5"/>
          <p:cNvSpPr txBox="1"/>
          <p:nvPr/>
        </p:nvSpPr>
        <p:spPr>
          <a:xfrm>
            <a:off x="3321991" y="2658092"/>
            <a:ext cx="13937309" cy="1090268"/>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Cascading from the angry, grey sky, the torrential rain left the village in devestation. </a:t>
            </a:r>
          </a:p>
        </p:txBody>
      </p:sp>
      <p:sp>
        <p:nvSpPr>
          <p:cNvPr id="6" name="TextBox 6"/>
          <p:cNvSpPr txBox="1"/>
          <p:nvPr/>
        </p:nvSpPr>
        <p:spPr>
          <a:xfrm>
            <a:off x="444258" y="4293573"/>
            <a:ext cx="17380506" cy="1652229"/>
          </a:xfrm>
          <a:prstGeom prst="rect">
            <a:avLst/>
          </a:prstGeom>
        </p:spPr>
        <p:txBody>
          <a:bodyPr lIns="0" tIns="0" rIns="0" bIns="0" rtlCol="0" anchor="t">
            <a:spAutoFit/>
          </a:bodyPr>
          <a:lstStyle/>
          <a:p>
            <a:pPr algn="ctr">
              <a:lnSpc>
                <a:spcPts val="4480"/>
              </a:lnSpc>
            </a:pPr>
            <a:r>
              <a:rPr lang="en-US" sz="3200">
                <a:solidFill>
                  <a:srgbClr val="FF3131"/>
                </a:solidFill>
                <a:latin typeface="Playwrite US Modern"/>
                <a:ea typeface="Playwrite US Modern"/>
                <a:cs typeface="Playwrite US Modern"/>
                <a:sym typeface="Playwrite US Modern"/>
              </a:rPr>
              <a:t>In addition to using powerful verbs, we can alter our sentence structure so that our sentences are varied. We can also use other techniques such as personification, powerful adjectives, similes and metaphors to improve our sentences. </a:t>
            </a:r>
          </a:p>
        </p:txBody>
      </p:sp>
      <p:sp>
        <p:nvSpPr>
          <p:cNvPr id="7" name="Freeform 7"/>
          <p:cNvSpPr/>
          <p:nvPr/>
        </p:nvSpPr>
        <p:spPr>
          <a:xfrm>
            <a:off x="322271" y="6954932"/>
            <a:ext cx="2501465" cy="3083469"/>
          </a:xfrm>
          <a:custGeom>
            <a:avLst/>
            <a:gdLst/>
            <a:ahLst/>
            <a:cxnLst/>
            <a:rect l="l" t="t" r="r" b="b"/>
            <a:pathLst>
              <a:path w="2501465" h="3083469">
                <a:moveTo>
                  <a:pt x="0" y="0"/>
                </a:moveTo>
                <a:lnTo>
                  <a:pt x="2501464" y="0"/>
                </a:lnTo>
                <a:lnTo>
                  <a:pt x="2501464" y="3083470"/>
                </a:lnTo>
                <a:lnTo>
                  <a:pt x="0" y="30834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 name="TextBox 8"/>
          <p:cNvSpPr txBox="1"/>
          <p:nvPr/>
        </p:nvSpPr>
        <p:spPr>
          <a:xfrm>
            <a:off x="3006069" y="7293252"/>
            <a:ext cx="10564755"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woman </a:t>
            </a:r>
            <a:r>
              <a:rPr lang="en-US" sz="3200">
                <a:solidFill>
                  <a:srgbClr val="00BF63"/>
                </a:solidFill>
                <a:latin typeface="Playwrite US Modern"/>
                <a:ea typeface="Playwrite US Modern"/>
                <a:cs typeface="Playwrite US Modern"/>
                <a:sym typeface="Playwrite US Modern"/>
              </a:rPr>
              <a:t>fled</a:t>
            </a:r>
            <a:r>
              <a:rPr lang="en-US" sz="3200">
                <a:solidFill>
                  <a:srgbClr val="000000"/>
                </a:solidFill>
                <a:latin typeface="Playwrite US Modern"/>
                <a:ea typeface="Playwrite US Modern"/>
                <a:cs typeface="Playwrite US Modern"/>
                <a:sym typeface="Playwrite US Modern"/>
              </a:rPr>
              <a:t> from the mysterious creature. </a:t>
            </a:r>
          </a:p>
        </p:txBody>
      </p:sp>
      <p:sp>
        <p:nvSpPr>
          <p:cNvPr id="9" name="TextBox 9"/>
          <p:cNvSpPr txBox="1"/>
          <p:nvPr/>
        </p:nvSpPr>
        <p:spPr>
          <a:xfrm>
            <a:off x="3006069" y="8113082"/>
            <a:ext cx="14818695" cy="1652229"/>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With a heart pounding like a thundering drum, the woman bolted from the enigmatic entity. Its presence was a chilling whisper of shadows and secrets that danced in the moonlight.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3" name="TextBox 3"/>
          <p:cNvSpPr txBox="1"/>
          <p:nvPr/>
        </p:nvSpPr>
        <p:spPr>
          <a:xfrm>
            <a:off x="469585" y="1158874"/>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Read the short extract below and try to change some of the verbs to more powerful verbs. </a:t>
            </a:r>
          </a:p>
        </p:txBody>
      </p:sp>
      <p:grpSp>
        <p:nvGrpSpPr>
          <p:cNvPr id="4" name="Group 4"/>
          <p:cNvGrpSpPr/>
          <p:nvPr/>
        </p:nvGrpSpPr>
        <p:grpSpPr>
          <a:xfrm>
            <a:off x="332306" y="2892556"/>
            <a:ext cx="13231942" cy="2852595"/>
            <a:chOff x="0" y="0"/>
            <a:chExt cx="3484956" cy="751301"/>
          </a:xfrm>
        </p:grpSpPr>
        <p:sp>
          <p:nvSpPr>
            <p:cNvPr id="5" name="Freeform 5"/>
            <p:cNvSpPr/>
            <p:nvPr/>
          </p:nvSpPr>
          <p:spPr>
            <a:xfrm>
              <a:off x="0" y="0"/>
              <a:ext cx="3484956" cy="751301"/>
            </a:xfrm>
            <a:custGeom>
              <a:avLst/>
              <a:gdLst/>
              <a:ahLst/>
              <a:cxnLst/>
              <a:rect l="l" t="t" r="r" b="b"/>
              <a:pathLst>
                <a:path w="3484956" h="751301">
                  <a:moveTo>
                    <a:pt x="29840" y="0"/>
                  </a:moveTo>
                  <a:lnTo>
                    <a:pt x="3455116" y="0"/>
                  </a:lnTo>
                  <a:cubicBezTo>
                    <a:pt x="3471596" y="0"/>
                    <a:pt x="3484956" y="13360"/>
                    <a:pt x="3484956" y="29840"/>
                  </a:cubicBezTo>
                  <a:lnTo>
                    <a:pt x="3484956" y="721461"/>
                  </a:lnTo>
                  <a:cubicBezTo>
                    <a:pt x="3484956" y="737941"/>
                    <a:pt x="3471596" y="751301"/>
                    <a:pt x="3455116" y="751301"/>
                  </a:cubicBezTo>
                  <a:lnTo>
                    <a:pt x="29840" y="751301"/>
                  </a:lnTo>
                  <a:cubicBezTo>
                    <a:pt x="21926" y="751301"/>
                    <a:pt x="14336" y="748157"/>
                    <a:pt x="8740" y="742561"/>
                  </a:cubicBezTo>
                  <a:cubicBezTo>
                    <a:pt x="3144" y="736965"/>
                    <a:pt x="0" y="729375"/>
                    <a:pt x="0" y="721461"/>
                  </a:cubicBezTo>
                  <a:lnTo>
                    <a:pt x="0" y="29840"/>
                  </a:lnTo>
                  <a:cubicBezTo>
                    <a:pt x="0" y="13360"/>
                    <a:pt x="13360" y="0"/>
                    <a:pt x="29840" y="0"/>
                  </a:cubicBezTo>
                  <a:close/>
                </a:path>
              </a:pathLst>
            </a:custGeom>
            <a:solidFill>
              <a:srgbClr val="00BF63">
                <a:alpha val="58824"/>
              </a:srgbClr>
            </a:solidFill>
          </p:spPr>
          <p:txBody>
            <a:bodyPr/>
            <a:lstStyle/>
            <a:p>
              <a:endParaRPr lang="en-GB"/>
            </a:p>
          </p:txBody>
        </p:sp>
        <p:sp>
          <p:nvSpPr>
            <p:cNvPr id="6" name="TextBox 6"/>
            <p:cNvSpPr txBox="1"/>
            <p:nvPr/>
          </p:nvSpPr>
          <p:spPr>
            <a:xfrm>
              <a:off x="0" y="-47625"/>
              <a:ext cx="3484956" cy="798926"/>
            </a:xfrm>
            <a:prstGeom prst="rect">
              <a:avLst/>
            </a:prstGeom>
          </p:spPr>
          <p:txBody>
            <a:bodyPr lIns="50800" tIns="50800" rIns="50800" bIns="50800" rtlCol="0" anchor="ctr"/>
            <a:lstStyle/>
            <a:p>
              <a:pPr algn="ctr">
                <a:lnSpc>
                  <a:spcPts val="4480"/>
                </a:lnSpc>
              </a:pPr>
              <a:endParaRPr/>
            </a:p>
          </p:txBody>
        </p:sp>
      </p:grpSp>
      <p:sp>
        <p:nvSpPr>
          <p:cNvPr id="7" name="Freeform 7"/>
          <p:cNvSpPr/>
          <p:nvPr/>
        </p:nvSpPr>
        <p:spPr>
          <a:xfrm>
            <a:off x="13175012" y="2122874"/>
            <a:ext cx="4819678" cy="4114800"/>
          </a:xfrm>
          <a:custGeom>
            <a:avLst/>
            <a:gdLst/>
            <a:ahLst/>
            <a:cxnLst/>
            <a:rect l="l" t="t" r="r" b="b"/>
            <a:pathLst>
              <a:path w="4819678" h="4114800">
                <a:moveTo>
                  <a:pt x="0" y="0"/>
                </a:moveTo>
                <a:lnTo>
                  <a:pt x="4819678" y="0"/>
                </a:lnTo>
                <a:lnTo>
                  <a:pt x="4819678"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8" name="TextBox 8"/>
          <p:cNvSpPr txBox="1"/>
          <p:nvPr/>
        </p:nvSpPr>
        <p:spPr>
          <a:xfrm>
            <a:off x="469585" y="2903893"/>
            <a:ext cx="12865147" cy="2687047"/>
          </a:xfrm>
          <a:prstGeom prst="rect">
            <a:avLst/>
          </a:prstGeom>
        </p:spPr>
        <p:txBody>
          <a:bodyPr lIns="0" tIns="0" rIns="0" bIns="0" rtlCol="0" anchor="t">
            <a:spAutoFit/>
          </a:bodyPr>
          <a:lstStyle/>
          <a:p>
            <a:pPr algn="l">
              <a:lnSpc>
                <a:spcPts val="5408"/>
              </a:lnSpc>
            </a:pPr>
            <a:r>
              <a:rPr lang="en-US" sz="3200">
                <a:solidFill>
                  <a:srgbClr val="000000"/>
                </a:solidFill>
                <a:latin typeface="Playwrite US Modern"/>
                <a:ea typeface="Playwrite US Modern"/>
                <a:cs typeface="Playwrite US Modern"/>
                <a:sym typeface="Playwrite US Modern"/>
              </a:rPr>
              <a:t>The young boy walked through the forest and looked at the tall trees and listened to the birds. He saw a deer run past and heard the leaves rustle. The sun was shining and the breeze felt cool. </a:t>
            </a:r>
          </a:p>
        </p:txBody>
      </p:sp>
      <p:sp>
        <p:nvSpPr>
          <p:cNvPr id="9" name="TextBox 9"/>
          <p:cNvSpPr txBox="1"/>
          <p:nvPr/>
        </p:nvSpPr>
        <p:spPr>
          <a:xfrm>
            <a:off x="585224" y="6413139"/>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Use other literary techniques and change the sentence structure if you feel it improves the overall extract. </a:t>
            </a:r>
          </a:p>
        </p:txBody>
      </p:sp>
      <p:sp>
        <p:nvSpPr>
          <p:cNvPr id="10" name="Freeform 10"/>
          <p:cNvSpPr/>
          <p:nvPr/>
        </p:nvSpPr>
        <p:spPr>
          <a:xfrm>
            <a:off x="8530631" y="7978224"/>
            <a:ext cx="1857505" cy="1588167"/>
          </a:xfrm>
          <a:custGeom>
            <a:avLst/>
            <a:gdLst/>
            <a:ahLst/>
            <a:cxnLst/>
            <a:rect l="l" t="t" r="r" b="b"/>
            <a:pathLst>
              <a:path w="1857505" h="1588167">
                <a:moveTo>
                  <a:pt x="0" y="0"/>
                </a:moveTo>
                <a:lnTo>
                  <a:pt x="1857505" y="0"/>
                </a:lnTo>
                <a:lnTo>
                  <a:pt x="1857505" y="1588167"/>
                </a:lnTo>
                <a:lnTo>
                  <a:pt x="0" y="158816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1" name="TextBox 11"/>
          <p:cNvSpPr txBox="1"/>
          <p:nvPr/>
        </p:nvSpPr>
        <p:spPr>
          <a:xfrm>
            <a:off x="5984751" y="9518766"/>
            <a:ext cx="7342120" cy="528306"/>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grpSp>
        <p:nvGrpSpPr>
          <p:cNvPr id="3" name="Group 3"/>
          <p:cNvGrpSpPr/>
          <p:nvPr/>
        </p:nvGrpSpPr>
        <p:grpSpPr>
          <a:xfrm>
            <a:off x="332306" y="2892556"/>
            <a:ext cx="13231942" cy="2852595"/>
            <a:chOff x="0" y="0"/>
            <a:chExt cx="3484956" cy="751301"/>
          </a:xfrm>
        </p:grpSpPr>
        <p:sp>
          <p:nvSpPr>
            <p:cNvPr id="4" name="Freeform 4"/>
            <p:cNvSpPr/>
            <p:nvPr/>
          </p:nvSpPr>
          <p:spPr>
            <a:xfrm>
              <a:off x="0" y="0"/>
              <a:ext cx="3484956" cy="751301"/>
            </a:xfrm>
            <a:custGeom>
              <a:avLst/>
              <a:gdLst/>
              <a:ahLst/>
              <a:cxnLst/>
              <a:rect l="l" t="t" r="r" b="b"/>
              <a:pathLst>
                <a:path w="3484956" h="751301">
                  <a:moveTo>
                    <a:pt x="29840" y="0"/>
                  </a:moveTo>
                  <a:lnTo>
                    <a:pt x="3455116" y="0"/>
                  </a:lnTo>
                  <a:cubicBezTo>
                    <a:pt x="3471596" y="0"/>
                    <a:pt x="3484956" y="13360"/>
                    <a:pt x="3484956" y="29840"/>
                  </a:cubicBezTo>
                  <a:lnTo>
                    <a:pt x="3484956" y="721461"/>
                  </a:lnTo>
                  <a:cubicBezTo>
                    <a:pt x="3484956" y="737941"/>
                    <a:pt x="3471596" y="751301"/>
                    <a:pt x="3455116" y="751301"/>
                  </a:cubicBezTo>
                  <a:lnTo>
                    <a:pt x="29840" y="751301"/>
                  </a:lnTo>
                  <a:cubicBezTo>
                    <a:pt x="21926" y="751301"/>
                    <a:pt x="14336" y="748157"/>
                    <a:pt x="8740" y="742561"/>
                  </a:cubicBezTo>
                  <a:cubicBezTo>
                    <a:pt x="3144" y="736965"/>
                    <a:pt x="0" y="729375"/>
                    <a:pt x="0" y="721461"/>
                  </a:cubicBezTo>
                  <a:lnTo>
                    <a:pt x="0" y="29840"/>
                  </a:lnTo>
                  <a:cubicBezTo>
                    <a:pt x="0" y="13360"/>
                    <a:pt x="13360" y="0"/>
                    <a:pt x="29840" y="0"/>
                  </a:cubicBezTo>
                  <a:close/>
                </a:path>
              </a:pathLst>
            </a:custGeom>
            <a:solidFill>
              <a:srgbClr val="00BF63">
                <a:alpha val="58824"/>
              </a:srgbClr>
            </a:solidFill>
          </p:spPr>
          <p:txBody>
            <a:bodyPr/>
            <a:lstStyle/>
            <a:p>
              <a:endParaRPr lang="en-GB"/>
            </a:p>
          </p:txBody>
        </p:sp>
        <p:sp>
          <p:nvSpPr>
            <p:cNvPr id="5" name="TextBox 5"/>
            <p:cNvSpPr txBox="1"/>
            <p:nvPr/>
          </p:nvSpPr>
          <p:spPr>
            <a:xfrm>
              <a:off x="0" y="-47625"/>
              <a:ext cx="3484956" cy="798926"/>
            </a:xfrm>
            <a:prstGeom prst="rect">
              <a:avLst/>
            </a:prstGeom>
          </p:spPr>
          <p:txBody>
            <a:bodyPr lIns="50800" tIns="50800" rIns="50800" bIns="50800" rtlCol="0" anchor="ctr"/>
            <a:lstStyle/>
            <a:p>
              <a:pPr algn="ctr">
                <a:lnSpc>
                  <a:spcPts val="4480"/>
                </a:lnSpc>
              </a:pPr>
              <a:endParaRPr/>
            </a:p>
          </p:txBody>
        </p:sp>
      </p:grpSp>
      <p:sp>
        <p:nvSpPr>
          <p:cNvPr id="6" name="Freeform 6"/>
          <p:cNvSpPr/>
          <p:nvPr/>
        </p:nvSpPr>
        <p:spPr>
          <a:xfrm>
            <a:off x="13175012" y="2122874"/>
            <a:ext cx="4819678" cy="4114800"/>
          </a:xfrm>
          <a:custGeom>
            <a:avLst/>
            <a:gdLst/>
            <a:ahLst/>
            <a:cxnLst/>
            <a:rect l="l" t="t" r="r" b="b"/>
            <a:pathLst>
              <a:path w="4819678" h="4114800">
                <a:moveTo>
                  <a:pt x="0" y="0"/>
                </a:moveTo>
                <a:lnTo>
                  <a:pt x="4819678" y="0"/>
                </a:lnTo>
                <a:lnTo>
                  <a:pt x="4819678"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7" name="TextBox 7"/>
          <p:cNvSpPr txBox="1"/>
          <p:nvPr/>
        </p:nvSpPr>
        <p:spPr>
          <a:xfrm>
            <a:off x="469585" y="2903893"/>
            <a:ext cx="12865147" cy="2687047"/>
          </a:xfrm>
          <a:prstGeom prst="rect">
            <a:avLst/>
          </a:prstGeom>
        </p:spPr>
        <p:txBody>
          <a:bodyPr lIns="0" tIns="0" rIns="0" bIns="0" rtlCol="0" anchor="t">
            <a:spAutoFit/>
          </a:bodyPr>
          <a:lstStyle/>
          <a:p>
            <a:pPr algn="l">
              <a:lnSpc>
                <a:spcPts val="5408"/>
              </a:lnSpc>
            </a:pPr>
            <a:r>
              <a:rPr lang="en-US" sz="3200">
                <a:solidFill>
                  <a:srgbClr val="000000"/>
                </a:solidFill>
                <a:latin typeface="Playwrite US Modern"/>
                <a:ea typeface="Playwrite US Modern"/>
                <a:cs typeface="Playwrite US Modern"/>
                <a:sym typeface="Playwrite US Modern"/>
              </a:rPr>
              <a:t>The young boy walked through the forest and looked at the tall trees and listened to the birds. He saw a deer run past and heard the leaves rustle. The sun was shining and the breeze felt cool. </a:t>
            </a:r>
          </a:p>
        </p:txBody>
      </p:sp>
      <p:grpSp>
        <p:nvGrpSpPr>
          <p:cNvPr id="8" name="Group 8"/>
          <p:cNvGrpSpPr/>
          <p:nvPr/>
        </p:nvGrpSpPr>
        <p:grpSpPr>
          <a:xfrm>
            <a:off x="312808" y="6237674"/>
            <a:ext cx="13231942" cy="3812778"/>
            <a:chOff x="0" y="0"/>
            <a:chExt cx="3484956" cy="1004188"/>
          </a:xfrm>
        </p:grpSpPr>
        <p:sp>
          <p:nvSpPr>
            <p:cNvPr id="9" name="Freeform 9"/>
            <p:cNvSpPr/>
            <p:nvPr/>
          </p:nvSpPr>
          <p:spPr>
            <a:xfrm>
              <a:off x="0" y="0"/>
              <a:ext cx="3484956" cy="1004188"/>
            </a:xfrm>
            <a:custGeom>
              <a:avLst/>
              <a:gdLst/>
              <a:ahLst/>
              <a:cxnLst/>
              <a:rect l="l" t="t" r="r" b="b"/>
              <a:pathLst>
                <a:path w="3484956" h="1004188">
                  <a:moveTo>
                    <a:pt x="29840" y="0"/>
                  </a:moveTo>
                  <a:lnTo>
                    <a:pt x="3455116" y="0"/>
                  </a:lnTo>
                  <a:cubicBezTo>
                    <a:pt x="3471596" y="0"/>
                    <a:pt x="3484956" y="13360"/>
                    <a:pt x="3484956" y="29840"/>
                  </a:cubicBezTo>
                  <a:lnTo>
                    <a:pt x="3484956" y="974349"/>
                  </a:lnTo>
                  <a:cubicBezTo>
                    <a:pt x="3484956" y="982263"/>
                    <a:pt x="3481812" y="989852"/>
                    <a:pt x="3476216" y="995449"/>
                  </a:cubicBezTo>
                  <a:cubicBezTo>
                    <a:pt x="3470620" y="1001045"/>
                    <a:pt x="3463030" y="1004188"/>
                    <a:pt x="3455116" y="1004188"/>
                  </a:cubicBezTo>
                  <a:lnTo>
                    <a:pt x="29840" y="1004188"/>
                  </a:lnTo>
                  <a:cubicBezTo>
                    <a:pt x="13360" y="1004188"/>
                    <a:pt x="0" y="990829"/>
                    <a:pt x="0" y="974349"/>
                  </a:cubicBezTo>
                  <a:lnTo>
                    <a:pt x="0" y="29840"/>
                  </a:lnTo>
                  <a:cubicBezTo>
                    <a:pt x="0" y="13360"/>
                    <a:pt x="13360" y="0"/>
                    <a:pt x="29840" y="0"/>
                  </a:cubicBezTo>
                  <a:close/>
                </a:path>
              </a:pathLst>
            </a:custGeom>
            <a:solidFill>
              <a:srgbClr val="00BF63">
                <a:alpha val="58824"/>
              </a:srgbClr>
            </a:solidFill>
          </p:spPr>
          <p:txBody>
            <a:bodyPr/>
            <a:lstStyle/>
            <a:p>
              <a:endParaRPr lang="en-GB"/>
            </a:p>
          </p:txBody>
        </p:sp>
        <p:sp>
          <p:nvSpPr>
            <p:cNvPr id="10" name="TextBox 10"/>
            <p:cNvSpPr txBox="1"/>
            <p:nvPr/>
          </p:nvSpPr>
          <p:spPr>
            <a:xfrm>
              <a:off x="0" y="-47625"/>
              <a:ext cx="3484956" cy="1051813"/>
            </a:xfrm>
            <a:prstGeom prst="rect">
              <a:avLst/>
            </a:prstGeom>
          </p:spPr>
          <p:txBody>
            <a:bodyPr lIns="50800" tIns="50800" rIns="50800" bIns="50800" rtlCol="0" anchor="ctr"/>
            <a:lstStyle/>
            <a:p>
              <a:pPr algn="ctr">
                <a:lnSpc>
                  <a:spcPts val="4480"/>
                </a:lnSpc>
              </a:pPr>
              <a:endParaRPr/>
            </a:p>
          </p:txBody>
        </p:sp>
      </p:grpSp>
      <p:sp>
        <p:nvSpPr>
          <p:cNvPr id="11" name="Freeform 11"/>
          <p:cNvSpPr/>
          <p:nvPr/>
        </p:nvSpPr>
        <p:spPr>
          <a:xfrm>
            <a:off x="13155514" y="5935652"/>
            <a:ext cx="4819678" cy="4114800"/>
          </a:xfrm>
          <a:custGeom>
            <a:avLst/>
            <a:gdLst/>
            <a:ahLst/>
            <a:cxnLst/>
            <a:rect l="l" t="t" r="r" b="b"/>
            <a:pathLst>
              <a:path w="4819678" h="4114800">
                <a:moveTo>
                  <a:pt x="0" y="0"/>
                </a:moveTo>
                <a:lnTo>
                  <a:pt x="4819678" y="0"/>
                </a:lnTo>
                <a:lnTo>
                  <a:pt x="4819678"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2" name="TextBox 12"/>
          <p:cNvSpPr txBox="1"/>
          <p:nvPr/>
        </p:nvSpPr>
        <p:spPr>
          <a:xfrm>
            <a:off x="469585" y="6386188"/>
            <a:ext cx="12865147" cy="3372874"/>
          </a:xfrm>
          <a:prstGeom prst="rect">
            <a:avLst/>
          </a:prstGeom>
        </p:spPr>
        <p:txBody>
          <a:bodyPr lIns="0" tIns="0" rIns="0" bIns="0" rtlCol="0" anchor="t">
            <a:spAutoFit/>
          </a:bodyPr>
          <a:lstStyle/>
          <a:p>
            <a:pPr algn="l">
              <a:lnSpc>
                <a:spcPts val="5408"/>
              </a:lnSpc>
            </a:pPr>
            <a:r>
              <a:rPr lang="en-US" sz="3200">
                <a:solidFill>
                  <a:srgbClr val="000000"/>
                </a:solidFill>
                <a:latin typeface="Playwrite US Modern"/>
                <a:ea typeface="Playwrite US Modern"/>
                <a:cs typeface="Playwrite US Modern"/>
                <a:sym typeface="Playwrite US Modern"/>
              </a:rPr>
              <a:t>Strolling through the vibrant forest, the young boy gazed at the tall trees which stood like ancient guardians and savoured the melodic song of the birds. A deer dashed past as he caught the whisper of leaves as they danced in the breeze which whispered against his pale skin.</a:t>
            </a:r>
          </a:p>
        </p:txBody>
      </p:sp>
      <p:sp>
        <p:nvSpPr>
          <p:cNvPr id="13" name="TextBox 13"/>
          <p:cNvSpPr txBox="1"/>
          <p:nvPr/>
        </p:nvSpPr>
        <p:spPr>
          <a:xfrm>
            <a:off x="469585" y="1158874"/>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Read the short extract below and try to change some of the verbs to more powerful verbs.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E9FB7A-7581-F89F-919C-24D9779C2A58}"/>
              </a:ext>
            </a:extLst>
          </p:cNvPr>
          <p:cNvPicPr>
            <a:picLocks noChangeAspect="1"/>
          </p:cNvPicPr>
          <p:nvPr/>
        </p:nvPicPr>
        <p:blipFill>
          <a:blip r:embed="rId2"/>
          <a:stretch>
            <a:fillRect/>
          </a:stretch>
        </p:blipFill>
        <p:spPr>
          <a:xfrm>
            <a:off x="0" y="-1"/>
            <a:ext cx="17678400" cy="10310267"/>
          </a:xfrm>
          <a:prstGeom prst="rect">
            <a:avLst/>
          </a:prstGeom>
        </p:spPr>
      </p:pic>
    </p:spTree>
    <p:extLst>
      <p:ext uri="{BB962C8B-B14F-4D97-AF65-F5344CB8AC3E}">
        <p14:creationId xmlns:p14="http://schemas.microsoft.com/office/powerpoint/2010/main" val="3922858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3" name="TextBox 3"/>
          <p:cNvSpPr txBox="1"/>
          <p:nvPr/>
        </p:nvSpPr>
        <p:spPr>
          <a:xfrm>
            <a:off x="207294" y="5249854"/>
            <a:ext cx="17495483" cy="4739648"/>
          </a:xfrm>
          <a:prstGeom prst="rect">
            <a:avLst/>
          </a:prstGeom>
        </p:spPr>
        <p:txBody>
          <a:bodyPr lIns="0" tIns="0" rIns="0" bIns="0" rtlCol="0" anchor="t">
            <a:spAutoFit/>
          </a:bodyPr>
          <a:lstStyle/>
          <a:p>
            <a:pPr marL="798831" lvl="1" indent="-399416" algn="l">
              <a:lnSpc>
                <a:spcPts val="7696"/>
              </a:lnSpc>
              <a:buFont typeface="Arial"/>
              <a:buChar char="•"/>
            </a:pPr>
            <a:r>
              <a:rPr lang="en-US" sz="3700">
                <a:solidFill>
                  <a:srgbClr val="000000"/>
                </a:solidFill>
                <a:latin typeface="Playwrite US Modern"/>
                <a:ea typeface="Playwrite US Modern"/>
                <a:cs typeface="Playwrite US Modern"/>
                <a:sym typeface="Playwrite US Modern"/>
              </a:rPr>
              <a:t>These sentences are both the same apart from one word.</a:t>
            </a:r>
          </a:p>
          <a:p>
            <a:pPr algn="l">
              <a:lnSpc>
                <a:spcPts val="7696"/>
              </a:lnSpc>
            </a:pPr>
            <a:endParaRPr lang="en-US" sz="3700">
              <a:solidFill>
                <a:srgbClr val="000000"/>
              </a:solidFill>
              <a:latin typeface="Playwrite US Modern"/>
              <a:ea typeface="Playwrite US Modern"/>
              <a:cs typeface="Playwrite US Modern"/>
              <a:sym typeface="Playwrite US Modern"/>
            </a:endParaRPr>
          </a:p>
          <a:p>
            <a:pPr marL="798831" lvl="1" indent="-399416" algn="l">
              <a:lnSpc>
                <a:spcPts val="7696"/>
              </a:lnSpc>
              <a:buFont typeface="Arial"/>
              <a:buChar char="•"/>
            </a:pPr>
            <a:r>
              <a:rPr lang="en-US" sz="3700">
                <a:solidFill>
                  <a:srgbClr val="000000"/>
                </a:solidFill>
                <a:latin typeface="Playwrite US Modern"/>
                <a:ea typeface="Playwrite US Modern"/>
                <a:cs typeface="Playwrite US Modern"/>
                <a:sym typeface="Playwrite US Modern"/>
              </a:rPr>
              <a:t>What has been changed in the sentence?</a:t>
            </a:r>
          </a:p>
          <a:p>
            <a:pPr algn="l">
              <a:lnSpc>
                <a:spcPts val="7696"/>
              </a:lnSpc>
            </a:pPr>
            <a:endParaRPr lang="en-US" sz="3700">
              <a:solidFill>
                <a:srgbClr val="000000"/>
              </a:solidFill>
              <a:latin typeface="Playwrite US Modern"/>
              <a:ea typeface="Playwrite US Modern"/>
              <a:cs typeface="Playwrite US Modern"/>
              <a:sym typeface="Playwrite US Modern"/>
            </a:endParaRPr>
          </a:p>
          <a:p>
            <a:pPr marL="798831" lvl="1" indent="-399416" algn="l">
              <a:lnSpc>
                <a:spcPts val="7696"/>
              </a:lnSpc>
              <a:buFont typeface="Arial"/>
              <a:buChar char="•"/>
            </a:pPr>
            <a:r>
              <a:rPr lang="en-US" sz="3700">
                <a:solidFill>
                  <a:srgbClr val="000000"/>
                </a:solidFill>
                <a:latin typeface="Playwrite US Modern"/>
                <a:ea typeface="Playwrite US Modern"/>
                <a:cs typeface="Playwrite US Modern"/>
                <a:sym typeface="Playwrite US Modern"/>
              </a:rPr>
              <a:t>What is the impact of the changed word on the reader?</a:t>
            </a:r>
          </a:p>
        </p:txBody>
      </p:sp>
      <p:sp>
        <p:nvSpPr>
          <p:cNvPr id="4" name="Freeform 4"/>
          <p:cNvSpPr/>
          <p:nvPr/>
        </p:nvSpPr>
        <p:spPr>
          <a:xfrm>
            <a:off x="7828105" y="1157044"/>
            <a:ext cx="3111317" cy="3414340"/>
          </a:xfrm>
          <a:custGeom>
            <a:avLst/>
            <a:gdLst/>
            <a:ahLst/>
            <a:cxnLst/>
            <a:rect l="l" t="t" r="r" b="b"/>
            <a:pathLst>
              <a:path w="3111317" h="3414340">
                <a:moveTo>
                  <a:pt x="0" y="0"/>
                </a:moveTo>
                <a:lnTo>
                  <a:pt x="3111317" y="0"/>
                </a:lnTo>
                <a:lnTo>
                  <a:pt x="3111317" y="3414340"/>
                </a:lnTo>
                <a:lnTo>
                  <a:pt x="0" y="34143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5" name="TextBox 5"/>
          <p:cNvSpPr txBox="1"/>
          <p:nvPr/>
        </p:nvSpPr>
        <p:spPr>
          <a:xfrm>
            <a:off x="447057" y="2525448"/>
            <a:ext cx="7381048" cy="620381"/>
          </a:xfrm>
          <a:prstGeom prst="rect">
            <a:avLst/>
          </a:prstGeom>
        </p:spPr>
        <p:txBody>
          <a:bodyPr lIns="0" tIns="0" rIns="0" bIns="0" rtlCol="0" anchor="t">
            <a:spAutoFit/>
          </a:bodyPr>
          <a:lstStyle/>
          <a:p>
            <a:pPr algn="ctr">
              <a:lnSpc>
                <a:spcPts val="5180"/>
              </a:lnSpc>
            </a:pPr>
            <a:r>
              <a:rPr lang="en-US" sz="3700">
                <a:solidFill>
                  <a:srgbClr val="000000"/>
                </a:solidFill>
                <a:latin typeface="Playwrite US Modern"/>
                <a:ea typeface="Playwrite US Modern"/>
                <a:cs typeface="Playwrite US Modern"/>
                <a:sym typeface="Playwrite US Modern"/>
              </a:rPr>
              <a:t>The man ran down the street.</a:t>
            </a:r>
          </a:p>
        </p:txBody>
      </p:sp>
      <p:sp>
        <p:nvSpPr>
          <p:cNvPr id="6" name="TextBox 6"/>
          <p:cNvSpPr txBox="1"/>
          <p:nvPr/>
        </p:nvSpPr>
        <p:spPr>
          <a:xfrm>
            <a:off x="10306067" y="2525448"/>
            <a:ext cx="8204013" cy="620381"/>
          </a:xfrm>
          <a:prstGeom prst="rect">
            <a:avLst/>
          </a:prstGeom>
        </p:spPr>
        <p:txBody>
          <a:bodyPr lIns="0" tIns="0" rIns="0" bIns="0" rtlCol="0" anchor="t">
            <a:spAutoFit/>
          </a:bodyPr>
          <a:lstStyle/>
          <a:p>
            <a:pPr algn="ctr">
              <a:lnSpc>
                <a:spcPts val="5180"/>
              </a:lnSpc>
            </a:pPr>
            <a:r>
              <a:rPr lang="en-US" sz="3700">
                <a:solidFill>
                  <a:srgbClr val="000000"/>
                </a:solidFill>
                <a:latin typeface="Playwrite US Modern"/>
                <a:ea typeface="Playwrite US Modern"/>
                <a:cs typeface="Playwrite US Modern"/>
                <a:sym typeface="Playwrite US Modern"/>
              </a:rPr>
              <a:t>The man darted down the street.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28105" y="1157044"/>
            <a:ext cx="3111317" cy="3414340"/>
          </a:xfrm>
          <a:custGeom>
            <a:avLst/>
            <a:gdLst/>
            <a:ahLst/>
            <a:cxnLst/>
            <a:rect l="l" t="t" r="r" b="b"/>
            <a:pathLst>
              <a:path w="3111317" h="3414340">
                <a:moveTo>
                  <a:pt x="0" y="0"/>
                </a:moveTo>
                <a:lnTo>
                  <a:pt x="3111317" y="0"/>
                </a:lnTo>
                <a:lnTo>
                  <a:pt x="3111317" y="3414340"/>
                </a:lnTo>
                <a:lnTo>
                  <a:pt x="0" y="34143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TextBox 3"/>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4" name="TextBox 4"/>
          <p:cNvSpPr txBox="1"/>
          <p:nvPr/>
        </p:nvSpPr>
        <p:spPr>
          <a:xfrm>
            <a:off x="447057" y="2525448"/>
            <a:ext cx="7381048" cy="620381"/>
          </a:xfrm>
          <a:prstGeom prst="rect">
            <a:avLst/>
          </a:prstGeom>
        </p:spPr>
        <p:txBody>
          <a:bodyPr lIns="0" tIns="0" rIns="0" bIns="0" rtlCol="0" anchor="t">
            <a:spAutoFit/>
          </a:bodyPr>
          <a:lstStyle/>
          <a:p>
            <a:pPr algn="ctr">
              <a:lnSpc>
                <a:spcPts val="5180"/>
              </a:lnSpc>
            </a:pPr>
            <a:r>
              <a:rPr lang="en-US" sz="3700">
                <a:solidFill>
                  <a:srgbClr val="000000"/>
                </a:solidFill>
                <a:latin typeface="Playwrite US Modern"/>
                <a:ea typeface="Playwrite US Modern"/>
                <a:cs typeface="Playwrite US Modern"/>
                <a:sym typeface="Playwrite US Modern"/>
              </a:rPr>
              <a:t>The man ran down the street.</a:t>
            </a:r>
          </a:p>
        </p:txBody>
      </p:sp>
      <p:sp>
        <p:nvSpPr>
          <p:cNvPr id="5" name="TextBox 5"/>
          <p:cNvSpPr txBox="1"/>
          <p:nvPr/>
        </p:nvSpPr>
        <p:spPr>
          <a:xfrm>
            <a:off x="10306067" y="2525448"/>
            <a:ext cx="8204013" cy="620381"/>
          </a:xfrm>
          <a:prstGeom prst="rect">
            <a:avLst/>
          </a:prstGeom>
        </p:spPr>
        <p:txBody>
          <a:bodyPr lIns="0" tIns="0" rIns="0" bIns="0" rtlCol="0" anchor="t">
            <a:spAutoFit/>
          </a:bodyPr>
          <a:lstStyle/>
          <a:p>
            <a:pPr algn="ctr">
              <a:lnSpc>
                <a:spcPts val="5180"/>
              </a:lnSpc>
            </a:pPr>
            <a:r>
              <a:rPr lang="en-US" sz="3700">
                <a:solidFill>
                  <a:srgbClr val="000000"/>
                </a:solidFill>
                <a:latin typeface="Playwrite US Modern"/>
                <a:ea typeface="Playwrite US Modern"/>
                <a:cs typeface="Playwrite US Modern"/>
                <a:sym typeface="Playwrite US Modern"/>
              </a:rPr>
              <a:t>The man darted down the street.</a:t>
            </a:r>
          </a:p>
        </p:txBody>
      </p:sp>
      <p:sp>
        <p:nvSpPr>
          <p:cNvPr id="6" name="TextBox 6"/>
          <p:cNvSpPr txBox="1"/>
          <p:nvPr/>
        </p:nvSpPr>
        <p:spPr>
          <a:xfrm>
            <a:off x="207294" y="5315801"/>
            <a:ext cx="17495483" cy="4759641"/>
          </a:xfrm>
          <a:prstGeom prst="rect">
            <a:avLst/>
          </a:prstGeom>
        </p:spPr>
        <p:txBody>
          <a:bodyPr lIns="0" tIns="0" rIns="0" bIns="0" rtlCol="0" anchor="t">
            <a:spAutoFit/>
          </a:bodyPr>
          <a:lstStyle/>
          <a:p>
            <a:pPr marL="798831" lvl="1" indent="-399416" algn="l">
              <a:lnSpc>
                <a:spcPts val="5439"/>
              </a:lnSpc>
              <a:buFont typeface="Arial"/>
              <a:buChar char="•"/>
            </a:pPr>
            <a:r>
              <a:rPr lang="en-US" sz="3700">
                <a:solidFill>
                  <a:srgbClr val="000000"/>
                </a:solidFill>
                <a:latin typeface="Playwrite US Modern"/>
                <a:ea typeface="Playwrite US Modern"/>
                <a:cs typeface="Playwrite US Modern"/>
                <a:sym typeface="Playwrite US Modern"/>
              </a:rPr>
              <a:t>The verb ‘ran’ has been replaced with the powerful verb ‘darted’. </a:t>
            </a:r>
          </a:p>
          <a:p>
            <a:pPr algn="l">
              <a:lnSpc>
                <a:spcPts val="5439"/>
              </a:lnSpc>
            </a:pPr>
            <a:endParaRPr lang="en-US" sz="3700">
              <a:solidFill>
                <a:srgbClr val="000000"/>
              </a:solidFill>
              <a:latin typeface="Playwrite US Modern"/>
              <a:ea typeface="Playwrite US Modern"/>
              <a:cs typeface="Playwrite US Modern"/>
              <a:sym typeface="Playwrite US Modern"/>
            </a:endParaRPr>
          </a:p>
          <a:p>
            <a:pPr marL="798831" lvl="1" indent="-399416" algn="l">
              <a:lnSpc>
                <a:spcPts val="5439"/>
              </a:lnSpc>
              <a:buFont typeface="Arial"/>
              <a:buChar char="•"/>
            </a:pPr>
            <a:r>
              <a:rPr lang="en-US" sz="3700">
                <a:solidFill>
                  <a:srgbClr val="000000"/>
                </a:solidFill>
                <a:latin typeface="Playwrite US Modern"/>
                <a:ea typeface="Playwrite US Modern"/>
                <a:cs typeface="Playwrite US Modern"/>
                <a:sym typeface="Playwrite US Modern"/>
              </a:rPr>
              <a:t>A powerful verb is a verb that helps the reader to create a vivid image in their mind. </a:t>
            </a:r>
          </a:p>
          <a:p>
            <a:pPr algn="l">
              <a:lnSpc>
                <a:spcPts val="5439"/>
              </a:lnSpc>
            </a:pPr>
            <a:endParaRPr lang="en-US" sz="3700">
              <a:solidFill>
                <a:srgbClr val="000000"/>
              </a:solidFill>
              <a:latin typeface="Playwrite US Modern"/>
              <a:ea typeface="Playwrite US Modern"/>
              <a:cs typeface="Playwrite US Modern"/>
              <a:sym typeface="Playwrite US Modern"/>
            </a:endParaRPr>
          </a:p>
          <a:p>
            <a:pPr marL="798831" lvl="1" indent="-399416" algn="l">
              <a:lnSpc>
                <a:spcPts val="5439"/>
              </a:lnSpc>
              <a:buFont typeface="Arial"/>
              <a:buChar char="•"/>
            </a:pPr>
            <a:r>
              <a:rPr lang="en-US" sz="3700">
                <a:solidFill>
                  <a:srgbClr val="000000"/>
                </a:solidFill>
                <a:latin typeface="Playwrite US Modern"/>
                <a:ea typeface="Playwrite US Modern"/>
                <a:cs typeface="Playwrite US Modern"/>
                <a:sym typeface="Playwrite US Modern"/>
              </a:rPr>
              <a:t>The word ‘darted’ helps the reader understand how the man ran and whilst the verb ‘ran’ is rather vague in the details it provides.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4312" y="1598378"/>
            <a:ext cx="1859628" cy="2531672"/>
          </a:xfrm>
          <a:custGeom>
            <a:avLst/>
            <a:gdLst/>
            <a:ahLst/>
            <a:cxnLst/>
            <a:rect l="l" t="t" r="r" b="b"/>
            <a:pathLst>
              <a:path w="1859628" h="2531672">
                <a:moveTo>
                  <a:pt x="0" y="0"/>
                </a:moveTo>
                <a:lnTo>
                  <a:pt x="1859629" y="0"/>
                </a:lnTo>
                <a:lnTo>
                  <a:pt x="1859629" y="2531672"/>
                </a:lnTo>
                <a:lnTo>
                  <a:pt x="0" y="253167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TextBox 3"/>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4" name="TextBox 4"/>
          <p:cNvSpPr txBox="1"/>
          <p:nvPr/>
        </p:nvSpPr>
        <p:spPr>
          <a:xfrm>
            <a:off x="2173941" y="2515067"/>
            <a:ext cx="7381048"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boy </a:t>
            </a:r>
            <a:r>
              <a:rPr lang="en-US" sz="3200" u="sng">
                <a:solidFill>
                  <a:srgbClr val="000000"/>
                </a:solidFill>
                <a:latin typeface="Playwrite US Modern"/>
                <a:ea typeface="Playwrite US Modern"/>
                <a:cs typeface="Playwrite US Modern"/>
                <a:sym typeface="Playwrite US Modern"/>
              </a:rPr>
              <a:t>said</a:t>
            </a:r>
            <a:r>
              <a:rPr lang="en-US" sz="3200">
                <a:solidFill>
                  <a:srgbClr val="000000"/>
                </a:solidFill>
                <a:latin typeface="Playwrite US Modern"/>
                <a:ea typeface="Playwrite US Modern"/>
                <a:cs typeface="Playwrite US Modern"/>
                <a:sym typeface="Playwrite US Modern"/>
              </a:rPr>
              <a:t> he was hungry.</a:t>
            </a:r>
          </a:p>
        </p:txBody>
      </p:sp>
      <p:sp>
        <p:nvSpPr>
          <p:cNvPr id="5" name="TextBox 5"/>
          <p:cNvSpPr txBox="1"/>
          <p:nvPr/>
        </p:nvSpPr>
        <p:spPr>
          <a:xfrm>
            <a:off x="314312" y="4532644"/>
            <a:ext cx="17973688" cy="1130822"/>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verb said in this sentence gives the reader very little detail.  Through reading this sentence, the reader doesn’t know how the reader feels.</a:t>
            </a:r>
          </a:p>
        </p:txBody>
      </p:sp>
      <p:sp>
        <p:nvSpPr>
          <p:cNvPr id="6" name="Freeform 6"/>
          <p:cNvSpPr/>
          <p:nvPr/>
        </p:nvSpPr>
        <p:spPr>
          <a:xfrm>
            <a:off x="430265" y="5942242"/>
            <a:ext cx="1859628" cy="2531672"/>
          </a:xfrm>
          <a:custGeom>
            <a:avLst/>
            <a:gdLst/>
            <a:ahLst/>
            <a:cxnLst/>
            <a:rect l="l" t="t" r="r" b="b"/>
            <a:pathLst>
              <a:path w="1859628" h="2531672">
                <a:moveTo>
                  <a:pt x="0" y="0"/>
                </a:moveTo>
                <a:lnTo>
                  <a:pt x="1859628" y="0"/>
                </a:lnTo>
                <a:lnTo>
                  <a:pt x="1859628" y="2531673"/>
                </a:lnTo>
                <a:lnTo>
                  <a:pt x="0" y="25316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7" name="TextBox 7"/>
          <p:cNvSpPr txBox="1"/>
          <p:nvPr/>
        </p:nvSpPr>
        <p:spPr>
          <a:xfrm>
            <a:off x="2289893" y="6878838"/>
            <a:ext cx="7892506"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boy </a:t>
            </a:r>
            <a:r>
              <a:rPr lang="en-US" sz="3200" u="sng">
                <a:solidFill>
                  <a:srgbClr val="000000"/>
                </a:solidFill>
                <a:latin typeface="Playwrite US Modern"/>
                <a:ea typeface="Playwrite US Modern"/>
                <a:cs typeface="Playwrite US Modern"/>
                <a:sym typeface="Playwrite US Modern"/>
              </a:rPr>
              <a:t>groaned</a:t>
            </a:r>
            <a:r>
              <a:rPr lang="en-US" sz="3200">
                <a:solidFill>
                  <a:srgbClr val="000000"/>
                </a:solidFill>
                <a:latin typeface="Playwrite US Modern"/>
                <a:ea typeface="Playwrite US Modern"/>
                <a:cs typeface="Playwrite US Modern"/>
                <a:sym typeface="Playwrite US Modern"/>
              </a:rPr>
              <a:t> that he was hungry.</a:t>
            </a:r>
          </a:p>
        </p:txBody>
      </p:sp>
      <p:sp>
        <p:nvSpPr>
          <p:cNvPr id="8" name="TextBox 8"/>
          <p:cNvSpPr txBox="1"/>
          <p:nvPr/>
        </p:nvSpPr>
        <p:spPr>
          <a:xfrm>
            <a:off x="430265" y="8750140"/>
            <a:ext cx="17607880" cy="1090268"/>
          </a:xfrm>
          <a:prstGeom prst="rect">
            <a:avLst/>
          </a:prstGeom>
        </p:spPr>
        <p:txBody>
          <a:bodyPr lIns="0" tIns="0" rIns="0" bIns="0" rtlCol="0" anchor="t">
            <a:spAutoFit/>
          </a:bodyPr>
          <a:lstStyle/>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The verb ‘groaned’ helps the reader to understand how the boy boy is talking (groaning) and how he feels (exhausted, frustrated).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4567" y="1973208"/>
            <a:ext cx="2065327" cy="2288451"/>
          </a:xfrm>
          <a:custGeom>
            <a:avLst/>
            <a:gdLst/>
            <a:ahLst/>
            <a:cxnLst/>
            <a:rect l="l" t="t" r="r" b="b"/>
            <a:pathLst>
              <a:path w="2065327" h="2288451">
                <a:moveTo>
                  <a:pt x="0" y="0"/>
                </a:moveTo>
                <a:lnTo>
                  <a:pt x="2065326" y="0"/>
                </a:lnTo>
                <a:lnTo>
                  <a:pt x="2065326" y="2288450"/>
                </a:lnTo>
                <a:lnTo>
                  <a:pt x="0" y="228845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TextBox 3"/>
          <p:cNvSpPr txBox="1"/>
          <p:nvPr/>
        </p:nvSpPr>
        <p:spPr>
          <a:xfrm>
            <a:off x="2173941" y="2515067"/>
            <a:ext cx="7381048"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girl </a:t>
            </a:r>
            <a:r>
              <a:rPr lang="en-US" sz="3200" u="sng">
                <a:solidFill>
                  <a:srgbClr val="000000"/>
                </a:solidFill>
                <a:latin typeface="Playwrite US Modern"/>
                <a:ea typeface="Playwrite US Modern"/>
                <a:cs typeface="Playwrite US Modern"/>
                <a:sym typeface="Playwrite US Modern"/>
              </a:rPr>
              <a:t>went</a:t>
            </a:r>
            <a:r>
              <a:rPr lang="en-US" sz="3200">
                <a:solidFill>
                  <a:srgbClr val="000000"/>
                </a:solidFill>
                <a:latin typeface="Playwrite US Modern"/>
                <a:ea typeface="Playwrite US Modern"/>
                <a:cs typeface="Playwrite US Modern"/>
                <a:sym typeface="Playwrite US Modern"/>
              </a:rPr>
              <a:t> home.</a:t>
            </a:r>
          </a:p>
        </p:txBody>
      </p:sp>
      <p:sp>
        <p:nvSpPr>
          <p:cNvPr id="4" name="TextBox 4"/>
          <p:cNvSpPr txBox="1"/>
          <p:nvPr/>
        </p:nvSpPr>
        <p:spPr>
          <a:xfrm>
            <a:off x="314312" y="4532644"/>
            <a:ext cx="17973688" cy="1130822"/>
          </a:xfrm>
          <a:prstGeom prst="rect">
            <a:avLst/>
          </a:prstGeom>
        </p:spPr>
        <p:txBody>
          <a:bodyPr lIns="0" tIns="0" rIns="0" bIns="0" rtlCol="0" anchor="t">
            <a:spAutoFit/>
          </a:bodyPr>
          <a:lstStyle/>
          <a:p>
            <a:pPr marL="690881" lvl="1" indent="-345440" algn="l">
              <a:lnSpc>
                <a:spcPts val="4480"/>
              </a:lnSpc>
              <a:buFont typeface="Arial"/>
              <a:buChar char="•"/>
            </a:pPr>
            <a:r>
              <a:rPr lang="en-GB" sz="3200" b="0" i="0" u="none" strike="noStrike" dirty="0">
                <a:solidFill>
                  <a:srgbClr val="000000"/>
                </a:solidFill>
                <a:effectLst/>
                <a:latin typeface="Playwrite US Modern" pitchFamily="2" charset="0"/>
              </a:rPr>
              <a:t>The verb ‘went’ gives very little detail. It does not tell us how or why the girl went home</a:t>
            </a:r>
            <a:endParaRPr lang="en-US" sz="3200" dirty="0">
              <a:solidFill>
                <a:srgbClr val="000000"/>
              </a:solidFill>
              <a:latin typeface="Playwrite US Modern" pitchFamily="2" charset="0"/>
              <a:ea typeface="Playwrite US Modern"/>
              <a:cs typeface="Playwrite US Modern"/>
              <a:sym typeface="Playwrite US Modern"/>
            </a:endParaRPr>
          </a:p>
        </p:txBody>
      </p:sp>
      <p:sp>
        <p:nvSpPr>
          <p:cNvPr id="5" name="TextBox 5"/>
          <p:cNvSpPr txBox="1"/>
          <p:nvPr/>
        </p:nvSpPr>
        <p:spPr>
          <a:xfrm>
            <a:off x="2289893" y="6878838"/>
            <a:ext cx="7892506"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girl </a:t>
            </a:r>
            <a:r>
              <a:rPr lang="en-US" sz="3200" u="sng">
                <a:solidFill>
                  <a:srgbClr val="000000"/>
                </a:solidFill>
                <a:latin typeface="Playwrite US Modern"/>
                <a:ea typeface="Playwrite US Modern"/>
                <a:cs typeface="Playwrite US Modern"/>
                <a:sym typeface="Playwrite US Modern"/>
              </a:rPr>
              <a:t>rushed</a:t>
            </a:r>
            <a:r>
              <a:rPr lang="en-US" sz="3200">
                <a:solidFill>
                  <a:srgbClr val="000000"/>
                </a:solidFill>
                <a:latin typeface="Playwrite US Modern"/>
                <a:ea typeface="Playwrite US Modern"/>
                <a:cs typeface="Playwrite US Modern"/>
                <a:sym typeface="Playwrite US Modern"/>
              </a:rPr>
              <a:t> home.</a:t>
            </a:r>
          </a:p>
        </p:txBody>
      </p:sp>
      <p:sp>
        <p:nvSpPr>
          <p:cNvPr id="6" name="TextBox 6"/>
          <p:cNvSpPr txBox="1"/>
          <p:nvPr/>
        </p:nvSpPr>
        <p:spPr>
          <a:xfrm>
            <a:off x="430265" y="8750140"/>
            <a:ext cx="17607880" cy="1127809"/>
          </a:xfrm>
          <a:prstGeom prst="rect">
            <a:avLst/>
          </a:prstGeom>
        </p:spPr>
        <p:txBody>
          <a:bodyPr lIns="0" tIns="0" rIns="0" bIns="0" rtlCol="0" anchor="t">
            <a:spAutoFit/>
          </a:bodyPr>
          <a:lstStyle/>
          <a:p>
            <a:pPr marL="690881" lvl="1" indent="-345440" algn="l">
              <a:lnSpc>
                <a:spcPts val="4480"/>
              </a:lnSpc>
              <a:buFont typeface="Arial"/>
              <a:buChar char="•"/>
            </a:pPr>
            <a:r>
              <a:rPr lang="en-GB" sz="3200" b="0" i="0" u="none" strike="noStrike" dirty="0">
                <a:solidFill>
                  <a:srgbClr val="000000"/>
                </a:solidFill>
                <a:effectLst/>
                <a:latin typeface="Playwrite US Modern" pitchFamily="2" charset="0"/>
              </a:rPr>
              <a:t>The verb ‘rushed’ gives a clearer picture, showing that she was in a hurry and possibly feeling anxious or urgent.</a:t>
            </a:r>
            <a:endParaRPr lang="en-US" sz="3200" dirty="0">
              <a:solidFill>
                <a:srgbClr val="000000"/>
              </a:solidFill>
              <a:latin typeface="Playwrite US Modern" pitchFamily="2" charset="0"/>
              <a:ea typeface="Playwrite US Modern"/>
              <a:cs typeface="Playwrite US Modern"/>
              <a:sym typeface="Playwrite US Modern"/>
            </a:endParaRPr>
          </a:p>
        </p:txBody>
      </p:sp>
      <p:sp>
        <p:nvSpPr>
          <p:cNvPr id="7" name="Freeform 7"/>
          <p:cNvSpPr/>
          <p:nvPr/>
        </p:nvSpPr>
        <p:spPr>
          <a:xfrm>
            <a:off x="314312" y="5937237"/>
            <a:ext cx="2065327" cy="2288451"/>
          </a:xfrm>
          <a:custGeom>
            <a:avLst/>
            <a:gdLst/>
            <a:ahLst/>
            <a:cxnLst/>
            <a:rect l="l" t="t" r="r" b="b"/>
            <a:pathLst>
              <a:path w="2065327" h="2288451">
                <a:moveTo>
                  <a:pt x="0" y="0"/>
                </a:moveTo>
                <a:lnTo>
                  <a:pt x="2065327" y="0"/>
                </a:lnTo>
                <a:lnTo>
                  <a:pt x="2065327" y="2288450"/>
                </a:lnTo>
                <a:lnTo>
                  <a:pt x="0" y="228845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8" name="TextBox 8"/>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69585" y="2570555"/>
            <a:ext cx="1008572" cy="2141754"/>
          </a:xfrm>
          <a:custGeom>
            <a:avLst/>
            <a:gdLst/>
            <a:ahLst/>
            <a:cxnLst/>
            <a:rect l="l" t="t" r="r" b="b"/>
            <a:pathLst>
              <a:path w="1008572" h="2141754">
                <a:moveTo>
                  <a:pt x="0" y="0"/>
                </a:moveTo>
                <a:lnTo>
                  <a:pt x="1008571" y="0"/>
                </a:lnTo>
                <a:lnTo>
                  <a:pt x="1008571" y="2141754"/>
                </a:lnTo>
                <a:lnTo>
                  <a:pt x="0" y="21417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GB"/>
          </a:p>
        </p:txBody>
      </p:sp>
      <p:grpSp>
        <p:nvGrpSpPr>
          <p:cNvPr id="3" name="Group 3"/>
          <p:cNvGrpSpPr/>
          <p:nvPr/>
        </p:nvGrpSpPr>
        <p:grpSpPr>
          <a:xfrm>
            <a:off x="1626367" y="2689425"/>
            <a:ext cx="3547291" cy="1904015"/>
            <a:chOff x="0" y="0"/>
            <a:chExt cx="934266" cy="501469"/>
          </a:xfrm>
        </p:grpSpPr>
        <p:sp>
          <p:nvSpPr>
            <p:cNvPr id="4" name="Freeform 4"/>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5" name="TextBox 5"/>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grpSp>
        <p:nvGrpSpPr>
          <p:cNvPr id="6" name="Group 6"/>
          <p:cNvGrpSpPr/>
          <p:nvPr/>
        </p:nvGrpSpPr>
        <p:grpSpPr>
          <a:xfrm>
            <a:off x="1626367" y="5168266"/>
            <a:ext cx="3547291" cy="1904015"/>
            <a:chOff x="0" y="0"/>
            <a:chExt cx="934266" cy="501469"/>
          </a:xfrm>
        </p:grpSpPr>
        <p:sp>
          <p:nvSpPr>
            <p:cNvPr id="7" name="Freeform 7"/>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8" name="TextBox 8"/>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sp>
        <p:nvSpPr>
          <p:cNvPr id="9" name="Freeform 9"/>
          <p:cNvSpPr/>
          <p:nvPr/>
        </p:nvSpPr>
        <p:spPr>
          <a:xfrm>
            <a:off x="273629" y="5423677"/>
            <a:ext cx="1204528" cy="1291719"/>
          </a:xfrm>
          <a:custGeom>
            <a:avLst/>
            <a:gdLst/>
            <a:ahLst/>
            <a:cxnLst/>
            <a:rect l="l" t="t" r="r" b="b"/>
            <a:pathLst>
              <a:path w="1204528" h="1291719">
                <a:moveTo>
                  <a:pt x="0" y="0"/>
                </a:moveTo>
                <a:lnTo>
                  <a:pt x="1204527" y="0"/>
                </a:lnTo>
                <a:lnTo>
                  <a:pt x="1204527" y="1291719"/>
                </a:lnTo>
                <a:lnTo>
                  <a:pt x="0" y="1291719"/>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GB"/>
          </a:p>
        </p:txBody>
      </p:sp>
      <p:grpSp>
        <p:nvGrpSpPr>
          <p:cNvPr id="10" name="Group 10"/>
          <p:cNvGrpSpPr/>
          <p:nvPr/>
        </p:nvGrpSpPr>
        <p:grpSpPr>
          <a:xfrm>
            <a:off x="1626367" y="7786656"/>
            <a:ext cx="3547291" cy="1904015"/>
            <a:chOff x="0" y="0"/>
            <a:chExt cx="934266" cy="501469"/>
          </a:xfrm>
        </p:grpSpPr>
        <p:sp>
          <p:nvSpPr>
            <p:cNvPr id="11" name="Freeform 11"/>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12" name="TextBox 12"/>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sp>
        <p:nvSpPr>
          <p:cNvPr id="13" name="Freeform 13"/>
          <p:cNvSpPr/>
          <p:nvPr/>
        </p:nvSpPr>
        <p:spPr>
          <a:xfrm>
            <a:off x="67236" y="7692044"/>
            <a:ext cx="1559131" cy="1799862"/>
          </a:xfrm>
          <a:custGeom>
            <a:avLst/>
            <a:gdLst/>
            <a:ahLst/>
            <a:cxnLst/>
            <a:rect l="l" t="t" r="r" b="b"/>
            <a:pathLst>
              <a:path w="1559131" h="1799862">
                <a:moveTo>
                  <a:pt x="0" y="0"/>
                </a:moveTo>
                <a:lnTo>
                  <a:pt x="1559131" y="0"/>
                </a:lnTo>
                <a:lnTo>
                  <a:pt x="1559131" y="1799862"/>
                </a:lnTo>
                <a:lnTo>
                  <a:pt x="0" y="1799862"/>
                </a:lnTo>
                <a:lnTo>
                  <a:pt x="0" y="0"/>
                </a:lnTo>
                <a:close/>
              </a:path>
            </a:pathLst>
          </a:custGeom>
          <a:blipFill>
            <a:blip r:embed="rId6"/>
            <a:stretch>
              <a:fillRect/>
            </a:stretch>
          </a:blipFill>
          <a:ln cap="sq">
            <a:noFill/>
            <a:prstDash val="solid"/>
            <a:miter/>
          </a:ln>
        </p:spPr>
        <p:txBody>
          <a:bodyPr/>
          <a:lstStyle/>
          <a:p>
            <a:endParaRPr lang="en-GB"/>
          </a:p>
        </p:txBody>
      </p:sp>
      <p:grpSp>
        <p:nvGrpSpPr>
          <p:cNvPr id="14" name="Group 14"/>
          <p:cNvGrpSpPr/>
          <p:nvPr/>
        </p:nvGrpSpPr>
        <p:grpSpPr>
          <a:xfrm>
            <a:off x="10703131" y="2808295"/>
            <a:ext cx="3547291" cy="1904015"/>
            <a:chOff x="0" y="0"/>
            <a:chExt cx="934266" cy="501469"/>
          </a:xfrm>
        </p:grpSpPr>
        <p:sp>
          <p:nvSpPr>
            <p:cNvPr id="15" name="Freeform 15"/>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16" name="TextBox 16"/>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grpSp>
        <p:nvGrpSpPr>
          <p:cNvPr id="17" name="Group 17"/>
          <p:cNvGrpSpPr/>
          <p:nvPr/>
        </p:nvGrpSpPr>
        <p:grpSpPr>
          <a:xfrm>
            <a:off x="10703131" y="5287136"/>
            <a:ext cx="3547291" cy="1904015"/>
            <a:chOff x="0" y="0"/>
            <a:chExt cx="934266" cy="501469"/>
          </a:xfrm>
        </p:grpSpPr>
        <p:sp>
          <p:nvSpPr>
            <p:cNvPr id="18" name="Freeform 18"/>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19" name="TextBox 19"/>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grpSp>
        <p:nvGrpSpPr>
          <p:cNvPr id="20" name="Group 20"/>
          <p:cNvGrpSpPr/>
          <p:nvPr/>
        </p:nvGrpSpPr>
        <p:grpSpPr>
          <a:xfrm>
            <a:off x="10703131" y="7905526"/>
            <a:ext cx="3547291" cy="1904015"/>
            <a:chOff x="0" y="0"/>
            <a:chExt cx="934266" cy="501469"/>
          </a:xfrm>
        </p:grpSpPr>
        <p:sp>
          <p:nvSpPr>
            <p:cNvPr id="21" name="Freeform 21"/>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22" name="TextBox 22"/>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sp>
        <p:nvSpPr>
          <p:cNvPr id="23" name="Freeform 23"/>
          <p:cNvSpPr/>
          <p:nvPr/>
        </p:nvSpPr>
        <p:spPr>
          <a:xfrm>
            <a:off x="9425312" y="2957481"/>
            <a:ext cx="1092002" cy="1635958"/>
          </a:xfrm>
          <a:custGeom>
            <a:avLst/>
            <a:gdLst/>
            <a:ahLst/>
            <a:cxnLst/>
            <a:rect l="l" t="t" r="r" b="b"/>
            <a:pathLst>
              <a:path w="1092002" h="1635958">
                <a:moveTo>
                  <a:pt x="0" y="0"/>
                </a:moveTo>
                <a:lnTo>
                  <a:pt x="1092002" y="0"/>
                </a:lnTo>
                <a:lnTo>
                  <a:pt x="1092002" y="1635958"/>
                </a:lnTo>
                <a:lnTo>
                  <a:pt x="0" y="163595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GB"/>
          </a:p>
        </p:txBody>
      </p:sp>
      <p:sp>
        <p:nvSpPr>
          <p:cNvPr id="24" name="Freeform 24"/>
          <p:cNvSpPr/>
          <p:nvPr/>
        </p:nvSpPr>
        <p:spPr>
          <a:xfrm>
            <a:off x="9425312" y="5287136"/>
            <a:ext cx="1120026" cy="1671681"/>
          </a:xfrm>
          <a:custGeom>
            <a:avLst/>
            <a:gdLst/>
            <a:ahLst/>
            <a:cxnLst/>
            <a:rect l="l" t="t" r="r" b="b"/>
            <a:pathLst>
              <a:path w="1120026" h="1671681">
                <a:moveTo>
                  <a:pt x="0" y="0"/>
                </a:moveTo>
                <a:lnTo>
                  <a:pt x="1120027" y="0"/>
                </a:lnTo>
                <a:lnTo>
                  <a:pt x="1120027" y="1671681"/>
                </a:lnTo>
                <a:lnTo>
                  <a:pt x="0" y="1671681"/>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GB"/>
          </a:p>
        </p:txBody>
      </p:sp>
      <p:sp>
        <p:nvSpPr>
          <p:cNvPr id="25" name="Freeform 25"/>
          <p:cNvSpPr/>
          <p:nvPr/>
        </p:nvSpPr>
        <p:spPr>
          <a:xfrm>
            <a:off x="9486892" y="7692044"/>
            <a:ext cx="1058447" cy="2055236"/>
          </a:xfrm>
          <a:custGeom>
            <a:avLst/>
            <a:gdLst/>
            <a:ahLst/>
            <a:cxnLst/>
            <a:rect l="l" t="t" r="r" b="b"/>
            <a:pathLst>
              <a:path w="1058447" h="2055236">
                <a:moveTo>
                  <a:pt x="0" y="0"/>
                </a:moveTo>
                <a:lnTo>
                  <a:pt x="1058447" y="0"/>
                </a:lnTo>
                <a:lnTo>
                  <a:pt x="1058447" y="2055236"/>
                </a:lnTo>
                <a:lnTo>
                  <a:pt x="0" y="2055236"/>
                </a:lnTo>
                <a:lnTo>
                  <a:pt x="0" y="0"/>
                </a:lnTo>
                <a:close/>
              </a:path>
            </a:pathLst>
          </a:custGeom>
          <a:blipFill>
            <a:blip r:embed="rId11">
              <a:extLs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GB"/>
          </a:p>
        </p:txBody>
      </p:sp>
      <p:sp>
        <p:nvSpPr>
          <p:cNvPr id="26" name="TextBox 26"/>
          <p:cNvSpPr txBox="1"/>
          <p:nvPr/>
        </p:nvSpPr>
        <p:spPr>
          <a:xfrm>
            <a:off x="469585" y="1206723"/>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For each basic verb, create a powerful verb that can be used to show the reader what the author intends. </a:t>
            </a:r>
          </a:p>
        </p:txBody>
      </p:sp>
      <p:sp>
        <p:nvSpPr>
          <p:cNvPr id="27" name="TextBox 27"/>
          <p:cNvSpPr txBox="1"/>
          <p:nvPr/>
        </p:nvSpPr>
        <p:spPr>
          <a:xfrm>
            <a:off x="1967636" y="2989160"/>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walked </a:t>
            </a:r>
          </a:p>
          <a:p>
            <a:pPr algn="ctr">
              <a:lnSpc>
                <a:spcPts val="4576"/>
              </a:lnSpc>
            </a:pPr>
            <a:r>
              <a:rPr lang="en-US" sz="3200">
                <a:solidFill>
                  <a:srgbClr val="000000"/>
                </a:solidFill>
                <a:latin typeface="Playwrite US Modern"/>
                <a:ea typeface="Playwrite US Modern"/>
                <a:cs typeface="Playwrite US Modern"/>
                <a:sym typeface="Playwrite US Modern"/>
              </a:rPr>
              <a:t>(leisurely)</a:t>
            </a:r>
          </a:p>
        </p:txBody>
      </p:sp>
      <p:sp>
        <p:nvSpPr>
          <p:cNvPr id="28" name="TextBox 28"/>
          <p:cNvSpPr txBox="1"/>
          <p:nvPr/>
        </p:nvSpPr>
        <p:spPr>
          <a:xfrm>
            <a:off x="1967636" y="5468002"/>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said</a:t>
            </a:r>
          </a:p>
          <a:p>
            <a:pPr algn="ctr">
              <a:lnSpc>
                <a:spcPts val="4576"/>
              </a:lnSpc>
            </a:pPr>
            <a:r>
              <a:rPr lang="en-US" sz="3200">
                <a:solidFill>
                  <a:srgbClr val="000000"/>
                </a:solidFill>
                <a:latin typeface="Playwrite US Modern"/>
                <a:ea typeface="Playwrite US Modern"/>
                <a:cs typeface="Playwrite US Modern"/>
                <a:sym typeface="Playwrite US Modern"/>
              </a:rPr>
              <a:t>(loudly)</a:t>
            </a:r>
          </a:p>
        </p:txBody>
      </p:sp>
      <p:sp>
        <p:nvSpPr>
          <p:cNvPr id="29" name="TextBox 29"/>
          <p:cNvSpPr txBox="1"/>
          <p:nvPr/>
        </p:nvSpPr>
        <p:spPr>
          <a:xfrm>
            <a:off x="1967636" y="8086391"/>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looked</a:t>
            </a:r>
          </a:p>
          <a:p>
            <a:pPr algn="ctr">
              <a:lnSpc>
                <a:spcPts val="4576"/>
              </a:lnSpc>
            </a:pPr>
            <a:r>
              <a:rPr lang="en-US" sz="3200">
                <a:solidFill>
                  <a:srgbClr val="000000"/>
                </a:solidFill>
                <a:latin typeface="Playwrite US Modern"/>
                <a:ea typeface="Playwrite US Modern"/>
                <a:cs typeface="Playwrite US Modern"/>
                <a:sym typeface="Playwrite US Modern"/>
              </a:rPr>
              <a:t>(briefly)</a:t>
            </a:r>
          </a:p>
        </p:txBody>
      </p:sp>
      <p:sp>
        <p:nvSpPr>
          <p:cNvPr id="30" name="TextBox 30"/>
          <p:cNvSpPr txBox="1"/>
          <p:nvPr/>
        </p:nvSpPr>
        <p:spPr>
          <a:xfrm>
            <a:off x="11044399" y="3108030"/>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ate </a:t>
            </a:r>
          </a:p>
          <a:p>
            <a:pPr algn="ctr">
              <a:lnSpc>
                <a:spcPts val="4576"/>
              </a:lnSpc>
            </a:pPr>
            <a:r>
              <a:rPr lang="en-US" sz="3200">
                <a:solidFill>
                  <a:srgbClr val="000000"/>
                </a:solidFill>
                <a:latin typeface="Playwrite US Modern"/>
                <a:ea typeface="Playwrite US Modern"/>
                <a:cs typeface="Playwrite US Modern"/>
                <a:sym typeface="Playwrite US Modern"/>
              </a:rPr>
              <a:t>(quickly)</a:t>
            </a:r>
          </a:p>
        </p:txBody>
      </p:sp>
      <p:sp>
        <p:nvSpPr>
          <p:cNvPr id="31" name="TextBox 31"/>
          <p:cNvSpPr txBox="1"/>
          <p:nvPr/>
        </p:nvSpPr>
        <p:spPr>
          <a:xfrm>
            <a:off x="11044399" y="5586872"/>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move</a:t>
            </a:r>
          </a:p>
          <a:p>
            <a:pPr algn="ctr">
              <a:lnSpc>
                <a:spcPts val="4576"/>
              </a:lnSpc>
            </a:pPr>
            <a:r>
              <a:rPr lang="en-US" sz="3200">
                <a:solidFill>
                  <a:srgbClr val="000000"/>
                </a:solidFill>
                <a:latin typeface="Playwrite US Modern"/>
                <a:ea typeface="Playwrite US Modern"/>
                <a:cs typeface="Playwrite US Modern"/>
                <a:sym typeface="Playwrite US Modern"/>
              </a:rPr>
              <a:t>(suddenly)</a:t>
            </a:r>
          </a:p>
        </p:txBody>
      </p:sp>
      <p:sp>
        <p:nvSpPr>
          <p:cNvPr id="32" name="TextBox 32"/>
          <p:cNvSpPr txBox="1"/>
          <p:nvPr/>
        </p:nvSpPr>
        <p:spPr>
          <a:xfrm>
            <a:off x="11044399" y="8205261"/>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hold</a:t>
            </a:r>
          </a:p>
          <a:p>
            <a:pPr algn="ctr">
              <a:lnSpc>
                <a:spcPts val="4576"/>
              </a:lnSpc>
            </a:pPr>
            <a:r>
              <a:rPr lang="en-US" sz="3200">
                <a:solidFill>
                  <a:srgbClr val="000000"/>
                </a:solidFill>
                <a:latin typeface="Playwrite US Modern"/>
                <a:ea typeface="Playwrite US Modern"/>
                <a:cs typeface="Playwrite US Modern"/>
                <a:sym typeface="Playwrite US Modern"/>
              </a:rPr>
              <a:t>(tightly)</a:t>
            </a:r>
          </a:p>
        </p:txBody>
      </p:sp>
      <p:sp>
        <p:nvSpPr>
          <p:cNvPr id="33" name="TextBox 33"/>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69585" y="2570555"/>
            <a:ext cx="1008572" cy="2141754"/>
          </a:xfrm>
          <a:custGeom>
            <a:avLst/>
            <a:gdLst/>
            <a:ahLst/>
            <a:cxnLst/>
            <a:rect l="l" t="t" r="r" b="b"/>
            <a:pathLst>
              <a:path w="1008572" h="2141754">
                <a:moveTo>
                  <a:pt x="0" y="0"/>
                </a:moveTo>
                <a:lnTo>
                  <a:pt x="1008571" y="0"/>
                </a:lnTo>
                <a:lnTo>
                  <a:pt x="1008571" y="2141754"/>
                </a:lnTo>
                <a:lnTo>
                  <a:pt x="0" y="21417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GB"/>
          </a:p>
        </p:txBody>
      </p:sp>
      <p:grpSp>
        <p:nvGrpSpPr>
          <p:cNvPr id="3" name="Group 3"/>
          <p:cNvGrpSpPr/>
          <p:nvPr/>
        </p:nvGrpSpPr>
        <p:grpSpPr>
          <a:xfrm>
            <a:off x="1626367" y="2689425"/>
            <a:ext cx="3547291" cy="1904015"/>
            <a:chOff x="0" y="0"/>
            <a:chExt cx="934266" cy="501469"/>
          </a:xfrm>
        </p:grpSpPr>
        <p:sp>
          <p:nvSpPr>
            <p:cNvPr id="4" name="Freeform 4"/>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5" name="TextBox 5"/>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grpSp>
        <p:nvGrpSpPr>
          <p:cNvPr id="6" name="Group 6"/>
          <p:cNvGrpSpPr/>
          <p:nvPr/>
        </p:nvGrpSpPr>
        <p:grpSpPr>
          <a:xfrm>
            <a:off x="1626367" y="5168266"/>
            <a:ext cx="3547291" cy="1904015"/>
            <a:chOff x="0" y="0"/>
            <a:chExt cx="934266" cy="501469"/>
          </a:xfrm>
        </p:grpSpPr>
        <p:sp>
          <p:nvSpPr>
            <p:cNvPr id="7" name="Freeform 7"/>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8" name="TextBox 8"/>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sp>
        <p:nvSpPr>
          <p:cNvPr id="9" name="Freeform 9"/>
          <p:cNvSpPr/>
          <p:nvPr/>
        </p:nvSpPr>
        <p:spPr>
          <a:xfrm>
            <a:off x="273629" y="5423677"/>
            <a:ext cx="1204528" cy="1291719"/>
          </a:xfrm>
          <a:custGeom>
            <a:avLst/>
            <a:gdLst/>
            <a:ahLst/>
            <a:cxnLst/>
            <a:rect l="l" t="t" r="r" b="b"/>
            <a:pathLst>
              <a:path w="1204528" h="1291719">
                <a:moveTo>
                  <a:pt x="0" y="0"/>
                </a:moveTo>
                <a:lnTo>
                  <a:pt x="1204527" y="0"/>
                </a:lnTo>
                <a:lnTo>
                  <a:pt x="1204527" y="1291719"/>
                </a:lnTo>
                <a:lnTo>
                  <a:pt x="0" y="1291719"/>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GB"/>
          </a:p>
        </p:txBody>
      </p:sp>
      <p:grpSp>
        <p:nvGrpSpPr>
          <p:cNvPr id="10" name="Group 10"/>
          <p:cNvGrpSpPr/>
          <p:nvPr/>
        </p:nvGrpSpPr>
        <p:grpSpPr>
          <a:xfrm>
            <a:off x="1626367" y="7786656"/>
            <a:ext cx="3547291" cy="1904015"/>
            <a:chOff x="0" y="0"/>
            <a:chExt cx="934266" cy="501469"/>
          </a:xfrm>
        </p:grpSpPr>
        <p:sp>
          <p:nvSpPr>
            <p:cNvPr id="11" name="Freeform 11"/>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12" name="TextBox 12"/>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sp>
        <p:nvSpPr>
          <p:cNvPr id="13" name="Freeform 13"/>
          <p:cNvSpPr/>
          <p:nvPr/>
        </p:nvSpPr>
        <p:spPr>
          <a:xfrm>
            <a:off x="67236" y="7692044"/>
            <a:ext cx="1559131" cy="1799862"/>
          </a:xfrm>
          <a:custGeom>
            <a:avLst/>
            <a:gdLst/>
            <a:ahLst/>
            <a:cxnLst/>
            <a:rect l="l" t="t" r="r" b="b"/>
            <a:pathLst>
              <a:path w="1559131" h="1799862">
                <a:moveTo>
                  <a:pt x="0" y="0"/>
                </a:moveTo>
                <a:lnTo>
                  <a:pt x="1559131" y="0"/>
                </a:lnTo>
                <a:lnTo>
                  <a:pt x="1559131" y="1799862"/>
                </a:lnTo>
                <a:lnTo>
                  <a:pt x="0" y="1799862"/>
                </a:lnTo>
                <a:lnTo>
                  <a:pt x="0" y="0"/>
                </a:lnTo>
                <a:close/>
              </a:path>
            </a:pathLst>
          </a:custGeom>
          <a:blipFill>
            <a:blip r:embed="rId6"/>
            <a:stretch>
              <a:fillRect/>
            </a:stretch>
          </a:blipFill>
          <a:ln cap="sq">
            <a:noFill/>
            <a:prstDash val="solid"/>
            <a:miter/>
          </a:ln>
        </p:spPr>
        <p:txBody>
          <a:bodyPr/>
          <a:lstStyle/>
          <a:p>
            <a:endParaRPr lang="en-GB"/>
          </a:p>
        </p:txBody>
      </p:sp>
      <p:grpSp>
        <p:nvGrpSpPr>
          <p:cNvPr id="14" name="Group 14"/>
          <p:cNvGrpSpPr/>
          <p:nvPr/>
        </p:nvGrpSpPr>
        <p:grpSpPr>
          <a:xfrm>
            <a:off x="10703131" y="2808295"/>
            <a:ext cx="3547291" cy="1904015"/>
            <a:chOff x="0" y="0"/>
            <a:chExt cx="934266" cy="501469"/>
          </a:xfrm>
        </p:grpSpPr>
        <p:sp>
          <p:nvSpPr>
            <p:cNvPr id="15" name="Freeform 15"/>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16" name="TextBox 16"/>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grpSp>
        <p:nvGrpSpPr>
          <p:cNvPr id="17" name="Group 17"/>
          <p:cNvGrpSpPr/>
          <p:nvPr/>
        </p:nvGrpSpPr>
        <p:grpSpPr>
          <a:xfrm>
            <a:off x="10703131" y="5287136"/>
            <a:ext cx="3547291" cy="1904015"/>
            <a:chOff x="0" y="0"/>
            <a:chExt cx="934266" cy="501469"/>
          </a:xfrm>
        </p:grpSpPr>
        <p:sp>
          <p:nvSpPr>
            <p:cNvPr id="18" name="Freeform 18"/>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19" name="TextBox 19"/>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grpSp>
        <p:nvGrpSpPr>
          <p:cNvPr id="20" name="Group 20"/>
          <p:cNvGrpSpPr/>
          <p:nvPr/>
        </p:nvGrpSpPr>
        <p:grpSpPr>
          <a:xfrm>
            <a:off x="10703131" y="7905526"/>
            <a:ext cx="3547291" cy="1904015"/>
            <a:chOff x="0" y="0"/>
            <a:chExt cx="934266" cy="501469"/>
          </a:xfrm>
        </p:grpSpPr>
        <p:sp>
          <p:nvSpPr>
            <p:cNvPr id="21" name="Freeform 21"/>
            <p:cNvSpPr/>
            <p:nvPr/>
          </p:nvSpPr>
          <p:spPr>
            <a:xfrm>
              <a:off x="0" y="0"/>
              <a:ext cx="934266" cy="501469"/>
            </a:xfrm>
            <a:custGeom>
              <a:avLst/>
              <a:gdLst/>
              <a:ahLst/>
              <a:cxnLst/>
              <a:rect l="l" t="t" r="r" b="b"/>
              <a:pathLst>
                <a:path w="934266" h="501469">
                  <a:moveTo>
                    <a:pt x="111307" y="0"/>
                  </a:moveTo>
                  <a:lnTo>
                    <a:pt x="822959" y="0"/>
                  </a:lnTo>
                  <a:cubicBezTo>
                    <a:pt x="884432" y="0"/>
                    <a:pt x="934266" y="49834"/>
                    <a:pt x="934266" y="111307"/>
                  </a:cubicBezTo>
                  <a:lnTo>
                    <a:pt x="934266" y="390162"/>
                  </a:lnTo>
                  <a:cubicBezTo>
                    <a:pt x="934266" y="419682"/>
                    <a:pt x="922539" y="447994"/>
                    <a:pt x="901665" y="468868"/>
                  </a:cubicBezTo>
                  <a:cubicBezTo>
                    <a:pt x="880791" y="489742"/>
                    <a:pt x="852480" y="501469"/>
                    <a:pt x="822959" y="501469"/>
                  </a:cubicBezTo>
                  <a:lnTo>
                    <a:pt x="111307" y="501469"/>
                  </a:lnTo>
                  <a:cubicBezTo>
                    <a:pt x="49834" y="501469"/>
                    <a:pt x="0" y="451635"/>
                    <a:pt x="0" y="390162"/>
                  </a:cubicBezTo>
                  <a:lnTo>
                    <a:pt x="0" y="111307"/>
                  </a:lnTo>
                  <a:cubicBezTo>
                    <a:pt x="0" y="49834"/>
                    <a:pt x="49834" y="0"/>
                    <a:pt x="111307" y="0"/>
                  </a:cubicBezTo>
                  <a:close/>
                </a:path>
              </a:pathLst>
            </a:custGeom>
            <a:solidFill>
              <a:srgbClr val="000000">
                <a:alpha val="0"/>
              </a:srgbClr>
            </a:solidFill>
            <a:ln w="19050" cap="rnd">
              <a:solidFill>
                <a:srgbClr val="000000">
                  <a:alpha val="65882"/>
                </a:srgbClr>
              </a:solidFill>
              <a:prstDash val="solid"/>
              <a:round/>
            </a:ln>
          </p:spPr>
          <p:txBody>
            <a:bodyPr/>
            <a:lstStyle/>
            <a:p>
              <a:endParaRPr lang="en-GB"/>
            </a:p>
          </p:txBody>
        </p:sp>
        <p:sp>
          <p:nvSpPr>
            <p:cNvPr id="22" name="TextBox 22"/>
            <p:cNvSpPr txBox="1"/>
            <p:nvPr/>
          </p:nvSpPr>
          <p:spPr>
            <a:xfrm>
              <a:off x="0" y="-47625"/>
              <a:ext cx="934266" cy="549094"/>
            </a:xfrm>
            <a:prstGeom prst="rect">
              <a:avLst/>
            </a:prstGeom>
          </p:spPr>
          <p:txBody>
            <a:bodyPr lIns="50800" tIns="50800" rIns="50800" bIns="50800" rtlCol="0" anchor="ctr"/>
            <a:lstStyle/>
            <a:p>
              <a:pPr algn="ctr">
                <a:lnSpc>
                  <a:spcPts val="4480"/>
                </a:lnSpc>
              </a:pPr>
              <a:endParaRPr/>
            </a:p>
          </p:txBody>
        </p:sp>
      </p:grpSp>
      <p:sp>
        <p:nvSpPr>
          <p:cNvPr id="23" name="Freeform 23"/>
          <p:cNvSpPr/>
          <p:nvPr/>
        </p:nvSpPr>
        <p:spPr>
          <a:xfrm>
            <a:off x="9425312" y="2957481"/>
            <a:ext cx="1092002" cy="1635958"/>
          </a:xfrm>
          <a:custGeom>
            <a:avLst/>
            <a:gdLst/>
            <a:ahLst/>
            <a:cxnLst/>
            <a:rect l="l" t="t" r="r" b="b"/>
            <a:pathLst>
              <a:path w="1092002" h="1635958">
                <a:moveTo>
                  <a:pt x="0" y="0"/>
                </a:moveTo>
                <a:lnTo>
                  <a:pt x="1092002" y="0"/>
                </a:lnTo>
                <a:lnTo>
                  <a:pt x="1092002" y="1635958"/>
                </a:lnTo>
                <a:lnTo>
                  <a:pt x="0" y="163595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GB"/>
          </a:p>
        </p:txBody>
      </p:sp>
      <p:sp>
        <p:nvSpPr>
          <p:cNvPr id="24" name="Freeform 24"/>
          <p:cNvSpPr/>
          <p:nvPr/>
        </p:nvSpPr>
        <p:spPr>
          <a:xfrm>
            <a:off x="9425312" y="5287136"/>
            <a:ext cx="1120026" cy="1671681"/>
          </a:xfrm>
          <a:custGeom>
            <a:avLst/>
            <a:gdLst/>
            <a:ahLst/>
            <a:cxnLst/>
            <a:rect l="l" t="t" r="r" b="b"/>
            <a:pathLst>
              <a:path w="1120026" h="1671681">
                <a:moveTo>
                  <a:pt x="0" y="0"/>
                </a:moveTo>
                <a:lnTo>
                  <a:pt x="1120027" y="0"/>
                </a:lnTo>
                <a:lnTo>
                  <a:pt x="1120027" y="1671681"/>
                </a:lnTo>
                <a:lnTo>
                  <a:pt x="0" y="1671681"/>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GB"/>
          </a:p>
        </p:txBody>
      </p:sp>
      <p:sp>
        <p:nvSpPr>
          <p:cNvPr id="25" name="Freeform 25"/>
          <p:cNvSpPr/>
          <p:nvPr/>
        </p:nvSpPr>
        <p:spPr>
          <a:xfrm>
            <a:off x="9486892" y="7692044"/>
            <a:ext cx="1058447" cy="2055236"/>
          </a:xfrm>
          <a:custGeom>
            <a:avLst/>
            <a:gdLst/>
            <a:ahLst/>
            <a:cxnLst/>
            <a:rect l="l" t="t" r="r" b="b"/>
            <a:pathLst>
              <a:path w="1058447" h="2055236">
                <a:moveTo>
                  <a:pt x="0" y="0"/>
                </a:moveTo>
                <a:lnTo>
                  <a:pt x="1058447" y="0"/>
                </a:lnTo>
                <a:lnTo>
                  <a:pt x="1058447" y="2055236"/>
                </a:lnTo>
                <a:lnTo>
                  <a:pt x="0" y="2055236"/>
                </a:lnTo>
                <a:lnTo>
                  <a:pt x="0" y="0"/>
                </a:lnTo>
                <a:close/>
              </a:path>
            </a:pathLst>
          </a:custGeom>
          <a:blipFill>
            <a:blip r:embed="rId11">
              <a:extLs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GB"/>
          </a:p>
        </p:txBody>
      </p:sp>
      <p:sp>
        <p:nvSpPr>
          <p:cNvPr id="26" name="TextBox 26"/>
          <p:cNvSpPr txBox="1"/>
          <p:nvPr/>
        </p:nvSpPr>
        <p:spPr>
          <a:xfrm>
            <a:off x="469585" y="1206723"/>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For each basic verb, create a powerful verb that can be used to show the reader what the author intends. </a:t>
            </a:r>
          </a:p>
        </p:txBody>
      </p:sp>
      <p:sp>
        <p:nvSpPr>
          <p:cNvPr id="27" name="TextBox 27"/>
          <p:cNvSpPr txBox="1"/>
          <p:nvPr/>
        </p:nvSpPr>
        <p:spPr>
          <a:xfrm>
            <a:off x="1967636" y="2989160"/>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walked </a:t>
            </a:r>
          </a:p>
          <a:p>
            <a:pPr algn="ctr">
              <a:lnSpc>
                <a:spcPts val="4576"/>
              </a:lnSpc>
            </a:pPr>
            <a:r>
              <a:rPr lang="en-US" sz="3200">
                <a:solidFill>
                  <a:srgbClr val="000000"/>
                </a:solidFill>
                <a:latin typeface="Playwrite US Modern"/>
                <a:ea typeface="Playwrite US Modern"/>
                <a:cs typeface="Playwrite US Modern"/>
                <a:sym typeface="Playwrite US Modern"/>
              </a:rPr>
              <a:t>(leisurely)</a:t>
            </a:r>
          </a:p>
        </p:txBody>
      </p:sp>
      <p:sp>
        <p:nvSpPr>
          <p:cNvPr id="28" name="TextBox 28"/>
          <p:cNvSpPr txBox="1"/>
          <p:nvPr/>
        </p:nvSpPr>
        <p:spPr>
          <a:xfrm>
            <a:off x="1967636" y="5468002"/>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said</a:t>
            </a:r>
          </a:p>
          <a:p>
            <a:pPr algn="ctr">
              <a:lnSpc>
                <a:spcPts val="4576"/>
              </a:lnSpc>
            </a:pPr>
            <a:r>
              <a:rPr lang="en-US" sz="3200">
                <a:solidFill>
                  <a:srgbClr val="000000"/>
                </a:solidFill>
                <a:latin typeface="Playwrite US Modern"/>
                <a:ea typeface="Playwrite US Modern"/>
                <a:cs typeface="Playwrite US Modern"/>
                <a:sym typeface="Playwrite US Modern"/>
              </a:rPr>
              <a:t>(loudly)</a:t>
            </a:r>
          </a:p>
        </p:txBody>
      </p:sp>
      <p:sp>
        <p:nvSpPr>
          <p:cNvPr id="29" name="TextBox 29"/>
          <p:cNvSpPr txBox="1"/>
          <p:nvPr/>
        </p:nvSpPr>
        <p:spPr>
          <a:xfrm>
            <a:off x="1967636" y="8086391"/>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looked</a:t>
            </a:r>
          </a:p>
          <a:p>
            <a:pPr algn="ctr">
              <a:lnSpc>
                <a:spcPts val="4576"/>
              </a:lnSpc>
            </a:pPr>
            <a:r>
              <a:rPr lang="en-US" sz="3200">
                <a:solidFill>
                  <a:srgbClr val="000000"/>
                </a:solidFill>
                <a:latin typeface="Playwrite US Modern"/>
                <a:ea typeface="Playwrite US Modern"/>
                <a:cs typeface="Playwrite US Modern"/>
                <a:sym typeface="Playwrite US Modern"/>
              </a:rPr>
              <a:t>(briefly)</a:t>
            </a:r>
          </a:p>
        </p:txBody>
      </p:sp>
      <p:sp>
        <p:nvSpPr>
          <p:cNvPr id="30" name="TextBox 30"/>
          <p:cNvSpPr txBox="1"/>
          <p:nvPr/>
        </p:nvSpPr>
        <p:spPr>
          <a:xfrm>
            <a:off x="11044399" y="3108030"/>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ate </a:t>
            </a:r>
          </a:p>
          <a:p>
            <a:pPr algn="ctr">
              <a:lnSpc>
                <a:spcPts val="4576"/>
              </a:lnSpc>
            </a:pPr>
            <a:r>
              <a:rPr lang="en-US" sz="3200">
                <a:solidFill>
                  <a:srgbClr val="000000"/>
                </a:solidFill>
                <a:latin typeface="Playwrite US Modern"/>
                <a:ea typeface="Playwrite US Modern"/>
                <a:cs typeface="Playwrite US Modern"/>
                <a:sym typeface="Playwrite US Modern"/>
              </a:rPr>
              <a:t>(quickly)</a:t>
            </a:r>
          </a:p>
        </p:txBody>
      </p:sp>
      <p:sp>
        <p:nvSpPr>
          <p:cNvPr id="31" name="TextBox 31"/>
          <p:cNvSpPr txBox="1"/>
          <p:nvPr/>
        </p:nvSpPr>
        <p:spPr>
          <a:xfrm>
            <a:off x="11044399" y="5586872"/>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move</a:t>
            </a:r>
          </a:p>
          <a:p>
            <a:pPr algn="ctr">
              <a:lnSpc>
                <a:spcPts val="4576"/>
              </a:lnSpc>
            </a:pPr>
            <a:r>
              <a:rPr lang="en-US" sz="3200">
                <a:solidFill>
                  <a:srgbClr val="000000"/>
                </a:solidFill>
                <a:latin typeface="Playwrite US Modern"/>
                <a:ea typeface="Playwrite US Modern"/>
                <a:cs typeface="Playwrite US Modern"/>
                <a:sym typeface="Playwrite US Modern"/>
              </a:rPr>
              <a:t>(suddenly)</a:t>
            </a:r>
          </a:p>
        </p:txBody>
      </p:sp>
      <p:sp>
        <p:nvSpPr>
          <p:cNvPr id="32" name="TextBox 32"/>
          <p:cNvSpPr txBox="1"/>
          <p:nvPr/>
        </p:nvSpPr>
        <p:spPr>
          <a:xfrm>
            <a:off x="11044399" y="8205261"/>
            <a:ext cx="2864755"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hold</a:t>
            </a:r>
          </a:p>
          <a:p>
            <a:pPr algn="ctr">
              <a:lnSpc>
                <a:spcPts val="4576"/>
              </a:lnSpc>
            </a:pPr>
            <a:r>
              <a:rPr lang="en-US" sz="3200">
                <a:solidFill>
                  <a:srgbClr val="000000"/>
                </a:solidFill>
                <a:latin typeface="Playwrite US Modern"/>
                <a:ea typeface="Playwrite US Modern"/>
                <a:cs typeface="Playwrite US Modern"/>
                <a:sym typeface="Playwrite US Modern"/>
              </a:rPr>
              <a:t>(tightly)</a:t>
            </a:r>
          </a:p>
        </p:txBody>
      </p:sp>
      <p:sp>
        <p:nvSpPr>
          <p:cNvPr id="33" name="TextBox 33"/>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34" name="TextBox 34"/>
          <p:cNvSpPr txBox="1"/>
          <p:nvPr/>
        </p:nvSpPr>
        <p:spPr>
          <a:xfrm>
            <a:off x="5326058" y="3127031"/>
            <a:ext cx="2864755" cy="1125755"/>
          </a:xfrm>
          <a:prstGeom prst="rect">
            <a:avLst/>
          </a:prstGeom>
        </p:spPr>
        <p:txBody>
          <a:bodyPr lIns="0" tIns="0" rIns="0" bIns="0" rtlCol="0" anchor="t">
            <a:spAutoFit/>
          </a:bodyPr>
          <a:lstStyle/>
          <a:p>
            <a:pPr algn="l">
              <a:lnSpc>
                <a:spcPts val="4576"/>
              </a:lnSpc>
            </a:pPr>
            <a:r>
              <a:rPr lang="en-US" sz="3200">
                <a:solidFill>
                  <a:srgbClr val="00BF63"/>
                </a:solidFill>
                <a:latin typeface="Playwrite US Modern"/>
                <a:ea typeface="Playwrite US Modern"/>
                <a:cs typeface="Playwrite US Modern"/>
                <a:sym typeface="Playwrite US Modern"/>
              </a:rPr>
              <a:t>sauntered</a:t>
            </a:r>
          </a:p>
          <a:p>
            <a:pPr algn="l">
              <a:lnSpc>
                <a:spcPts val="4576"/>
              </a:lnSpc>
            </a:pPr>
            <a:r>
              <a:rPr lang="en-US" sz="3200">
                <a:solidFill>
                  <a:srgbClr val="00BF63"/>
                </a:solidFill>
                <a:latin typeface="Playwrite US Modern"/>
                <a:ea typeface="Playwrite US Modern"/>
                <a:cs typeface="Playwrite US Modern"/>
                <a:sym typeface="Playwrite US Modern"/>
              </a:rPr>
              <a:t>strolled</a:t>
            </a:r>
          </a:p>
        </p:txBody>
      </p:sp>
      <p:sp>
        <p:nvSpPr>
          <p:cNvPr id="35" name="TextBox 35"/>
          <p:cNvSpPr txBox="1"/>
          <p:nvPr/>
        </p:nvSpPr>
        <p:spPr>
          <a:xfrm>
            <a:off x="5326058" y="5605873"/>
            <a:ext cx="2864755" cy="1125755"/>
          </a:xfrm>
          <a:prstGeom prst="rect">
            <a:avLst/>
          </a:prstGeom>
        </p:spPr>
        <p:txBody>
          <a:bodyPr lIns="0" tIns="0" rIns="0" bIns="0" rtlCol="0" anchor="t">
            <a:spAutoFit/>
          </a:bodyPr>
          <a:lstStyle/>
          <a:p>
            <a:pPr algn="l">
              <a:lnSpc>
                <a:spcPts val="4576"/>
              </a:lnSpc>
            </a:pPr>
            <a:r>
              <a:rPr lang="en-US" sz="3200">
                <a:solidFill>
                  <a:srgbClr val="00BF63"/>
                </a:solidFill>
                <a:latin typeface="Playwrite US Modern"/>
                <a:ea typeface="Playwrite US Modern"/>
                <a:cs typeface="Playwrite US Modern"/>
                <a:sym typeface="Playwrite US Modern"/>
              </a:rPr>
              <a:t>bellowed</a:t>
            </a:r>
          </a:p>
          <a:p>
            <a:pPr algn="l">
              <a:lnSpc>
                <a:spcPts val="4576"/>
              </a:lnSpc>
            </a:pPr>
            <a:r>
              <a:rPr lang="en-US" sz="3200">
                <a:solidFill>
                  <a:srgbClr val="00BF63"/>
                </a:solidFill>
                <a:latin typeface="Playwrite US Modern"/>
                <a:ea typeface="Playwrite US Modern"/>
                <a:cs typeface="Playwrite US Modern"/>
                <a:sym typeface="Playwrite US Modern"/>
              </a:rPr>
              <a:t>roared</a:t>
            </a:r>
          </a:p>
        </p:txBody>
      </p:sp>
      <p:sp>
        <p:nvSpPr>
          <p:cNvPr id="36" name="TextBox 36"/>
          <p:cNvSpPr txBox="1"/>
          <p:nvPr/>
        </p:nvSpPr>
        <p:spPr>
          <a:xfrm>
            <a:off x="5326058" y="8205261"/>
            <a:ext cx="2864755" cy="1125755"/>
          </a:xfrm>
          <a:prstGeom prst="rect">
            <a:avLst/>
          </a:prstGeom>
        </p:spPr>
        <p:txBody>
          <a:bodyPr lIns="0" tIns="0" rIns="0" bIns="0" rtlCol="0" anchor="t">
            <a:spAutoFit/>
          </a:bodyPr>
          <a:lstStyle/>
          <a:p>
            <a:pPr algn="l">
              <a:lnSpc>
                <a:spcPts val="4576"/>
              </a:lnSpc>
            </a:pPr>
            <a:r>
              <a:rPr lang="en-US" sz="3200">
                <a:solidFill>
                  <a:srgbClr val="00BF63"/>
                </a:solidFill>
                <a:latin typeface="Playwrite US Modern"/>
                <a:ea typeface="Playwrite US Modern"/>
                <a:cs typeface="Playwrite US Modern"/>
                <a:sym typeface="Playwrite US Modern"/>
              </a:rPr>
              <a:t>glanced</a:t>
            </a:r>
          </a:p>
          <a:p>
            <a:pPr algn="l">
              <a:lnSpc>
                <a:spcPts val="4576"/>
              </a:lnSpc>
            </a:pPr>
            <a:r>
              <a:rPr lang="en-US" sz="3200">
                <a:solidFill>
                  <a:srgbClr val="00BF63"/>
                </a:solidFill>
                <a:latin typeface="Playwrite US Modern"/>
                <a:ea typeface="Playwrite US Modern"/>
                <a:cs typeface="Playwrite US Modern"/>
                <a:sym typeface="Playwrite US Modern"/>
              </a:rPr>
              <a:t>peeped</a:t>
            </a:r>
          </a:p>
        </p:txBody>
      </p:sp>
      <p:sp>
        <p:nvSpPr>
          <p:cNvPr id="37" name="TextBox 37"/>
          <p:cNvSpPr txBox="1"/>
          <p:nvPr/>
        </p:nvSpPr>
        <p:spPr>
          <a:xfrm>
            <a:off x="14449199" y="3229669"/>
            <a:ext cx="2864755" cy="1125755"/>
          </a:xfrm>
          <a:prstGeom prst="rect">
            <a:avLst/>
          </a:prstGeom>
        </p:spPr>
        <p:txBody>
          <a:bodyPr lIns="0" tIns="0" rIns="0" bIns="0" rtlCol="0" anchor="t">
            <a:spAutoFit/>
          </a:bodyPr>
          <a:lstStyle/>
          <a:p>
            <a:pPr algn="l">
              <a:lnSpc>
                <a:spcPts val="4576"/>
              </a:lnSpc>
            </a:pPr>
            <a:r>
              <a:rPr lang="en-US" sz="3200">
                <a:solidFill>
                  <a:srgbClr val="00BF63"/>
                </a:solidFill>
                <a:latin typeface="Playwrite US Modern"/>
                <a:ea typeface="Playwrite US Modern"/>
                <a:cs typeface="Playwrite US Modern"/>
                <a:sym typeface="Playwrite US Modern"/>
              </a:rPr>
              <a:t>devoured</a:t>
            </a:r>
          </a:p>
          <a:p>
            <a:pPr algn="l">
              <a:lnSpc>
                <a:spcPts val="4576"/>
              </a:lnSpc>
            </a:pPr>
            <a:r>
              <a:rPr lang="en-US" sz="3200">
                <a:solidFill>
                  <a:srgbClr val="00BF63"/>
                </a:solidFill>
                <a:latin typeface="Playwrite US Modern"/>
                <a:ea typeface="Playwrite US Modern"/>
                <a:cs typeface="Playwrite US Modern"/>
                <a:sym typeface="Playwrite US Modern"/>
              </a:rPr>
              <a:t>gorged</a:t>
            </a:r>
          </a:p>
        </p:txBody>
      </p:sp>
      <p:sp>
        <p:nvSpPr>
          <p:cNvPr id="38" name="TextBox 38"/>
          <p:cNvSpPr txBox="1"/>
          <p:nvPr/>
        </p:nvSpPr>
        <p:spPr>
          <a:xfrm>
            <a:off x="14449199" y="5708511"/>
            <a:ext cx="2864755" cy="1125755"/>
          </a:xfrm>
          <a:prstGeom prst="rect">
            <a:avLst/>
          </a:prstGeom>
        </p:spPr>
        <p:txBody>
          <a:bodyPr lIns="0" tIns="0" rIns="0" bIns="0" rtlCol="0" anchor="t">
            <a:spAutoFit/>
          </a:bodyPr>
          <a:lstStyle/>
          <a:p>
            <a:pPr algn="l">
              <a:lnSpc>
                <a:spcPts val="4576"/>
              </a:lnSpc>
            </a:pPr>
            <a:r>
              <a:rPr lang="en-US" sz="3200">
                <a:solidFill>
                  <a:srgbClr val="00BF63"/>
                </a:solidFill>
                <a:latin typeface="Playwrite US Modern"/>
                <a:ea typeface="Playwrite US Modern"/>
                <a:cs typeface="Playwrite US Modern"/>
                <a:sym typeface="Playwrite US Modern"/>
              </a:rPr>
              <a:t>halt</a:t>
            </a:r>
          </a:p>
          <a:p>
            <a:pPr algn="l">
              <a:lnSpc>
                <a:spcPts val="4576"/>
              </a:lnSpc>
            </a:pPr>
            <a:r>
              <a:rPr lang="en-US" sz="3200">
                <a:solidFill>
                  <a:srgbClr val="00BF63"/>
                </a:solidFill>
                <a:latin typeface="Playwrite US Modern"/>
                <a:ea typeface="Playwrite US Modern"/>
                <a:cs typeface="Playwrite US Modern"/>
                <a:sym typeface="Playwrite US Modern"/>
              </a:rPr>
              <a:t>jolt</a:t>
            </a:r>
          </a:p>
        </p:txBody>
      </p:sp>
      <p:sp>
        <p:nvSpPr>
          <p:cNvPr id="39" name="TextBox 39"/>
          <p:cNvSpPr txBox="1"/>
          <p:nvPr/>
        </p:nvSpPr>
        <p:spPr>
          <a:xfrm>
            <a:off x="14402822" y="8366152"/>
            <a:ext cx="2864755" cy="1125755"/>
          </a:xfrm>
          <a:prstGeom prst="rect">
            <a:avLst/>
          </a:prstGeom>
        </p:spPr>
        <p:txBody>
          <a:bodyPr lIns="0" tIns="0" rIns="0" bIns="0" rtlCol="0" anchor="t">
            <a:spAutoFit/>
          </a:bodyPr>
          <a:lstStyle/>
          <a:p>
            <a:pPr algn="l">
              <a:lnSpc>
                <a:spcPts val="4576"/>
              </a:lnSpc>
            </a:pPr>
            <a:r>
              <a:rPr lang="en-US" sz="3200">
                <a:solidFill>
                  <a:srgbClr val="00BF63"/>
                </a:solidFill>
                <a:latin typeface="Playwrite US Modern"/>
                <a:ea typeface="Playwrite US Modern"/>
                <a:cs typeface="Playwrite US Modern"/>
                <a:sym typeface="Playwrite US Modern"/>
              </a:rPr>
              <a:t>clutched</a:t>
            </a:r>
          </a:p>
          <a:p>
            <a:pPr algn="l">
              <a:lnSpc>
                <a:spcPts val="4576"/>
              </a:lnSpc>
            </a:pPr>
            <a:r>
              <a:rPr lang="en-US" sz="3200">
                <a:solidFill>
                  <a:srgbClr val="00BF63"/>
                </a:solidFill>
                <a:latin typeface="Playwrite US Modern"/>
                <a:ea typeface="Playwrite US Modern"/>
                <a:cs typeface="Playwrite US Modern"/>
                <a:sym typeface="Playwrite US Modern"/>
              </a:rPr>
              <a:t>gripped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69585" y="2751892"/>
            <a:ext cx="2683798" cy="1858530"/>
          </a:xfrm>
          <a:custGeom>
            <a:avLst/>
            <a:gdLst/>
            <a:ahLst/>
            <a:cxnLst/>
            <a:rect l="l" t="t" r="r" b="b"/>
            <a:pathLst>
              <a:path w="2683798" h="1858530">
                <a:moveTo>
                  <a:pt x="0" y="0"/>
                </a:moveTo>
                <a:lnTo>
                  <a:pt x="2683798" y="0"/>
                </a:lnTo>
                <a:lnTo>
                  <a:pt x="2683798" y="1858530"/>
                </a:lnTo>
                <a:lnTo>
                  <a:pt x="0" y="1858530"/>
                </a:lnTo>
                <a:lnTo>
                  <a:pt x="0" y="0"/>
                </a:lnTo>
                <a:close/>
              </a:path>
            </a:pathLst>
          </a:custGeom>
          <a:blipFill>
            <a:blip r:embed="rId2"/>
            <a:stretch>
              <a:fillRect/>
            </a:stretch>
          </a:blipFill>
        </p:spPr>
        <p:txBody>
          <a:bodyPr/>
          <a:lstStyle/>
          <a:p>
            <a:endParaRPr lang="en-GB"/>
          </a:p>
        </p:txBody>
      </p:sp>
      <p:sp>
        <p:nvSpPr>
          <p:cNvPr id="3" name="Freeform 3"/>
          <p:cNvSpPr/>
          <p:nvPr/>
        </p:nvSpPr>
        <p:spPr>
          <a:xfrm>
            <a:off x="913261" y="5143500"/>
            <a:ext cx="1796446" cy="2214417"/>
          </a:xfrm>
          <a:custGeom>
            <a:avLst/>
            <a:gdLst/>
            <a:ahLst/>
            <a:cxnLst/>
            <a:rect l="l" t="t" r="r" b="b"/>
            <a:pathLst>
              <a:path w="1796446" h="2214417">
                <a:moveTo>
                  <a:pt x="0" y="0"/>
                </a:moveTo>
                <a:lnTo>
                  <a:pt x="1796445" y="0"/>
                </a:lnTo>
                <a:lnTo>
                  <a:pt x="1796445" y="2214417"/>
                </a:lnTo>
                <a:lnTo>
                  <a:pt x="0" y="221441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352678" y="8103046"/>
            <a:ext cx="2917612" cy="1867272"/>
          </a:xfrm>
          <a:custGeom>
            <a:avLst/>
            <a:gdLst/>
            <a:ahLst/>
            <a:cxnLst/>
            <a:rect l="l" t="t" r="r" b="b"/>
            <a:pathLst>
              <a:path w="2917612" h="1867272">
                <a:moveTo>
                  <a:pt x="0" y="0"/>
                </a:moveTo>
                <a:lnTo>
                  <a:pt x="2917612" y="0"/>
                </a:lnTo>
                <a:lnTo>
                  <a:pt x="2917612" y="1867272"/>
                </a:lnTo>
                <a:lnTo>
                  <a:pt x="0" y="18672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TextBox 5"/>
          <p:cNvSpPr txBox="1"/>
          <p:nvPr/>
        </p:nvSpPr>
        <p:spPr>
          <a:xfrm>
            <a:off x="469585" y="1297392"/>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Identify the verb in each sentence and replace it with a powerful verb. Explain how the powerful verb improves the sentence.</a:t>
            </a:r>
          </a:p>
        </p:txBody>
      </p:sp>
      <p:sp>
        <p:nvSpPr>
          <p:cNvPr id="6" name="TextBox 6"/>
          <p:cNvSpPr txBox="1"/>
          <p:nvPr/>
        </p:nvSpPr>
        <p:spPr>
          <a:xfrm>
            <a:off x="3469305" y="5290115"/>
            <a:ext cx="1204966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woman ran away from the mysterious creature. </a:t>
            </a:r>
          </a:p>
        </p:txBody>
      </p:sp>
      <p:sp>
        <p:nvSpPr>
          <p:cNvPr id="7" name="TextBox 7"/>
          <p:cNvSpPr txBox="1"/>
          <p:nvPr/>
        </p:nvSpPr>
        <p:spPr>
          <a:xfrm>
            <a:off x="3469305" y="8055421"/>
            <a:ext cx="1204966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man looked at the beautiful sunset. </a:t>
            </a:r>
          </a:p>
        </p:txBody>
      </p:sp>
      <p:sp>
        <p:nvSpPr>
          <p:cNvPr id="8" name="TextBox 8"/>
          <p:cNvSpPr txBox="1"/>
          <p:nvPr/>
        </p:nvSpPr>
        <p:spPr>
          <a:xfrm>
            <a:off x="3469305" y="2947635"/>
            <a:ext cx="8009047"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rain fell from the sky.</a:t>
            </a:r>
          </a:p>
        </p:txBody>
      </p:sp>
      <p:sp>
        <p:nvSpPr>
          <p:cNvPr id="9" name="TextBox 9"/>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69585" y="2751892"/>
            <a:ext cx="2683798" cy="1858530"/>
          </a:xfrm>
          <a:custGeom>
            <a:avLst/>
            <a:gdLst/>
            <a:ahLst/>
            <a:cxnLst/>
            <a:rect l="l" t="t" r="r" b="b"/>
            <a:pathLst>
              <a:path w="2683798" h="1858530">
                <a:moveTo>
                  <a:pt x="0" y="0"/>
                </a:moveTo>
                <a:lnTo>
                  <a:pt x="2683798" y="0"/>
                </a:lnTo>
                <a:lnTo>
                  <a:pt x="2683798" y="1858530"/>
                </a:lnTo>
                <a:lnTo>
                  <a:pt x="0" y="1858530"/>
                </a:lnTo>
                <a:lnTo>
                  <a:pt x="0" y="0"/>
                </a:lnTo>
                <a:close/>
              </a:path>
            </a:pathLst>
          </a:custGeom>
          <a:blipFill>
            <a:blip r:embed="rId2"/>
            <a:stretch>
              <a:fillRect/>
            </a:stretch>
          </a:blipFill>
        </p:spPr>
        <p:txBody>
          <a:bodyPr/>
          <a:lstStyle/>
          <a:p>
            <a:endParaRPr lang="en-GB"/>
          </a:p>
        </p:txBody>
      </p:sp>
      <p:sp>
        <p:nvSpPr>
          <p:cNvPr id="3" name="Freeform 3"/>
          <p:cNvSpPr/>
          <p:nvPr/>
        </p:nvSpPr>
        <p:spPr>
          <a:xfrm>
            <a:off x="913261" y="5143500"/>
            <a:ext cx="1796446" cy="2214417"/>
          </a:xfrm>
          <a:custGeom>
            <a:avLst/>
            <a:gdLst/>
            <a:ahLst/>
            <a:cxnLst/>
            <a:rect l="l" t="t" r="r" b="b"/>
            <a:pathLst>
              <a:path w="1796446" h="2214417">
                <a:moveTo>
                  <a:pt x="0" y="0"/>
                </a:moveTo>
                <a:lnTo>
                  <a:pt x="1796445" y="0"/>
                </a:lnTo>
                <a:lnTo>
                  <a:pt x="1796445" y="2214417"/>
                </a:lnTo>
                <a:lnTo>
                  <a:pt x="0" y="221441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352678" y="8103046"/>
            <a:ext cx="2917612" cy="1867272"/>
          </a:xfrm>
          <a:custGeom>
            <a:avLst/>
            <a:gdLst/>
            <a:ahLst/>
            <a:cxnLst/>
            <a:rect l="l" t="t" r="r" b="b"/>
            <a:pathLst>
              <a:path w="2917612" h="1867272">
                <a:moveTo>
                  <a:pt x="0" y="0"/>
                </a:moveTo>
                <a:lnTo>
                  <a:pt x="2917612" y="0"/>
                </a:lnTo>
                <a:lnTo>
                  <a:pt x="2917612" y="1867272"/>
                </a:lnTo>
                <a:lnTo>
                  <a:pt x="0" y="18672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TextBox 5"/>
          <p:cNvSpPr txBox="1"/>
          <p:nvPr/>
        </p:nvSpPr>
        <p:spPr>
          <a:xfrm>
            <a:off x="469585" y="1297392"/>
            <a:ext cx="17117553" cy="1125755"/>
          </a:xfrm>
          <a:prstGeom prst="rect">
            <a:avLst/>
          </a:prstGeom>
        </p:spPr>
        <p:txBody>
          <a:bodyPr lIns="0" tIns="0" rIns="0" bIns="0" rtlCol="0" anchor="t">
            <a:spAutoFit/>
          </a:bodyPr>
          <a:lstStyle/>
          <a:p>
            <a:pPr algn="ctr">
              <a:lnSpc>
                <a:spcPts val="4576"/>
              </a:lnSpc>
            </a:pPr>
            <a:r>
              <a:rPr lang="en-US" sz="3200">
                <a:solidFill>
                  <a:srgbClr val="000000"/>
                </a:solidFill>
                <a:latin typeface="Playwrite US Modern"/>
                <a:ea typeface="Playwrite US Modern"/>
                <a:cs typeface="Playwrite US Modern"/>
                <a:sym typeface="Playwrite US Modern"/>
              </a:rPr>
              <a:t>Identify the verb in each sentence and replace it with a powerful verb. Explain how the powerful verb improves the sentence.</a:t>
            </a:r>
          </a:p>
        </p:txBody>
      </p:sp>
      <p:sp>
        <p:nvSpPr>
          <p:cNvPr id="6" name="TextBox 6"/>
          <p:cNvSpPr txBox="1"/>
          <p:nvPr/>
        </p:nvSpPr>
        <p:spPr>
          <a:xfrm>
            <a:off x="3469305" y="5290115"/>
            <a:ext cx="1204966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woman ran away from the mysterious creature. </a:t>
            </a:r>
          </a:p>
        </p:txBody>
      </p:sp>
      <p:sp>
        <p:nvSpPr>
          <p:cNvPr id="7" name="TextBox 7"/>
          <p:cNvSpPr txBox="1"/>
          <p:nvPr/>
        </p:nvSpPr>
        <p:spPr>
          <a:xfrm>
            <a:off x="3469305" y="8055421"/>
            <a:ext cx="1204966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man looked at the beautiful sunset. </a:t>
            </a:r>
          </a:p>
        </p:txBody>
      </p:sp>
      <p:sp>
        <p:nvSpPr>
          <p:cNvPr id="8" name="TextBox 8"/>
          <p:cNvSpPr txBox="1"/>
          <p:nvPr/>
        </p:nvSpPr>
        <p:spPr>
          <a:xfrm>
            <a:off x="3469305" y="2947635"/>
            <a:ext cx="8009047"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rain fell from the sky.</a:t>
            </a:r>
          </a:p>
        </p:txBody>
      </p:sp>
      <p:sp>
        <p:nvSpPr>
          <p:cNvPr id="9" name="TextBox 9"/>
          <p:cNvSpPr txBox="1"/>
          <p:nvPr/>
        </p:nvSpPr>
        <p:spPr>
          <a:xfrm>
            <a:off x="585224" y="-2930"/>
            <a:ext cx="17117553"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Powerful Verbs </a:t>
            </a:r>
          </a:p>
        </p:txBody>
      </p:sp>
      <p:sp>
        <p:nvSpPr>
          <p:cNvPr id="10" name="TextBox 10"/>
          <p:cNvSpPr txBox="1"/>
          <p:nvPr/>
        </p:nvSpPr>
        <p:spPr>
          <a:xfrm>
            <a:off x="3469305" y="3803686"/>
            <a:ext cx="8009047"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rain </a:t>
            </a:r>
            <a:r>
              <a:rPr lang="en-US" sz="3200">
                <a:solidFill>
                  <a:srgbClr val="00BF63"/>
                </a:solidFill>
                <a:latin typeface="Playwrite US Modern"/>
                <a:ea typeface="Playwrite US Modern"/>
                <a:cs typeface="Playwrite US Modern"/>
                <a:sym typeface="Playwrite US Modern"/>
              </a:rPr>
              <a:t>cascaded</a:t>
            </a:r>
            <a:r>
              <a:rPr lang="en-US" sz="3200">
                <a:solidFill>
                  <a:srgbClr val="000000"/>
                </a:solidFill>
                <a:latin typeface="Playwrite US Modern"/>
                <a:ea typeface="Playwrite US Modern"/>
                <a:cs typeface="Playwrite US Modern"/>
                <a:sym typeface="Playwrite US Modern"/>
              </a:rPr>
              <a:t> from the sky.</a:t>
            </a:r>
          </a:p>
        </p:txBody>
      </p:sp>
      <p:sp>
        <p:nvSpPr>
          <p:cNvPr id="11" name="TextBox 11"/>
          <p:cNvSpPr txBox="1"/>
          <p:nvPr/>
        </p:nvSpPr>
        <p:spPr>
          <a:xfrm>
            <a:off x="3469305" y="6148634"/>
            <a:ext cx="1204966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woman </a:t>
            </a:r>
            <a:r>
              <a:rPr lang="en-US" sz="3200">
                <a:solidFill>
                  <a:srgbClr val="00BF63"/>
                </a:solidFill>
                <a:latin typeface="Playwrite US Modern"/>
                <a:ea typeface="Playwrite US Modern"/>
                <a:cs typeface="Playwrite US Modern"/>
                <a:sym typeface="Playwrite US Modern"/>
              </a:rPr>
              <a:t>fled</a:t>
            </a:r>
            <a:r>
              <a:rPr lang="en-US" sz="3200">
                <a:solidFill>
                  <a:srgbClr val="000000"/>
                </a:solidFill>
                <a:latin typeface="Playwrite US Modern"/>
                <a:ea typeface="Playwrite US Modern"/>
                <a:cs typeface="Playwrite US Modern"/>
                <a:sym typeface="Playwrite US Modern"/>
              </a:rPr>
              <a:t> from the mysterious creature. </a:t>
            </a:r>
          </a:p>
        </p:txBody>
      </p:sp>
      <p:sp>
        <p:nvSpPr>
          <p:cNvPr id="12" name="TextBox 12"/>
          <p:cNvSpPr txBox="1"/>
          <p:nvPr/>
        </p:nvSpPr>
        <p:spPr>
          <a:xfrm>
            <a:off x="3469305" y="8913941"/>
            <a:ext cx="1204966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man </a:t>
            </a:r>
            <a:r>
              <a:rPr lang="en-US" sz="3200">
                <a:solidFill>
                  <a:srgbClr val="00BF63"/>
                </a:solidFill>
                <a:latin typeface="Playwrite US Modern"/>
                <a:ea typeface="Playwrite US Modern"/>
                <a:cs typeface="Playwrite US Modern"/>
                <a:sym typeface="Playwrite US Modern"/>
              </a:rPr>
              <a:t>marvelled</a:t>
            </a:r>
            <a:r>
              <a:rPr lang="en-US" sz="3200">
                <a:solidFill>
                  <a:srgbClr val="000000"/>
                </a:solidFill>
                <a:latin typeface="Playwrite US Modern"/>
                <a:ea typeface="Playwrite US Modern"/>
                <a:cs typeface="Playwrite US Modern"/>
                <a:sym typeface="Playwrite US Modern"/>
              </a:rPr>
              <a:t> at the beautiful sunset. </a:t>
            </a:r>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TotalTime>
  <Words>907</Words>
  <Application>Microsoft Macintosh PowerPoint</Application>
  <PresentationFormat>Custom</PresentationFormat>
  <Paragraphs>104</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Calibri</vt:lpstr>
      <vt:lpstr>Playwrite US Modern</vt:lpstr>
      <vt:lpstr>Arial</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Powerful Verbs</dc:title>
  <cp:lastModifiedBy>ALICES</cp:lastModifiedBy>
  <cp:revision>3</cp:revision>
  <dcterms:created xsi:type="dcterms:W3CDTF">2006-08-16T00:00:00Z</dcterms:created>
  <dcterms:modified xsi:type="dcterms:W3CDTF">2025-09-15T09:23:51Z</dcterms:modified>
  <dc:identifier>DAGF4xTvC9k</dc:identifier>
</cp:coreProperties>
</file>