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6858000" cy="9144000"/>
  <p:embeddedFontLst>
    <p:embeddedFont>
      <p:font typeface="Bryndan Write" pitchFamily="2" charset="0"/>
      <p:regular r:id="rId19"/>
    </p:embeddedFont>
    <p:embeddedFont>
      <p:font typeface="Playwrite US Modern" pitchFamily="2" charset="0"/>
      <p:regular r:id="rId20"/>
    </p:embeddedFont>
    <p:embeddedFont>
      <p:font typeface="Playwrite US Modern Extra-Light" pitchFamily="2" charset="0"/>
      <p:regular r:id="rId21"/>
    </p:embeddedFont>
    <p:embeddedFont>
      <p:font typeface="Playwrite US Modern Light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9" autoAdjust="0"/>
    <p:restoredTop sz="94632" autoAdjust="0"/>
  </p:normalViewPr>
  <p:slideViewPr>
    <p:cSldViewPr>
      <p:cViewPr varScale="1">
        <p:scale>
          <a:sx n="71" d="100"/>
          <a:sy n="71" d="100"/>
        </p:scale>
        <p:origin x="68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16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62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109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111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91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5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970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864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61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32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022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"/>
            <a:ext cx="2247900" cy="926615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194245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0.svg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240" y="1790700"/>
            <a:ext cx="18288000" cy="45180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Present Progressive Tense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83988" y="7658100"/>
            <a:ext cx="1735050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write in the present progressive tense.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253191" y="2616769"/>
          <a:ext cx="17579489" cy="6715125"/>
        </p:xfrm>
        <a:graphic>
          <a:graphicData uri="http://schemas.openxmlformats.org/drawingml/2006/table">
            <a:tbl>
              <a:tblPr/>
              <a:tblGrid>
                <a:gridCol w="5877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8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8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59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subject (noun / pronoun)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are  / am / is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verb + 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root word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Brent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is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shopping.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shop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Tayla and Sam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are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walking.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walk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I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am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singing.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She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is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reading.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read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253191" y="1285261"/>
            <a:ext cx="17781619" cy="1090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Complete the table to finish the sentences in the present progressive tense. Use the verb from the root verb column. 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49777780-22AC-0007-5EFB-8160097A50E4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365436" y="1457579"/>
            <a:ext cx="13648333" cy="1622511"/>
            <a:chOff x="0" y="0"/>
            <a:chExt cx="3594623" cy="42732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94623" cy="427328"/>
            </a:xfrm>
            <a:custGeom>
              <a:avLst/>
              <a:gdLst/>
              <a:ahLst/>
              <a:cxnLst/>
              <a:rect l="l" t="t" r="r" b="b"/>
              <a:pathLst>
                <a:path w="3594623" h="427328">
                  <a:moveTo>
                    <a:pt x="28929" y="0"/>
                  </a:moveTo>
                  <a:lnTo>
                    <a:pt x="3565694" y="0"/>
                  </a:lnTo>
                  <a:cubicBezTo>
                    <a:pt x="3581671" y="0"/>
                    <a:pt x="3594623" y="12952"/>
                    <a:pt x="3594623" y="28929"/>
                  </a:cubicBezTo>
                  <a:lnTo>
                    <a:pt x="3594623" y="398399"/>
                  </a:lnTo>
                  <a:cubicBezTo>
                    <a:pt x="3594623" y="406071"/>
                    <a:pt x="3591575" y="413430"/>
                    <a:pt x="3586150" y="418855"/>
                  </a:cubicBezTo>
                  <a:cubicBezTo>
                    <a:pt x="3580724" y="424280"/>
                    <a:pt x="3573366" y="427328"/>
                    <a:pt x="3565694" y="427328"/>
                  </a:cubicBezTo>
                  <a:lnTo>
                    <a:pt x="28929" y="427328"/>
                  </a:lnTo>
                  <a:cubicBezTo>
                    <a:pt x="12952" y="427328"/>
                    <a:pt x="0" y="414376"/>
                    <a:pt x="0" y="398399"/>
                  </a:cubicBezTo>
                  <a:lnTo>
                    <a:pt x="0" y="28929"/>
                  </a:lnTo>
                  <a:cubicBezTo>
                    <a:pt x="0" y="12952"/>
                    <a:pt x="12952" y="0"/>
                    <a:pt x="2892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594623" cy="465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2752995" y="932924"/>
            <a:ext cx="2925021" cy="2163422"/>
          </a:xfrm>
          <a:custGeom>
            <a:avLst/>
            <a:gdLst/>
            <a:ahLst/>
            <a:cxnLst/>
            <a:rect l="l" t="t" r="r" b="b"/>
            <a:pathLst>
              <a:path w="2925021" h="2163422">
                <a:moveTo>
                  <a:pt x="0" y="0"/>
                </a:moveTo>
                <a:lnTo>
                  <a:pt x="2925021" y="0"/>
                </a:lnTo>
                <a:lnTo>
                  <a:pt x="2925021" y="2163422"/>
                </a:lnTo>
                <a:lnTo>
                  <a:pt x="0" y="21634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284" r="-428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036247" y="1919585"/>
            <a:ext cx="1230671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sing funny tunes. 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80763" y="3271955"/>
            <a:ext cx="16528118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change a sentence from the present tense to the present progressive tense, we first need to find the verb.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2319834" y="4678277"/>
            <a:ext cx="13648333" cy="1622511"/>
            <a:chOff x="0" y="0"/>
            <a:chExt cx="3594623" cy="42732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594623" cy="427328"/>
            </a:xfrm>
            <a:custGeom>
              <a:avLst/>
              <a:gdLst/>
              <a:ahLst/>
              <a:cxnLst/>
              <a:rect l="l" t="t" r="r" b="b"/>
              <a:pathLst>
                <a:path w="3594623" h="427328">
                  <a:moveTo>
                    <a:pt x="28929" y="0"/>
                  </a:moveTo>
                  <a:lnTo>
                    <a:pt x="3565694" y="0"/>
                  </a:lnTo>
                  <a:cubicBezTo>
                    <a:pt x="3581671" y="0"/>
                    <a:pt x="3594623" y="12952"/>
                    <a:pt x="3594623" y="28929"/>
                  </a:cubicBezTo>
                  <a:lnTo>
                    <a:pt x="3594623" y="398399"/>
                  </a:lnTo>
                  <a:cubicBezTo>
                    <a:pt x="3594623" y="406071"/>
                    <a:pt x="3591575" y="413430"/>
                    <a:pt x="3586150" y="418855"/>
                  </a:cubicBezTo>
                  <a:cubicBezTo>
                    <a:pt x="3580724" y="424280"/>
                    <a:pt x="3573366" y="427328"/>
                    <a:pt x="3565694" y="427328"/>
                  </a:cubicBezTo>
                  <a:lnTo>
                    <a:pt x="28929" y="427328"/>
                  </a:lnTo>
                  <a:cubicBezTo>
                    <a:pt x="12952" y="427328"/>
                    <a:pt x="0" y="414376"/>
                    <a:pt x="0" y="398399"/>
                  </a:cubicBezTo>
                  <a:lnTo>
                    <a:pt x="0" y="28929"/>
                  </a:lnTo>
                  <a:cubicBezTo>
                    <a:pt x="0" y="12952"/>
                    <a:pt x="12952" y="0"/>
                    <a:pt x="2892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3594623" cy="465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2372334" y="4137365"/>
            <a:ext cx="2925021" cy="2163422"/>
          </a:xfrm>
          <a:custGeom>
            <a:avLst/>
            <a:gdLst/>
            <a:ahLst/>
            <a:cxnLst/>
            <a:rect l="l" t="t" r="r" b="b"/>
            <a:pathLst>
              <a:path w="2925021" h="2163422">
                <a:moveTo>
                  <a:pt x="0" y="0"/>
                </a:moveTo>
                <a:lnTo>
                  <a:pt x="2925021" y="0"/>
                </a:lnTo>
                <a:lnTo>
                  <a:pt x="2925021" y="2163423"/>
                </a:lnTo>
                <a:lnTo>
                  <a:pt x="0" y="21634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284" r="-428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2990645" y="5140282"/>
            <a:ext cx="1230671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sing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funny tunes. 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79941" y="6680781"/>
            <a:ext cx="16528118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latin typeface="Playwrite US Modern"/>
                <a:ea typeface="Playwrite US Modern"/>
                <a:cs typeface="Playwrite US Modern"/>
                <a:sym typeface="Playwrite US Modern"/>
              </a:rPr>
              <a:t>We then pick the correct verb form ‘is’, ‘are’ or ‘am’ and add the suffix ‘</a:t>
            </a:r>
            <a:r>
              <a:rPr lang="en-US" sz="3200" dirty="0" err="1">
                <a:latin typeface="Playwrite US Modern"/>
                <a:ea typeface="Playwrite US Modern"/>
                <a:cs typeface="Playwrite US Modern"/>
                <a:sym typeface="Playwrite US Modern"/>
              </a:rPr>
              <a:t>ing</a:t>
            </a:r>
            <a:r>
              <a:rPr lang="en-US" sz="3200" dirty="0">
                <a:latin typeface="Playwrite US Modern"/>
                <a:ea typeface="Playwrite US Modern"/>
                <a:cs typeface="Playwrite US Modern"/>
                <a:sym typeface="Playwrite US Modern"/>
              </a:rPr>
              <a:t>’ to the original verb.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2365436" y="8162826"/>
            <a:ext cx="13648333" cy="1622511"/>
            <a:chOff x="0" y="0"/>
            <a:chExt cx="3594623" cy="427328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594623" cy="427328"/>
            </a:xfrm>
            <a:custGeom>
              <a:avLst/>
              <a:gdLst/>
              <a:ahLst/>
              <a:cxnLst/>
              <a:rect l="l" t="t" r="r" b="b"/>
              <a:pathLst>
                <a:path w="3594623" h="427328">
                  <a:moveTo>
                    <a:pt x="28929" y="0"/>
                  </a:moveTo>
                  <a:lnTo>
                    <a:pt x="3565694" y="0"/>
                  </a:lnTo>
                  <a:cubicBezTo>
                    <a:pt x="3581671" y="0"/>
                    <a:pt x="3594623" y="12952"/>
                    <a:pt x="3594623" y="28929"/>
                  </a:cubicBezTo>
                  <a:lnTo>
                    <a:pt x="3594623" y="398399"/>
                  </a:lnTo>
                  <a:cubicBezTo>
                    <a:pt x="3594623" y="406071"/>
                    <a:pt x="3591575" y="413430"/>
                    <a:pt x="3586150" y="418855"/>
                  </a:cubicBezTo>
                  <a:cubicBezTo>
                    <a:pt x="3580724" y="424280"/>
                    <a:pt x="3573366" y="427328"/>
                    <a:pt x="3565694" y="427328"/>
                  </a:cubicBezTo>
                  <a:lnTo>
                    <a:pt x="28929" y="427328"/>
                  </a:lnTo>
                  <a:cubicBezTo>
                    <a:pt x="12952" y="427328"/>
                    <a:pt x="0" y="414376"/>
                    <a:pt x="0" y="398399"/>
                  </a:cubicBezTo>
                  <a:lnTo>
                    <a:pt x="0" y="28929"/>
                  </a:lnTo>
                  <a:cubicBezTo>
                    <a:pt x="0" y="12952"/>
                    <a:pt x="12952" y="0"/>
                    <a:pt x="2892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38100"/>
              <a:ext cx="3594623" cy="465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2752995" y="7638171"/>
            <a:ext cx="2925021" cy="2163422"/>
          </a:xfrm>
          <a:custGeom>
            <a:avLst/>
            <a:gdLst/>
            <a:ahLst/>
            <a:cxnLst/>
            <a:rect l="l" t="t" r="r" b="b"/>
            <a:pathLst>
              <a:path w="2925021" h="2163422">
                <a:moveTo>
                  <a:pt x="0" y="0"/>
                </a:moveTo>
                <a:lnTo>
                  <a:pt x="2925021" y="0"/>
                </a:lnTo>
                <a:lnTo>
                  <a:pt x="2925021" y="2163422"/>
                </a:lnTo>
                <a:lnTo>
                  <a:pt x="0" y="21634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284" r="-428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TextBox 19"/>
          <p:cNvSpPr txBox="1"/>
          <p:nvPr/>
        </p:nvSpPr>
        <p:spPr>
          <a:xfrm>
            <a:off x="3036247" y="8624832"/>
            <a:ext cx="1230671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 singing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funny tunes.  </a:t>
            </a:r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CAFCAD05-6FDC-65E5-8F04-702DA6DBEA44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925543" y="1619839"/>
            <a:ext cx="165281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Change these present tense sentences to the present progressive tense. 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67166" y="2901867"/>
          <a:ext cx="17044873" cy="5314272"/>
        </p:xfrm>
        <a:graphic>
          <a:graphicData uri="http://schemas.openxmlformats.org/drawingml/2006/table">
            <a:tbl>
              <a:tblPr/>
              <a:tblGrid>
                <a:gridCol w="7616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8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He danced.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The family travelled by train.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Sophie jumped on the trampoline.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James watered the plants.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Freeform 5"/>
          <p:cNvSpPr/>
          <p:nvPr/>
        </p:nvSpPr>
        <p:spPr>
          <a:xfrm>
            <a:off x="6351413" y="8861971"/>
            <a:ext cx="1599582" cy="1367643"/>
          </a:xfrm>
          <a:custGeom>
            <a:avLst/>
            <a:gdLst/>
            <a:ahLst/>
            <a:cxnLst/>
            <a:rect l="l" t="t" r="r" b="b"/>
            <a:pathLst>
              <a:path w="1599582" h="1367643">
                <a:moveTo>
                  <a:pt x="0" y="0"/>
                </a:moveTo>
                <a:lnTo>
                  <a:pt x="1599582" y="0"/>
                </a:lnTo>
                <a:lnTo>
                  <a:pt x="1599582" y="1367643"/>
                </a:lnTo>
                <a:lnTo>
                  <a:pt x="0" y="13676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6534953" y="9498167"/>
            <a:ext cx="835640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861DDEC8-CE88-3B1E-609D-29C0ECE66056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667166" y="2901867"/>
          <a:ext cx="17044873" cy="5314272"/>
        </p:xfrm>
        <a:graphic>
          <a:graphicData uri="http://schemas.openxmlformats.org/drawingml/2006/table">
            <a:tbl>
              <a:tblPr/>
              <a:tblGrid>
                <a:gridCol w="7616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28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He danced.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BF63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He is dancing.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The family travelled by train.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BF63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The family are travelling by train.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Sophie jumped on the trampoline.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BF63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Sophie is jumping on the trampoline.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28568"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James watered the plants.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480"/>
                        </a:lnSpc>
                        <a:defRPr/>
                      </a:pPr>
                      <a:r>
                        <a:rPr lang="en-US" sz="3200" dirty="0">
                          <a:solidFill>
                            <a:srgbClr val="00BF63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James is watering the plants.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6534953" y="9498167"/>
            <a:ext cx="8356406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5AEFFFD0-E851-108F-D4D8-2DA00C403205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64CB416F-97A6-0CA7-7220-861F5B7256C6}"/>
              </a:ext>
            </a:extLst>
          </p:cNvPr>
          <p:cNvSpPr txBox="1"/>
          <p:nvPr/>
        </p:nvSpPr>
        <p:spPr>
          <a:xfrm>
            <a:off x="925543" y="1619839"/>
            <a:ext cx="165281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Change these present tense sentences to the present progressive tense.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58247" y="1833993"/>
            <a:ext cx="5538924" cy="3309507"/>
          </a:xfrm>
          <a:custGeom>
            <a:avLst/>
            <a:gdLst/>
            <a:ahLst/>
            <a:cxnLst/>
            <a:rect l="l" t="t" r="r" b="b"/>
            <a:pathLst>
              <a:path w="5538924" h="3309507">
                <a:moveTo>
                  <a:pt x="0" y="0"/>
                </a:moveTo>
                <a:lnTo>
                  <a:pt x="5538924" y="0"/>
                </a:lnTo>
                <a:lnTo>
                  <a:pt x="5538924" y="3309507"/>
                </a:lnTo>
                <a:lnTo>
                  <a:pt x="0" y="33095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464784" y="5839459"/>
            <a:ext cx="5725851" cy="3915543"/>
          </a:xfrm>
          <a:custGeom>
            <a:avLst/>
            <a:gdLst/>
            <a:ahLst/>
            <a:cxnLst/>
            <a:rect l="l" t="t" r="r" b="b"/>
            <a:pathLst>
              <a:path w="5725851" h="3915543">
                <a:moveTo>
                  <a:pt x="0" y="0"/>
                </a:moveTo>
                <a:lnTo>
                  <a:pt x="5725850" y="0"/>
                </a:lnTo>
                <a:lnTo>
                  <a:pt x="5725850" y="3915543"/>
                </a:lnTo>
                <a:lnTo>
                  <a:pt x="0" y="39155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305" b="-230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262952" y="2694934"/>
            <a:ext cx="3727133" cy="1090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000000"/>
                </a:solidFill>
                <a:latin typeface="Playwrite US Modern Light"/>
                <a:ea typeface="Playwrite US Modern Light"/>
                <a:cs typeface="Playwrite US Modern Light"/>
                <a:sym typeface="Playwrite US Modern Light"/>
              </a:rPr>
              <a:t>Jamal cooks a meal.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35828" y="2694934"/>
            <a:ext cx="11692478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Sam’s teacher wrote a sentence on the board. She asked the children to rewrite it in the present progressive tense.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26889" y="7153266"/>
            <a:ext cx="4140443" cy="602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3"/>
              </a:lnSpc>
            </a:pPr>
            <a:r>
              <a:rPr lang="en-US" sz="3295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Jamal cooking a meal.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35828" y="7509264"/>
            <a:ext cx="1006429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Sam’s answer.  Is he correct? 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61F29E34-9F5D-5094-AE46-8D9B61D6913C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58247" y="1833993"/>
            <a:ext cx="5538924" cy="3309507"/>
          </a:xfrm>
          <a:custGeom>
            <a:avLst/>
            <a:gdLst/>
            <a:ahLst/>
            <a:cxnLst/>
            <a:rect l="l" t="t" r="r" b="b"/>
            <a:pathLst>
              <a:path w="5538924" h="3309507">
                <a:moveTo>
                  <a:pt x="0" y="0"/>
                </a:moveTo>
                <a:lnTo>
                  <a:pt x="5538924" y="0"/>
                </a:lnTo>
                <a:lnTo>
                  <a:pt x="5538924" y="3309507"/>
                </a:lnTo>
                <a:lnTo>
                  <a:pt x="0" y="330950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464784" y="5839459"/>
            <a:ext cx="5725851" cy="3915543"/>
          </a:xfrm>
          <a:custGeom>
            <a:avLst/>
            <a:gdLst/>
            <a:ahLst/>
            <a:cxnLst/>
            <a:rect l="l" t="t" r="r" b="b"/>
            <a:pathLst>
              <a:path w="5725851" h="3915543">
                <a:moveTo>
                  <a:pt x="0" y="0"/>
                </a:moveTo>
                <a:lnTo>
                  <a:pt x="5725850" y="0"/>
                </a:lnTo>
                <a:lnTo>
                  <a:pt x="5725850" y="3915543"/>
                </a:lnTo>
                <a:lnTo>
                  <a:pt x="0" y="39155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305" b="-230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262952" y="2694934"/>
            <a:ext cx="3727133" cy="10903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3"/>
              </a:lnSpc>
            </a:pPr>
            <a:r>
              <a:rPr lang="en-US" sz="3195">
                <a:solidFill>
                  <a:srgbClr val="000000"/>
                </a:solidFill>
                <a:latin typeface="Playwrite US Modern Light"/>
                <a:ea typeface="Playwrite US Modern Light"/>
                <a:cs typeface="Playwrite US Modern Light"/>
                <a:sym typeface="Playwrite US Modern Light"/>
              </a:rPr>
              <a:t>Jamal cooks a meal.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35828" y="2694934"/>
            <a:ext cx="11692478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Sam’s teacher wrote a sentence on the board. She asked the children to rewrite it in the present progressive tense.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26889" y="7153266"/>
            <a:ext cx="4140443" cy="6021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3"/>
              </a:lnSpc>
            </a:pPr>
            <a:r>
              <a:rPr lang="en-US" sz="3295">
                <a:solidFill>
                  <a:srgbClr val="000000"/>
                </a:solidFill>
                <a:latin typeface="Bryndan Write"/>
                <a:ea typeface="Bryndan Write"/>
                <a:cs typeface="Bryndan Write"/>
                <a:sym typeface="Bryndan Write"/>
              </a:rPr>
              <a:t>Jamal cooking a meal.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35828" y="6909189"/>
            <a:ext cx="10809172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Sam is wrong. He has missed out the verb ‘is’ before cooking.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335828" y="8496300"/>
            <a:ext cx="1134803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correct answer is, ‘</a:t>
            </a: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Jamal is cooking a meal.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’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5D14513D-B9AB-B8F4-F78F-DDC884E4FB90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24638" y="1629741"/>
            <a:ext cx="17278575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should I use the simple present tense and the present progressive tense?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824638" y="3203972"/>
            <a:ext cx="6476876" cy="5823321"/>
            <a:chOff x="0" y="0"/>
            <a:chExt cx="1705844" cy="15337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5844" cy="1533714"/>
            </a:xfrm>
            <a:custGeom>
              <a:avLst/>
              <a:gdLst/>
              <a:ahLst/>
              <a:cxnLst/>
              <a:rect l="l" t="t" r="r" b="b"/>
              <a:pathLst>
                <a:path w="1705844" h="1533714">
                  <a:moveTo>
                    <a:pt x="60961" y="0"/>
                  </a:moveTo>
                  <a:lnTo>
                    <a:pt x="1644883" y="0"/>
                  </a:lnTo>
                  <a:cubicBezTo>
                    <a:pt x="1678551" y="0"/>
                    <a:pt x="1705844" y="27293"/>
                    <a:pt x="1705844" y="60961"/>
                  </a:cubicBezTo>
                  <a:lnTo>
                    <a:pt x="1705844" y="1472753"/>
                  </a:lnTo>
                  <a:cubicBezTo>
                    <a:pt x="1705844" y="1488921"/>
                    <a:pt x="1699421" y="1504426"/>
                    <a:pt x="1687989" y="1515859"/>
                  </a:cubicBezTo>
                  <a:cubicBezTo>
                    <a:pt x="1676556" y="1527291"/>
                    <a:pt x="1661051" y="1533714"/>
                    <a:pt x="1644883" y="1533714"/>
                  </a:cubicBezTo>
                  <a:lnTo>
                    <a:pt x="60961" y="1533714"/>
                  </a:lnTo>
                  <a:cubicBezTo>
                    <a:pt x="27293" y="1533714"/>
                    <a:pt x="0" y="1506421"/>
                    <a:pt x="0" y="1472753"/>
                  </a:cubicBezTo>
                  <a:lnTo>
                    <a:pt x="0" y="60961"/>
                  </a:lnTo>
                  <a:cubicBezTo>
                    <a:pt x="0" y="27293"/>
                    <a:pt x="27293" y="0"/>
                    <a:pt x="6096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705844" cy="15718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077690" y="3203972"/>
            <a:ext cx="6476876" cy="5823321"/>
            <a:chOff x="0" y="0"/>
            <a:chExt cx="1705844" cy="153371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05844" cy="1533714"/>
            </a:xfrm>
            <a:custGeom>
              <a:avLst/>
              <a:gdLst/>
              <a:ahLst/>
              <a:cxnLst/>
              <a:rect l="l" t="t" r="r" b="b"/>
              <a:pathLst>
                <a:path w="1705844" h="1533714">
                  <a:moveTo>
                    <a:pt x="60961" y="0"/>
                  </a:moveTo>
                  <a:lnTo>
                    <a:pt x="1644883" y="0"/>
                  </a:lnTo>
                  <a:cubicBezTo>
                    <a:pt x="1678551" y="0"/>
                    <a:pt x="1705844" y="27293"/>
                    <a:pt x="1705844" y="60961"/>
                  </a:cubicBezTo>
                  <a:lnTo>
                    <a:pt x="1705844" y="1472753"/>
                  </a:lnTo>
                  <a:cubicBezTo>
                    <a:pt x="1705844" y="1488921"/>
                    <a:pt x="1699421" y="1504426"/>
                    <a:pt x="1687989" y="1515859"/>
                  </a:cubicBezTo>
                  <a:cubicBezTo>
                    <a:pt x="1676556" y="1527291"/>
                    <a:pt x="1661051" y="1533714"/>
                    <a:pt x="1644883" y="1533714"/>
                  </a:cubicBezTo>
                  <a:lnTo>
                    <a:pt x="60961" y="1533714"/>
                  </a:lnTo>
                  <a:cubicBezTo>
                    <a:pt x="27293" y="1533714"/>
                    <a:pt x="0" y="1506421"/>
                    <a:pt x="0" y="1472753"/>
                  </a:cubicBezTo>
                  <a:lnTo>
                    <a:pt x="0" y="60961"/>
                  </a:lnTo>
                  <a:cubicBezTo>
                    <a:pt x="0" y="27293"/>
                    <a:pt x="27293" y="0"/>
                    <a:pt x="60961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705844" cy="15718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565298" y="3688771"/>
            <a:ext cx="4995556" cy="2776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the simple present tense to talk about things that happen all the time or regularly, like a routine.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601780" y="3688771"/>
            <a:ext cx="5428695" cy="27761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use the present progressive tense when we are talking about things that are happening right this moment. 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2C0BB931-3F70-49B8-74B2-8B8ACF279217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B57054C7-247C-516E-5877-3A6CFFA6AA10}"/>
              </a:ext>
            </a:extLst>
          </p:cNvPr>
          <p:cNvSpPr txBox="1"/>
          <p:nvPr/>
        </p:nvSpPr>
        <p:spPr>
          <a:xfrm>
            <a:off x="2209800" y="7510848"/>
            <a:ext cx="3357607" cy="1146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B0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“I walk to school every day.”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id="{E5470C3A-74C8-18DE-AED2-F06C3D8DC158}"/>
              </a:ext>
            </a:extLst>
          </p:cNvPr>
          <p:cNvSpPr txBox="1"/>
          <p:nvPr/>
        </p:nvSpPr>
        <p:spPr>
          <a:xfrm>
            <a:off x="12720593" y="7511035"/>
            <a:ext cx="3357607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B05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“I am walking to school.”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writing on a white surface&#10;&#10;Description automatically generated with medium confidence">
            <a:extLst>
              <a:ext uri="{FF2B5EF4-FFF2-40B4-BE49-F238E27FC236}">
                <a16:creationId xmlns:a16="http://schemas.microsoft.com/office/drawing/2014/main" id="{8607A848-CF4A-EE7C-3E26-F254D74567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09" b="2855"/>
          <a:stretch/>
        </p:blipFill>
        <p:spPr>
          <a:xfrm>
            <a:off x="20" y="10"/>
            <a:ext cx="18287980" cy="10286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64372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98707" y="2479675"/>
            <a:ext cx="16441494" cy="517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the present tense? Give an example of a sentence written in the present tense.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the past tense? Give an example of a sentence written in the past tense.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word tells us the tense of the sentence? </a:t>
            </a:r>
          </a:p>
        </p:txBody>
      </p:sp>
      <p:sp>
        <p:nvSpPr>
          <p:cNvPr id="4" name="Freeform 4"/>
          <p:cNvSpPr/>
          <p:nvPr/>
        </p:nvSpPr>
        <p:spPr>
          <a:xfrm>
            <a:off x="6351413" y="8861971"/>
            <a:ext cx="1599582" cy="1367643"/>
          </a:xfrm>
          <a:custGeom>
            <a:avLst/>
            <a:gdLst/>
            <a:ahLst/>
            <a:cxnLst/>
            <a:rect l="l" t="t" r="r" b="b"/>
            <a:pathLst>
              <a:path w="1599582" h="1367643">
                <a:moveTo>
                  <a:pt x="0" y="0"/>
                </a:moveTo>
                <a:lnTo>
                  <a:pt x="1599582" y="0"/>
                </a:lnTo>
                <a:lnTo>
                  <a:pt x="1599582" y="1367643"/>
                </a:lnTo>
                <a:lnTo>
                  <a:pt x="0" y="13676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6534953" y="9498167"/>
            <a:ext cx="835640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807348" y="6402083"/>
            <a:ext cx="2743654" cy="2671633"/>
          </a:xfrm>
          <a:custGeom>
            <a:avLst/>
            <a:gdLst/>
            <a:ahLst/>
            <a:cxnLst/>
            <a:rect l="l" t="t" r="r" b="b"/>
            <a:pathLst>
              <a:path w="2743654" h="2671633">
                <a:moveTo>
                  <a:pt x="0" y="0"/>
                </a:moveTo>
                <a:lnTo>
                  <a:pt x="2743654" y="0"/>
                </a:lnTo>
                <a:lnTo>
                  <a:pt x="2743654" y="2671634"/>
                </a:lnTo>
                <a:lnTo>
                  <a:pt x="0" y="26716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398706" y="2479675"/>
            <a:ext cx="17152297" cy="517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tense means the action is happening now. ’The boy cooks a meal.’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past tense means the action happened in the past. ‘The boy cooked a meal.’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verb tells us the tense of the sentence, ‘cook’ or ‘cooked’. 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3390D5B9-7C71-E19A-36CA-AEECFECE91DA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88925" y="2318514"/>
            <a:ext cx="6612825" cy="1734189"/>
            <a:chOff x="0" y="0"/>
            <a:chExt cx="1741649" cy="45674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41650" cy="456741"/>
            </a:xfrm>
            <a:custGeom>
              <a:avLst/>
              <a:gdLst/>
              <a:ahLst/>
              <a:cxnLst/>
              <a:rect l="l" t="t" r="r" b="b"/>
              <a:pathLst>
                <a:path w="1741650" h="456741">
                  <a:moveTo>
                    <a:pt x="59708" y="0"/>
                  </a:moveTo>
                  <a:lnTo>
                    <a:pt x="1681942" y="0"/>
                  </a:lnTo>
                  <a:cubicBezTo>
                    <a:pt x="1697777" y="0"/>
                    <a:pt x="1712964" y="6291"/>
                    <a:pt x="1724161" y="17488"/>
                  </a:cubicBezTo>
                  <a:cubicBezTo>
                    <a:pt x="1735359" y="28685"/>
                    <a:pt x="1741650" y="43872"/>
                    <a:pt x="1741650" y="59708"/>
                  </a:cubicBezTo>
                  <a:lnTo>
                    <a:pt x="1741650" y="397033"/>
                  </a:lnTo>
                  <a:cubicBezTo>
                    <a:pt x="1741650" y="430009"/>
                    <a:pt x="1714917" y="456741"/>
                    <a:pt x="1681942" y="456741"/>
                  </a:cubicBezTo>
                  <a:lnTo>
                    <a:pt x="59708" y="456741"/>
                  </a:lnTo>
                  <a:cubicBezTo>
                    <a:pt x="26732" y="456741"/>
                    <a:pt x="0" y="430009"/>
                    <a:pt x="0" y="397033"/>
                  </a:cubicBezTo>
                  <a:lnTo>
                    <a:pt x="0" y="59708"/>
                  </a:lnTo>
                  <a:cubicBezTo>
                    <a:pt x="0" y="26732"/>
                    <a:pt x="26732" y="0"/>
                    <a:pt x="5970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741649" cy="4948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2159701"/>
            <a:ext cx="1872598" cy="1872598"/>
          </a:xfrm>
          <a:custGeom>
            <a:avLst/>
            <a:gdLst/>
            <a:ahLst/>
            <a:cxnLst/>
            <a:rect l="l" t="t" r="r" b="b"/>
            <a:pathLst>
              <a:path w="1872598" h="1872598">
                <a:moveTo>
                  <a:pt x="0" y="0"/>
                </a:moveTo>
                <a:lnTo>
                  <a:pt x="1872598" y="0"/>
                </a:lnTo>
                <a:lnTo>
                  <a:pt x="1872598" y="1872598"/>
                </a:lnTo>
                <a:lnTo>
                  <a:pt x="0" y="18725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483594" y="2822196"/>
            <a:ext cx="6418157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cook dinner.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1290983" y="2298110"/>
            <a:ext cx="6612825" cy="1734189"/>
            <a:chOff x="0" y="0"/>
            <a:chExt cx="1741649" cy="45674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41650" cy="456741"/>
            </a:xfrm>
            <a:custGeom>
              <a:avLst/>
              <a:gdLst/>
              <a:ahLst/>
              <a:cxnLst/>
              <a:rect l="l" t="t" r="r" b="b"/>
              <a:pathLst>
                <a:path w="1741650" h="456741">
                  <a:moveTo>
                    <a:pt x="59708" y="0"/>
                  </a:moveTo>
                  <a:lnTo>
                    <a:pt x="1681942" y="0"/>
                  </a:lnTo>
                  <a:cubicBezTo>
                    <a:pt x="1697777" y="0"/>
                    <a:pt x="1712964" y="6291"/>
                    <a:pt x="1724161" y="17488"/>
                  </a:cubicBezTo>
                  <a:cubicBezTo>
                    <a:pt x="1735359" y="28685"/>
                    <a:pt x="1741650" y="43872"/>
                    <a:pt x="1741650" y="59708"/>
                  </a:cubicBezTo>
                  <a:lnTo>
                    <a:pt x="1741650" y="397033"/>
                  </a:lnTo>
                  <a:cubicBezTo>
                    <a:pt x="1741650" y="430009"/>
                    <a:pt x="1714917" y="456741"/>
                    <a:pt x="1681942" y="456741"/>
                  </a:cubicBezTo>
                  <a:lnTo>
                    <a:pt x="59708" y="456741"/>
                  </a:lnTo>
                  <a:cubicBezTo>
                    <a:pt x="26732" y="456741"/>
                    <a:pt x="0" y="430009"/>
                    <a:pt x="0" y="397033"/>
                  </a:cubicBezTo>
                  <a:lnTo>
                    <a:pt x="0" y="59708"/>
                  </a:lnTo>
                  <a:cubicBezTo>
                    <a:pt x="0" y="26732"/>
                    <a:pt x="26732" y="0"/>
                    <a:pt x="5970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741649" cy="4948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1290983" y="2801793"/>
            <a:ext cx="661282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runs home. </a:t>
            </a:r>
          </a:p>
        </p:txBody>
      </p:sp>
      <p:sp>
        <p:nvSpPr>
          <p:cNvPr id="12" name="Freeform 12"/>
          <p:cNvSpPr/>
          <p:nvPr/>
        </p:nvSpPr>
        <p:spPr>
          <a:xfrm>
            <a:off x="16685189" y="2218704"/>
            <a:ext cx="1218619" cy="1893001"/>
          </a:xfrm>
          <a:custGeom>
            <a:avLst/>
            <a:gdLst/>
            <a:ahLst/>
            <a:cxnLst/>
            <a:rect l="l" t="t" r="r" b="b"/>
            <a:pathLst>
              <a:path w="1218619" h="1893001">
                <a:moveTo>
                  <a:pt x="0" y="0"/>
                </a:moveTo>
                <a:lnTo>
                  <a:pt x="1218619" y="0"/>
                </a:lnTo>
                <a:lnTo>
                  <a:pt x="1218619" y="1893001"/>
                </a:lnTo>
                <a:lnTo>
                  <a:pt x="0" y="189300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0" y="4786630"/>
            <a:ext cx="1828800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tense is often the root word ‘cook’ or the root word with the suffix ‘s’ on the end ‘runs’.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88925" y="7134198"/>
            <a:ext cx="17745115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is another form of the present tense called the present progressive tense. 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5736A3D6-DEBA-A09E-1D9A-2B7D2AD32691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0" y="1595350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are some examples of the present progressive tense. </a:t>
            </a:r>
          </a:p>
        </p:txBody>
      </p:sp>
      <p:sp>
        <p:nvSpPr>
          <p:cNvPr id="4" name="Freeform 4"/>
          <p:cNvSpPr/>
          <p:nvPr/>
        </p:nvSpPr>
        <p:spPr>
          <a:xfrm>
            <a:off x="525523" y="3258711"/>
            <a:ext cx="3267891" cy="2814471"/>
          </a:xfrm>
          <a:custGeom>
            <a:avLst/>
            <a:gdLst/>
            <a:ahLst/>
            <a:cxnLst/>
            <a:rect l="l" t="t" r="r" b="b"/>
            <a:pathLst>
              <a:path w="3267891" h="2814471">
                <a:moveTo>
                  <a:pt x="0" y="0"/>
                </a:moveTo>
                <a:lnTo>
                  <a:pt x="3267891" y="0"/>
                </a:lnTo>
                <a:lnTo>
                  <a:pt x="3267891" y="2814471"/>
                </a:lnTo>
                <a:lnTo>
                  <a:pt x="0" y="2814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7094777" y="3258711"/>
            <a:ext cx="3350560" cy="2814471"/>
          </a:xfrm>
          <a:custGeom>
            <a:avLst/>
            <a:gdLst/>
            <a:ahLst/>
            <a:cxnLst/>
            <a:rect l="l" t="t" r="r" b="b"/>
            <a:pathLst>
              <a:path w="3350560" h="2814471">
                <a:moveTo>
                  <a:pt x="0" y="0"/>
                </a:moveTo>
                <a:lnTo>
                  <a:pt x="3350560" y="0"/>
                </a:lnTo>
                <a:lnTo>
                  <a:pt x="3350560" y="2814471"/>
                </a:lnTo>
                <a:lnTo>
                  <a:pt x="0" y="28144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3746700" y="3258711"/>
            <a:ext cx="3512600" cy="2814471"/>
          </a:xfrm>
          <a:custGeom>
            <a:avLst/>
            <a:gdLst/>
            <a:ahLst/>
            <a:cxnLst/>
            <a:rect l="l" t="t" r="r" b="b"/>
            <a:pathLst>
              <a:path w="3512600" h="2814471">
                <a:moveTo>
                  <a:pt x="0" y="0"/>
                </a:moveTo>
                <a:lnTo>
                  <a:pt x="3512600" y="0"/>
                </a:lnTo>
                <a:lnTo>
                  <a:pt x="3512600" y="2814471"/>
                </a:lnTo>
                <a:lnTo>
                  <a:pt x="0" y="28144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0" y="6282356"/>
            <a:ext cx="49363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They are dancing.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96780" y="6282356"/>
            <a:ext cx="49363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is singing.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807382" y="6282356"/>
            <a:ext cx="49363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cooking.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895600" y="7548351"/>
            <a:ext cx="131826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do you notice about the present progressive tense?</a:t>
            </a:r>
          </a:p>
        </p:txBody>
      </p:sp>
      <p:sp>
        <p:nvSpPr>
          <p:cNvPr id="11" name="Freeform 11"/>
          <p:cNvSpPr/>
          <p:nvPr/>
        </p:nvSpPr>
        <p:spPr>
          <a:xfrm>
            <a:off x="6351413" y="8861971"/>
            <a:ext cx="1599582" cy="1367643"/>
          </a:xfrm>
          <a:custGeom>
            <a:avLst/>
            <a:gdLst/>
            <a:ahLst/>
            <a:cxnLst/>
            <a:rect l="l" t="t" r="r" b="b"/>
            <a:pathLst>
              <a:path w="1599582" h="1367643">
                <a:moveTo>
                  <a:pt x="0" y="0"/>
                </a:moveTo>
                <a:lnTo>
                  <a:pt x="1599582" y="0"/>
                </a:lnTo>
                <a:lnTo>
                  <a:pt x="1599582" y="1367643"/>
                </a:lnTo>
                <a:lnTo>
                  <a:pt x="0" y="13676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6534953" y="9498167"/>
            <a:ext cx="8356406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338D5CE1-BCD8-4A39-F12D-B52B87D1ACD0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0" y="1595350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Here are some examples of the present progressive tense. </a:t>
            </a:r>
          </a:p>
        </p:txBody>
      </p:sp>
      <p:sp>
        <p:nvSpPr>
          <p:cNvPr id="4" name="Freeform 4"/>
          <p:cNvSpPr/>
          <p:nvPr/>
        </p:nvSpPr>
        <p:spPr>
          <a:xfrm>
            <a:off x="525523" y="3258711"/>
            <a:ext cx="3267891" cy="2814471"/>
          </a:xfrm>
          <a:custGeom>
            <a:avLst/>
            <a:gdLst/>
            <a:ahLst/>
            <a:cxnLst/>
            <a:rect l="l" t="t" r="r" b="b"/>
            <a:pathLst>
              <a:path w="3267891" h="2814471">
                <a:moveTo>
                  <a:pt x="0" y="0"/>
                </a:moveTo>
                <a:lnTo>
                  <a:pt x="3267891" y="0"/>
                </a:lnTo>
                <a:lnTo>
                  <a:pt x="3267891" y="2814471"/>
                </a:lnTo>
                <a:lnTo>
                  <a:pt x="0" y="2814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7094777" y="3258711"/>
            <a:ext cx="3350560" cy="2814471"/>
          </a:xfrm>
          <a:custGeom>
            <a:avLst/>
            <a:gdLst/>
            <a:ahLst/>
            <a:cxnLst/>
            <a:rect l="l" t="t" r="r" b="b"/>
            <a:pathLst>
              <a:path w="3350560" h="2814471">
                <a:moveTo>
                  <a:pt x="0" y="0"/>
                </a:moveTo>
                <a:lnTo>
                  <a:pt x="3350560" y="0"/>
                </a:lnTo>
                <a:lnTo>
                  <a:pt x="3350560" y="2814471"/>
                </a:lnTo>
                <a:lnTo>
                  <a:pt x="0" y="28144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13746700" y="3258711"/>
            <a:ext cx="3512600" cy="2814471"/>
          </a:xfrm>
          <a:custGeom>
            <a:avLst/>
            <a:gdLst/>
            <a:ahLst/>
            <a:cxnLst/>
            <a:rect l="l" t="t" r="r" b="b"/>
            <a:pathLst>
              <a:path w="3512600" h="2814471">
                <a:moveTo>
                  <a:pt x="0" y="0"/>
                </a:moveTo>
                <a:lnTo>
                  <a:pt x="3512600" y="0"/>
                </a:lnTo>
                <a:lnTo>
                  <a:pt x="3512600" y="2814471"/>
                </a:lnTo>
                <a:lnTo>
                  <a:pt x="0" y="28144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0" y="6282356"/>
            <a:ext cx="49363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They are dancing.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96780" y="6282356"/>
            <a:ext cx="49363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He is singing.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807382" y="6282356"/>
            <a:ext cx="493638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cooking.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25522" y="7896512"/>
            <a:ext cx="17218243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 uses the verbs ‘are’, ‘is’ or ‘am’ and the suffix ‘</a:t>
            </a:r>
            <a:r>
              <a:rPr lang="en-US" sz="3200" dirty="0" err="1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ing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’ at the end of the root verb. 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3445C9D9-87E9-F5BB-F5DB-5A424EBDCD7E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591566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Knowing when to use ‘am’, ‘is’ or ‘are’.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98706" y="2796148"/>
            <a:ext cx="17152297" cy="6147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‘am’ when the subject is ‘I’.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reading a book.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‘is’ when the subject is singular, such as ‘he,’ ‘she,’ ‘it’ or a singular name.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Naseem is reading a book.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4" lvl="1" indent="-345442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Use ‘are’ when the subject is plural, such as ‘we,’ ‘they,’ ‘you’ or two or more names.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They are reading a book. 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CBE4010C-8BC6-8EDC-8B9D-CE98751E60AB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253191" y="2616769"/>
          <a:ext cx="17781618" cy="6715125"/>
        </p:xfrm>
        <a:graphic>
          <a:graphicData uri="http://schemas.openxmlformats.org/drawingml/2006/table">
            <a:tbl>
              <a:tblPr/>
              <a:tblGrid>
                <a:gridCol w="5927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7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72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subject (noun / pronoun)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are  / am / is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verb + ing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He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is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singing.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I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am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praying.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We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are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laughing.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Tom and Jo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are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playing.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1028700" y="1478863"/>
            <a:ext cx="1545952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how the present progressive is formed.</a:t>
            </a: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3BFBC7AE-524C-28A7-786D-07F2FB833F4F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253191" y="2616769"/>
          <a:ext cx="17579489" cy="6715125"/>
        </p:xfrm>
        <a:graphic>
          <a:graphicData uri="http://schemas.openxmlformats.org/drawingml/2006/table">
            <a:tbl>
              <a:tblPr/>
              <a:tblGrid>
                <a:gridCol w="58774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80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8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59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subject (noun / pronoun)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are  / am / is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verb + 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"/>
                          <a:ea typeface="Playwrite US Modern"/>
                          <a:cs typeface="Playwrite US Modern"/>
                          <a:sym typeface="Playwrite US Modern"/>
                        </a:rPr>
                        <a:t>root word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Brent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shop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Tayla and Sam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walk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I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sing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43025"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She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480"/>
                        </a:lnSpc>
                        <a:defRPr/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latin typeface="Playwrite US Modern Extra-Light"/>
                          <a:ea typeface="Playwrite US Modern Extra-Light"/>
                          <a:cs typeface="Playwrite US Modern Extra-Light"/>
                          <a:sym typeface="Playwrite US Modern Extra-Light"/>
                        </a:rPr>
                        <a:t>read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2">
            <a:extLst>
              <a:ext uri="{FF2B5EF4-FFF2-40B4-BE49-F238E27FC236}">
                <a16:creationId xmlns:a16="http://schemas.microsoft.com/office/drawing/2014/main" id="{3A4C4342-0877-F980-C33B-B489D3D74F55}"/>
              </a:ext>
            </a:extLst>
          </p:cNvPr>
          <p:cNvSpPr txBox="1"/>
          <p:nvPr/>
        </p:nvSpPr>
        <p:spPr>
          <a:xfrm>
            <a:off x="0" y="152400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Present Progressive Tense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17A7197-8E16-D034-91A5-B318281ABC32}"/>
              </a:ext>
            </a:extLst>
          </p:cNvPr>
          <p:cNvSpPr txBox="1"/>
          <p:nvPr/>
        </p:nvSpPr>
        <p:spPr>
          <a:xfrm>
            <a:off x="253191" y="1285261"/>
            <a:ext cx="17781619" cy="1090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Complete the table to finish the sentences in the present progressive tense. Use the verb from the root verb column.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1076</TotalTime>
  <Words>885</Words>
  <Application>Microsoft Macintosh PowerPoint</Application>
  <PresentationFormat>Custom</PresentationFormat>
  <Paragraphs>144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Playwrite US Modern Extra-Light</vt:lpstr>
      <vt:lpstr>Calibri</vt:lpstr>
      <vt:lpstr>Playwrite US Modern Light</vt:lpstr>
      <vt:lpstr>Bryndan Write</vt:lpstr>
      <vt:lpstr>Playwrite US Modern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Progressive Tense</dc:title>
  <cp:lastModifiedBy>Alice Sewell</cp:lastModifiedBy>
  <cp:revision>5</cp:revision>
  <dcterms:created xsi:type="dcterms:W3CDTF">2006-08-16T00:00:00Z</dcterms:created>
  <dcterms:modified xsi:type="dcterms:W3CDTF">2025-09-12T10:58:16Z</dcterms:modified>
  <dc:identifier>DAFs7pp9VM8</dc:identifier>
</cp:coreProperties>
</file>